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2F356-A65B-BF4F-A695-722FA49CE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907F7-68A0-4840-BEC6-70C8C6E84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D13DF-020C-6C45-8B4E-8EBE918E3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BCC38-66BF-BE45-A6D9-CAD824DD6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D61BA-F5C1-6F41-9C5B-C873BE7C0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E023-F782-5F4A-AEA8-3E72C790F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FF6C1-AA92-7744-ACB4-D57A6085E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850F9-5522-0C41-B243-60CC8F7DD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0CF96-99B2-C545-B7EC-60BB5F50A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8E16C-62A2-F042-9EA2-F17640282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EE512-C4AF-B046-9730-14A63E43F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74560F-DF23-364C-88B4-2D7329444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blue header_gold_white_logo.eps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598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i="1" dirty="0"/>
              <a:t>Community Based Participatory Research with Community Health Workers of the </a:t>
            </a:r>
            <a:r>
              <a:rPr lang="en-US" i="1" dirty="0" err="1"/>
              <a:t>Southcoast</a:t>
            </a:r>
            <a:r>
              <a:rPr lang="en-US" i="1" dirty="0"/>
              <a:t> Region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3316" name="Vertical Text Placeholder 12"/>
          <p:cNvSpPr>
            <a:spLocks noGrp="1"/>
          </p:cNvSpPr>
          <p:nvPr>
            <p:ph type="subTitle" idx="1"/>
          </p:nvPr>
        </p:nvSpPr>
        <p:spPr>
          <a:xfrm>
            <a:off x="1524000" y="4953000"/>
            <a:ext cx="6400800" cy="1752600"/>
          </a:xfrm>
        </p:spPr>
        <p:txBody>
          <a:bodyPr/>
          <a:lstStyle/>
          <a:p>
            <a:r>
              <a:rPr lang="en-US" dirty="0" smtClean="0"/>
              <a:t>Caitlin M. Stover, PhD, RN on behalf of the Community of Interest</a:t>
            </a:r>
          </a:p>
        </p:txBody>
      </p:sp>
      <p:pic>
        <p:nvPicPr>
          <p:cNvPr id="4" name="Picture 4" descr="https://sp.yimg.com/xj/th?id=OIP.M53acfb8fb480775ced34a2e614bd8d96o0&amp;pid=15.1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33052"/>
            <a:ext cx="1524000" cy="148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ommunity Health Work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32178"/>
            <a:ext cx="1790178" cy="170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8915400" cy="457200"/>
          </a:xfrm>
        </p:spPr>
        <p:txBody>
          <a:bodyPr/>
          <a:lstStyle/>
          <a:p>
            <a:r>
              <a:rPr lang="en-US" sz="3600" dirty="0" smtClean="0"/>
              <a:t>Community Based Participatory Research	</a:t>
            </a:r>
            <a:endParaRPr lang="en-US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66700" y="2064589"/>
            <a:ext cx="8382000" cy="4495800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Bridge </a:t>
            </a:r>
            <a:r>
              <a:rPr lang="en-US" sz="3800" dirty="0"/>
              <a:t>the gap between scientific inquiry and </a:t>
            </a:r>
            <a:r>
              <a:rPr lang="en-US" sz="3800" dirty="0" smtClean="0"/>
              <a:t>practice to provide </a:t>
            </a:r>
            <a:r>
              <a:rPr lang="en-US" sz="3800" dirty="0"/>
              <a:t>tangible benefit to the </a:t>
            </a:r>
            <a:r>
              <a:rPr lang="en-US" sz="3800" dirty="0" smtClean="0"/>
              <a:t>community</a:t>
            </a:r>
          </a:p>
          <a:p>
            <a:pPr lvl="1"/>
            <a:r>
              <a:rPr lang="en-US" sz="2900" dirty="0" smtClean="0"/>
              <a:t>Research topics originate from the community 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800" dirty="0" smtClean="0"/>
              <a:t>Active </a:t>
            </a:r>
            <a:r>
              <a:rPr lang="en-US" sz="3800" dirty="0"/>
              <a:t>participation of community </a:t>
            </a:r>
            <a:r>
              <a:rPr lang="en-US" sz="3800" dirty="0" smtClean="0"/>
              <a:t>members within the research partnership. </a:t>
            </a:r>
          </a:p>
          <a:p>
            <a:pPr lvl="1"/>
            <a:r>
              <a:rPr lang="en-US" sz="2900" dirty="0" smtClean="0"/>
              <a:t>Allows research methods to be context sensitive and culturally relevant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800" dirty="0" smtClean="0"/>
              <a:t>Reciprocal exchange of skills, knowledge, and expertise. </a:t>
            </a:r>
          </a:p>
          <a:p>
            <a:pPr>
              <a:buNone/>
            </a:pPr>
            <a:r>
              <a:rPr lang="en-US" sz="3800" dirty="0" smtClean="0"/>
              <a:t>	Co-learning process among all members of the research team </a:t>
            </a:r>
          </a:p>
          <a:p>
            <a:endParaRPr lang="en-US" sz="3800" dirty="0" smtClean="0"/>
          </a:p>
          <a:p>
            <a:r>
              <a:rPr lang="en-US" sz="3800" dirty="0" smtClean="0"/>
              <a:t>Partnerships</a:t>
            </a:r>
            <a:r>
              <a:rPr lang="en-US" sz="3800" dirty="0"/>
              <a:t>, </a:t>
            </a:r>
            <a:r>
              <a:rPr lang="en-US" sz="3800" dirty="0" smtClean="0"/>
              <a:t>knowledge</a:t>
            </a:r>
            <a:r>
              <a:rPr lang="en-US" sz="3800" dirty="0"/>
              <a:t>, and </a:t>
            </a:r>
            <a:r>
              <a:rPr lang="en-US" sz="3800" dirty="0" smtClean="0"/>
              <a:t>action strategies are sustained</a:t>
            </a:r>
          </a:p>
          <a:p>
            <a:pPr lvl="1"/>
            <a:r>
              <a:rPr lang="en-US" sz="2900" dirty="0" smtClean="0"/>
              <a:t>Development of trust ~ those who were formerly research  subjects are now active participants in a research process that will directly benefit themselves and their community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6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s://zimbra.umassd.edu/service/home/%7E/?auth=co&amp;id=121166&amp;part=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s://zimbra.umassd.edu/service/home/%7E/?auth=co&amp;id=121166&amp;part=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s://zimbra.umassd.edu/service/home/%7E/?auth=co&amp;id=121166&amp;part=2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0" t="19728" r="8081" b="5913"/>
          <a:stretch/>
        </p:blipFill>
        <p:spPr>
          <a:xfrm>
            <a:off x="1320633" y="1600200"/>
            <a:ext cx="6629400" cy="373380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324600" y="3200400"/>
            <a:ext cx="762000" cy="9144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76800" y="2438400"/>
            <a:ext cx="762000" cy="9144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49133" y="1028698"/>
            <a:ext cx="7772400" cy="4572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Cohort CBPR Partnership</a:t>
            </a:r>
            <a:endParaRPr lang="en-US" dirty="0"/>
          </a:p>
        </p:txBody>
      </p:sp>
      <p:sp>
        <p:nvSpPr>
          <p:cNvPr id="10" name="Title 12"/>
          <p:cNvSpPr txBox="1">
            <a:spLocks/>
          </p:cNvSpPr>
          <p:nvPr/>
        </p:nvSpPr>
        <p:spPr bwMode="auto">
          <a:xfrm>
            <a:off x="640849" y="5690936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400" kern="0" dirty="0" smtClean="0"/>
              <a:t>U. Michigan School of Public Health &amp; Detroit Urban Research Center (July 2015-July 2016)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4286026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1143000"/>
            <a:ext cx="7772400" cy="457200"/>
          </a:xfrm>
        </p:spPr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pic>
        <p:nvPicPr>
          <p:cNvPr id="1026" name="Picture 2" descr="http://strategicmodularity.com/wp-content/uploads/2013/03/google.com_.LeanGoa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75" y="1905000"/>
            <a:ext cx="7023847" cy="477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46512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36</TotalTime>
  <Words>110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Presentation1</vt:lpstr>
      <vt:lpstr>Community Based Participatory Research with Community Health Workers of the Southcoast Region </vt:lpstr>
      <vt:lpstr>Community Based Participatory Research </vt:lpstr>
      <vt:lpstr>1st Cohort CBPR Partnership</vt:lpstr>
      <vt:lpstr>Where are we Now?</vt:lpstr>
    </vt:vector>
  </TitlesOfParts>
  <Company>University of Massachusetts Dartmouth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R Robinson</cp:lastModifiedBy>
  <cp:revision>5</cp:revision>
  <dcterms:created xsi:type="dcterms:W3CDTF">2015-03-18T19:32:02Z</dcterms:created>
  <dcterms:modified xsi:type="dcterms:W3CDTF">2016-03-21T16:48:53Z</dcterms:modified>
</cp:coreProperties>
</file>