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004000" cy="51206400"/>
  <p:notesSz cx="6858000" cy="11872913"/>
  <p:defaultTextStyle>
    <a:defPPr>
      <a:defRPr lang="en-US"/>
    </a:defPPr>
    <a:lvl1pPr algn="l" rtl="0" fontAlgn="base">
      <a:spcBef>
        <a:spcPct val="0"/>
      </a:spcBef>
      <a:spcAft>
        <a:spcPct val="0"/>
      </a:spcAft>
      <a:defRPr sz="4100" kern="1200">
        <a:solidFill>
          <a:schemeClr val="tx1"/>
        </a:solidFill>
        <a:latin typeface="Arial" charset="0"/>
        <a:ea typeface="+mn-ea"/>
        <a:cs typeface="+mn-cs"/>
      </a:defRPr>
    </a:lvl1pPr>
    <a:lvl2pPr marL="533370" algn="l" rtl="0" fontAlgn="base">
      <a:spcBef>
        <a:spcPct val="0"/>
      </a:spcBef>
      <a:spcAft>
        <a:spcPct val="0"/>
      </a:spcAft>
      <a:defRPr sz="4100" kern="1200">
        <a:solidFill>
          <a:schemeClr val="tx1"/>
        </a:solidFill>
        <a:latin typeface="Arial" charset="0"/>
        <a:ea typeface="+mn-ea"/>
        <a:cs typeface="+mn-cs"/>
      </a:defRPr>
    </a:lvl2pPr>
    <a:lvl3pPr marL="1066739" algn="l" rtl="0" fontAlgn="base">
      <a:spcBef>
        <a:spcPct val="0"/>
      </a:spcBef>
      <a:spcAft>
        <a:spcPct val="0"/>
      </a:spcAft>
      <a:defRPr sz="4100" kern="1200">
        <a:solidFill>
          <a:schemeClr val="tx1"/>
        </a:solidFill>
        <a:latin typeface="Arial" charset="0"/>
        <a:ea typeface="+mn-ea"/>
        <a:cs typeface="+mn-cs"/>
      </a:defRPr>
    </a:lvl3pPr>
    <a:lvl4pPr marL="1600109" algn="l" rtl="0" fontAlgn="base">
      <a:spcBef>
        <a:spcPct val="0"/>
      </a:spcBef>
      <a:spcAft>
        <a:spcPct val="0"/>
      </a:spcAft>
      <a:defRPr sz="4100" kern="1200">
        <a:solidFill>
          <a:schemeClr val="tx1"/>
        </a:solidFill>
        <a:latin typeface="Arial" charset="0"/>
        <a:ea typeface="+mn-ea"/>
        <a:cs typeface="+mn-cs"/>
      </a:defRPr>
    </a:lvl4pPr>
    <a:lvl5pPr marL="2133478" algn="l" rtl="0" fontAlgn="base">
      <a:spcBef>
        <a:spcPct val="0"/>
      </a:spcBef>
      <a:spcAft>
        <a:spcPct val="0"/>
      </a:spcAft>
      <a:defRPr sz="4100" kern="1200">
        <a:solidFill>
          <a:schemeClr val="tx1"/>
        </a:solidFill>
        <a:latin typeface="Arial" charset="0"/>
        <a:ea typeface="+mn-ea"/>
        <a:cs typeface="+mn-cs"/>
      </a:defRPr>
    </a:lvl5pPr>
    <a:lvl6pPr marL="2666848" algn="l" defTabSz="1066739" rtl="0" eaLnBrk="1" latinLnBrk="0" hangingPunct="1">
      <a:defRPr sz="4100" kern="1200">
        <a:solidFill>
          <a:schemeClr val="tx1"/>
        </a:solidFill>
        <a:latin typeface="Arial" charset="0"/>
        <a:ea typeface="+mn-ea"/>
        <a:cs typeface="+mn-cs"/>
      </a:defRPr>
    </a:lvl6pPr>
    <a:lvl7pPr marL="3200217" algn="l" defTabSz="1066739" rtl="0" eaLnBrk="1" latinLnBrk="0" hangingPunct="1">
      <a:defRPr sz="4100" kern="1200">
        <a:solidFill>
          <a:schemeClr val="tx1"/>
        </a:solidFill>
        <a:latin typeface="Arial" charset="0"/>
        <a:ea typeface="+mn-ea"/>
        <a:cs typeface="+mn-cs"/>
      </a:defRPr>
    </a:lvl7pPr>
    <a:lvl8pPr marL="3733587" algn="l" defTabSz="1066739" rtl="0" eaLnBrk="1" latinLnBrk="0" hangingPunct="1">
      <a:defRPr sz="4100" kern="1200">
        <a:solidFill>
          <a:schemeClr val="tx1"/>
        </a:solidFill>
        <a:latin typeface="Arial" charset="0"/>
        <a:ea typeface="+mn-ea"/>
        <a:cs typeface="+mn-cs"/>
      </a:defRPr>
    </a:lvl8pPr>
    <a:lvl9pPr marL="4266956" algn="l" defTabSz="1066739" rtl="0" eaLnBrk="1" latinLnBrk="0" hangingPunct="1">
      <a:defRPr sz="4100"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432">
          <p15:clr>
            <a:srgbClr val="A4A3A4"/>
          </p15:clr>
        </p15:guide>
        <p15:guide id="2" pos="10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D80057"/>
    <a:srgbClr val="FFFFB3"/>
    <a:srgbClr val="FFFFD1"/>
    <a:srgbClr val="FFFF99"/>
    <a:srgbClr val="FEFDC6"/>
    <a:srgbClr val="FFECC5"/>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086" autoAdjust="0"/>
  </p:normalViewPr>
  <p:slideViewPr>
    <p:cSldViewPr showGuides="1">
      <p:cViewPr>
        <p:scale>
          <a:sx n="20" d="100"/>
          <a:sy n="20" d="100"/>
        </p:scale>
        <p:origin x="-2040" y="-72"/>
      </p:cViewPr>
      <p:guideLst>
        <p:guide orient="horz" pos="432"/>
        <p:guide pos="103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umwssnas01\HaughtoC$\Abstract%20SBM\tabl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mwssnas01\HaughtoC$\Abstract%20SBM\tabl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6685556350910681E-2"/>
          <c:y val="4.0027175222664253E-2"/>
          <c:w val="0.87553666587131151"/>
          <c:h val="0.76710243411019019"/>
        </c:manualLayout>
      </c:layout>
      <c:barChart>
        <c:barDir val="col"/>
        <c:grouping val="clustered"/>
        <c:varyColors val="0"/>
        <c:ser>
          <c:idx val="0"/>
          <c:order val="0"/>
          <c:tx>
            <c:v>Hispanic</c:v>
          </c:tx>
          <c:spPr>
            <a:solidFill>
              <a:schemeClr val="bg1">
                <a:lumMod val="75000"/>
              </a:schemeClr>
            </a:solidFill>
            <a:ln>
              <a:solidFill>
                <a:schemeClr val="tx1"/>
              </a:solidFill>
            </a:ln>
          </c:spPr>
          <c:invertIfNegative val="0"/>
          <c:dLbls>
            <c:txPr>
              <a:bodyPr/>
              <a:lstStyle/>
              <a:p>
                <a:pPr>
                  <a:defRPr sz="1800"/>
                </a:pPr>
                <a:endParaRPr lang="en-US"/>
              </a:p>
            </c:txPr>
            <c:showLegendKey val="0"/>
            <c:showVal val="1"/>
            <c:showCatName val="0"/>
            <c:showSerName val="0"/>
            <c:showPercent val="0"/>
            <c:showBubbleSize val="0"/>
            <c:showLeaderLines val="0"/>
          </c:dLbls>
          <c:val>
            <c:numRef>
              <c:f>Sheet9!$D$5:$D$8</c:f>
              <c:numCache>
                <c:formatCode>0.0</c:formatCode>
                <c:ptCount val="4"/>
                <c:pt idx="0">
                  <c:v>39.1</c:v>
                </c:pt>
                <c:pt idx="1">
                  <c:v>42.3</c:v>
                </c:pt>
                <c:pt idx="2">
                  <c:v>17.899999999999999</c:v>
                </c:pt>
                <c:pt idx="3">
                  <c:v>0.67</c:v>
                </c:pt>
              </c:numCache>
            </c:numRef>
          </c:val>
        </c:ser>
        <c:ser>
          <c:idx val="1"/>
          <c:order val="1"/>
          <c:tx>
            <c:v>Non-Hispanic Black</c:v>
          </c:tx>
          <c:spPr>
            <a:solidFill>
              <a:schemeClr val="tx1"/>
            </a:solidFill>
          </c:spPr>
          <c:invertIfNegative val="0"/>
          <c:dPt>
            <c:idx val="2"/>
            <c:invertIfNegative val="0"/>
            <c:bubble3D val="0"/>
            <c:spPr>
              <a:solidFill>
                <a:schemeClr val="tx1"/>
              </a:solidFill>
              <a:ln>
                <a:solidFill>
                  <a:schemeClr val="tx1"/>
                </a:solidFill>
              </a:ln>
            </c:spPr>
          </c:dPt>
          <c:dLbls>
            <c:txPr>
              <a:bodyPr/>
              <a:lstStyle/>
              <a:p>
                <a:pPr>
                  <a:defRPr sz="1800"/>
                </a:pPr>
                <a:endParaRPr lang="en-US"/>
              </a:p>
            </c:txPr>
            <c:showLegendKey val="0"/>
            <c:showVal val="1"/>
            <c:showCatName val="0"/>
            <c:showSerName val="0"/>
            <c:showPercent val="0"/>
            <c:showBubbleSize val="0"/>
            <c:showLeaderLines val="0"/>
          </c:dLbls>
          <c:val>
            <c:numRef>
              <c:f>Sheet9!$E$5:$E$8</c:f>
              <c:numCache>
                <c:formatCode>0.0</c:formatCode>
                <c:ptCount val="4"/>
                <c:pt idx="0">
                  <c:v>44.3</c:v>
                </c:pt>
                <c:pt idx="1">
                  <c:v>40</c:v>
                </c:pt>
                <c:pt idx="2">
                  <c:v>13.8</c:v>
                </c:pt>
                <c:pt idx="3">
                  <c:v>1.9</c:v>
                </c:pt>
              </c:numCache>
            </c:numRef>
          </c:val>
        </c:ser>
        <c:ser>
          <c:idx val="2"/>
          <c:order val="2"/>
          <c:tx>
            <c:v>Non-Hispanic Asian</c:v>
          </c:tx>
          <c:spPr>
            <a:solidFill>
              <a:schemeClr val="bg1"/>
            </a:solidFill>
            <a:ln>
              <a:solidFill>
                <a:schemeClr val="tx1"/>
              </a:solidFill>
            </a:ln>
          </c:spPr>
          <c:invertIfNegative val="0"/>
          <c:dLbls>
            <c:txPr>
              <a:bodyPr/>
              <a:lstStyle/>
              <a:p>
                <a:pPr>
                  <a:defRPr sz="1800"/>
                </a:pPr>
                <a:endParaRPr lang="en-US"/>
              </a:p>
            </c:txPr>
            <c:showLegendKey val="0"/>
            <c:showVal val="1"/>
            <c:showCatName val="0"/>
            <c:showSerName val="0"/>
            <c:showPercent val="0"/>
            <c:showBubbleSize val="0"/>
            <c:showLeaderLines val="0"/>
          </c:dLbls>
          <c:val>
            <c:numRef>
              <c:f>Sheet9!$F$5:$F$8</c:f>
              <c:numCache>
                <c:formatCode>0.0</c:formatCode>
                <c:ptCount val="4"/>
                <c:pt idx="0">
                  <c:v>35.1</c:v>
                </c:pt>
                <c:pt idx="1">
                  <c:v>35.799999999999997</c:v>
                </c:pt>
                <c:pt idx="2">
                  <c:v>23.5</c:v>
                </c:pt>
                <c:pt idx="3">
                  <c:v>5.6</c:v>
                </c:pt>
              </c:numCache>
            </c:numRef>
          </c:val>
        </c:ser>
        <c:ser>
          <c:idx val="3"/>
          <c:order val="3"/>
          <c:tx>
            <c:v>Non-Hispanic White</c:v>
          </c:tx>
          <c:spPr>
            <a:solidFill>
              <a:schemeClr val="bg1">
                <a:lumMod val="50000"/>
              </a:schemeClr>
            </a:solidFill>
            <a:ln>
              <a:solidFill>
                <a:schemeClr val="tx1"/>
              </a:solidFill>
            </a:ln>
          </c:spPr>
          <c:invertIfNegative val="0"/>
          <c:dLbls>
            <c:txPr>
              <a:bodyPr/>
              <a:lstStyle/>
              <a:p>
                <a:pPr>
                  <a:defRPr sz="1800"/>
                </a:pPr>
                <a:endParaRPr lang="en-US"/>
              </a:p>
            </c:txPr>
            <c:showLegendKey val="0"/>
            <c:showVal val="1"/>
            <c:showCatName val="0"/>
            <c:showSerName val="0"/>
            <c:showPercent val="0"/>
            <c:showBubbleSize val="0"/>
            <c:showLeaderLines val="0"/>
          </c:dLbls>
          <c:val>
            <c:numRef>
              <c:f>Sheet9!$G$5:$G$8</c:f>
              <c:numCache>
                <c:formatCode>0.0</c:formatCode>
                <c:ptCount val="4"/>
                <c:pt idx="0">
                  <c:v>28</c:v>
                </c:pt>
                <c:pt idx="1">
                  <c:v>50.3</c:v>
                </c:pt>
                <c:pt idx="2">
                  <c:v>18.5</c:v>
                </c:pt>
                <c:pt idx="3">
                  <c:v>3.2</c:v>
                </c:pt>
              </c:numCache>
            </c:numRef>
          </c:val>
        </c:ser>
        <c:dLbls>
          <c:showLegendKey val="0"/>
          <c:showVal val="1"/>
          <c:showCatName val="0"/>
          <c:showSerName val="0"/>
          <c:showPercent val="0"/>
          <c:showBubbleSize val="0"/>
        </c:dLbls>
        <c:gapWidth val="75"/>
        <c:axId val="81778944"/>
        <c:axId val="82249984"/>
      </c:barChart>
      <c:catAx>
        <c:axId val="81778944"/>
        <c:scaling>
          <c:orientation val="minMax"/>
        </c:scaling>
        <c:delete val="0"/>
        <c:axPos val="b"/>
        <c:title>
          <c:tx>
            <c:rich>
              <a:bodyPr/>
              <a:lstStyle/>
              <a:p>
                <a:pPr>
                  <a:defRPr sz="2600" b="0"/>
                </a:pPr>
                <a:r>
                  <a:rPr lang="en-US" sz="2600" b="0">
                    <a:latin typeface="Arial" panose="020B0604020202020204" pitchFamily="34" charset="0"/>
                    <a:cs typeface="Arial" panose="020B0604020202020204" pitchFamily="34" charset="0"/>
                  </a:rPr>
                  <a:t>Number of 5-2-1-0 Targets Met for Adolescents</a:t>
                </a:r>
              </a:p>
            </c:rich>
          </c:tx>
          <c:layout>
            <c:manualLayout>
              <c:xMode val="edge"/>
              <c:yMode val="edge"/>
              <c:x val="0.20878025663458735"/>
              <c:y val="0.88012644903762027"/>
            </c:manualLayout>
          </c:layout>
          <c:overlay val="0"/>
        </c:title>
        <c:majorTickMark val="none"/>
        <c:minorTickMark val="none"/>
        <c:tickLblPos val="nextTo"/>
        <c:txPr>
          <a:bodyPr/>
          <a:lstStyle/>
          <a:p>
            <a:pPr>
              <a:defRPr sz="2000"/>
            </a:pPr>
            <a:endParaRPr lang="en-US"/>
          </a:p>
        </c:txPr>
        <c:crossAx val="82249984"/>
        <c:crosses val="autoZero"/>
        <c:auto val="1"/>
        <c:lblAlgn val="ctr"/>
        <c:lblOffset val="100"/>
        <c:noMultiLvlLbl val="0"/>
      </c:catAx>
      <c:valAx>
        <c:axId val="82249984"/>
        <c:scaling>
          <c:orientation val="minMax"/>
          <c:max val="100"/>
          <c:min val="0"/>
        </c:scaling>
        <c:delete val="0"/>
        <c:axPos val="l"/>
        <c:title>
          <c:tx>
            <c:rich>
              <a:bodyPr rot="-5400000" vert="horz"/>
              <a:lstStyle/>
              <a:p>
                <a:pPr>
                  <a:defRPr sz="2600" b="0">
                    <a:latin typeface="Arial" panose="020B0604020202020204" pitchFamily="34" charset="0"/>
                    <a:cs typeface="Arial" panose="020B0604020202020204" pitchFamily="34" charset="0"/>
                  </a:defRPr>
                </a:pPr>
                <a:r>
                  <a:rPr lang="en-US" sz="2600" b="0">
                    <a:latin typeface="Arial" panose="020B0604020202020204" pitchFamily="34" charset="0"/>
                    <a:cs typeface="Arial" panose="020B0604020202020204" pitchFamily="34" charset="0"/>
                  </a:rPr>
                  <a:t>Percent</a:t>
                </a:r>
              </a:p>
            </c:rich>
          </c:tx>
          <c:layout/>
          <c:overlay val="0"/>
        </c:title>
        <c:numFmt formatCode="0" sourceLinked="0"/>
        <c:majorTickMark val="none"/>
        <c:minorTickMark val="none"/>
        <c:tickLblPos val="nextTo"/>
        <c:txPr>
          <a:bodyPr/>
          <a:lstStyle/>
          <a:p>
            <a:pPr>
              <a:defRPr sz="2000">
                <a:latin typeface="Arial" panose="020B0604020202020204" pitchFamily="34" charset="0"/>
                <a:cs typeface="Arial" panose="020B0604020202020204" pitchFamily="34" charset="0"/>
              </a:defRPr>
            </a:pPr>
            <a:endParaRPr lang="en-US"/>
          </a:p>
        </c:txPr>
        <c:crossAx val="81778944"/>
        <c:crosses val="autoZero"/>
        <c:crossBetween val="between"/>
        <c:majorUnit val="20"/>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206255468066492"/>
          <c:y val="5.5854268216472949E-2"/>
          <c:w val="0.86821243935417158"/>
          <c:h val="0.7340241844769404"/>
        </c:manualLayout>
      </c:layout>
      <c:barChart>
        <c:barDir val="col"/>
        <c:grouping val="clustered"/>
        <c:varyColors val="0"/>
        <c:ser>
          <c:idx val="0"/>
          <c:order val="0"/>
          <c:tx>
            <c:strRef>
              <c:f>Sheet5!$C$4</c:f>
              <c:strCache>
                <c:ptCount val="1"/>
                <c:pt idx="0">
                  <c:v>Hispanic </c:v>
                </c:pt>
              </c:strCache>
            </c:strRef>
          </c:tx>
          <c:spPr>
            <a:solidFill>
              <a:schemeClr val="bg1">
                <a:lumMod val="75000"/>
              </a:schemeClr>
            </a:solidFill>
            <a:ln>
              <a:solidFill>
                <a:schemeClr val="tx1"/>
              </a:solidFill>
            </a:ln>
          </c:spPr>
          <c:invertIfNegative val="0"/>
          <c:dLbls>
            <c:txPr>
              <a:bodyPr/>
              <a:lstStyle/>
              <a:p>
                <a:pPr>
                  <a:defRPr sz="1800"/>
                </a:pPr>
                <a:endParaRPr lang="en-US"/>
              </a:p>
            </c:txPr>
            <c:showLegendKey val="0"/>
            <c:showVal val="1"/>
            <c:showCatName val="0"/>
            <c:showSerName val="0"/>
            <c:showPercent val="0"/>
            <c:showBubbleSize val="0"/>
            <c:showLeaderLines val="0"/>
          </c:dLbls>
          <c:cat>
            <c:strRef>
              <c:f>Sheet5!$B$5:$B$8</c:f>
              <c:strCache>
                <c:ptCount val="4"/>
                <c:pt idx="0">
                  <c:v>≥5 Fruits and Vegetables</c:v>
                </c:pt>
                <c:pt idx="1">
                  <c:v>≤2 hours Screen Time</c:v>
                </c:pt>
                <c:pt idx="2">
                  <c:v>≥1 hour Physical Activity</c:v>
                </c:pt>
                <c:pt idx="3">
                  <c:v> 0 Sugar Sweetened Beverages</c:v>
                </c:pt>
              </c:strCache>
            </c:strRef>
          </c:cat>
          <c:val>
            <c:numRef>
              <c:f>Sheet5!$C$5:$C$8</c:f>
              <c:numCache>
                <c:formatCode>0.0</c:formatCode>
                <c:ptCount val="4"/>
                <c:pt idx="0">
                  <c:v>8</c:v>
                </c:pt>
                <c:pt idx="1">
                  <c:v>23.4</c:v>
                </c:pt>
                <c:pt idx="2">
                  <c:v>38.299999999999997</c:v>
                </c:pt>
                <c:pt idx="3">
                  <c:v>10.6</c:v>
                </c:pt>
              </c:numCache>
            </c:numRef>
          </c:val>
        </c:ser>
        <c:ser>
          <c:idx val="1"/>
          <c:order val="1"/>
          <c:tx>
            <c:strRef>
              <c:f>Sheet5!$D$4</c:f>
              <c:strCache>
                <c:ptCount val="1"/>
                <c:pt idx="0">
                  <c:v>Non-Hispanic Black</c:v>
                </c:pt>
              </c:strCache>
            </c:strRef>
          </c:tx>
          <c:spPr>
            <a:solidFill>
              <a:schemeClr val="tx1"/>
            </a:solidFill>
            <a:ln>
              <a:solidFill>
                <a:schemeClr val="tx1"/>
              </a:solidFill>
            </a:ln>
          </c:spPr>
          <c:invertIfNegative val="0"/>
          <c:dPt>
            <c:idx val="0"/>
            <c:invertIfNegative val="0"/>
            <c:bubble3D val="0"/>
          </c:dPt>
          <c:dLbls>
            <c:txPr>
              <a:bodyPr/>
              <a:lstStyle/>
              <a:p>
                <a:pPr>
                  <a:defRPr sz="1800"/>
                </a:pPr>
                <a:endParaRPr lang="en-US"/>
              </a:p>
            </c:txPr>
            <c:showLegendKey val="0"/>
            <c:showVal val="1"/>
            <c:showCatName val="0"/>
            <c:showSerName val="0"/>
            <c:showPercent val="0"/>
            <c:showBubbleSize val="0"/>
            <c:showLeaderLines val="0"/>
          </c:dLbls>
          <c:cat>
            <c:strRef>
              <c:f>Sheet5!$B$5:$B$8</c:f>
              <c:strCache>
                <c:ptCount val="4"/>
                <c:pt idx="0">
                  <c:v>≥5 Fruits and Vegetables</c:v>
                </c:pt>
                <c:pt idx="1">
                  <c:v>≤2 hours Screen Time</c:v>
                </c:pt>
                <c:pt idx="2">
                  <c:v>≥1 hour Physical Activity</c:v>
                </c:pt>
                <c:pt idx="3">
                  <c:v> 0 Sugar Sweetened Beverages</c:v>
                </c:pt>
              </c:strCache>
            </c:strRef>
          </c:cat>
          <c:val>
            <c:numRef>
              <c:f>Sheet5!$D$5:$D$8</c:f>
              <c:numCache>
                <c:formatCode>0.0</c:formatCode>
                <c:ptCount val="4"/>
                <c:pt idx="0">
                  <c:v>4.4000000000000004</c:v>
                </c:pt>
                <c:pt idx="1">
                  <c:v>13.4</c:v>
                </c:pt>
                <c:pt idx="2">
                  <c:v>42.3</c:v>
                </c:pt>
                <c:pt idx="3">
                  <c:v>13.3</c:v>
                </c:pt>
              </c:numCache>
            </c:numRef>
          </c:val>
        </c:ser>
        <c:ser>
          <c:idx val="3"/>
          <c:order val="2"/>
          <c:tx>
            <c:strRef>
              <c:f>Sheet5!$E$4</c:f>
              <c:strCache>
                <c:ptCount val="1"/>
                <c:pt idx="0">
                  <c:v>Non-Hispanic Asian</c:v>
                </c:pt>
              </c:strCache>
            </c:strRef>
          </c:tx>
          <c:spPr>
            <a:solidFill>
              <a:schemeClr val="bg1"/>
            </a:solidFill>
            <a:ln>
              <a:solidFill>
                <a:schemeClr val="tx1"/>
              </a:solidFill>
            </a:ln>
          </c:spPr>
          <c:invertIfNegative val="0"/>
          <c:dLbls>
            <c:txPr>
              <a:bodyPr/>
              <a:lstStyle/>
              <a:p>
                <a:pPr>
                  <a:defRPr sz="1800"/>
                </a:pPr>
                <a:endParaRPr lang="en-US"/>
              </a:p>
            </c:txPr>
            <c:showLegendKey val="0"/>
            <c:showVal val="1"/>
            <c:showCatName val="0"/>
            <c:showSerName val="0"/>
            <c:showPercent val="0"/>
            <c:showBubbleSize val="0"/>
            <c:showLeaderLines val="0"/>
          </c:dLbls>
          <c:val>
            <c:numRef>
              <c:f>Sheet5!$E$5:$E$8</c:f>
              <c:numCache>
                <c:formatCode>0.0</c:formatCode>
                <c:ptCount val="4"/>
                <c:pt idx="0">
                  <c:v>1.6</c:v>
                </c:pt>
                <c:pt idx="1">
                  <c:v>23.1</c:v>
                </c:pt>
                <c:pt idx="2">
                  <c:v>38.700000000000003</c:v>
                </c:pt>
                <c:pt idx="3">
                  <c:v>36.299999999999997</c:v>
                </c:pt>
              </c:numCache>
            </c:numRef>
          </c:val>
        </c:ser>
        <c:ser>
          <c:idx val="2"/>
          <c:order val="3"/>
          <c:tx>
            <c:strRef>
              <c:f>Sheet5!$F$4</c:f>
              <c:strCache>
                <c:ptCount val="1"/>
                <c:pt idx="0">
                  <c:v>Non-Hispanic White</c:v>
                </c:pt>
              </c:strCache>
            </c:strRef>
          </c:tx>
          <c:spPr>
            <a:solidFill>
              <a:schemeClr val="bg1">
                <a:lumMod val="50000"/>
              </a:schemeClr>
            </a:solidFill>
            <a:ln>
              <a:solidFill>
                <a:schemeClr val="tx1"/>
              </a:solidFill>
            </a:ln>
          </c:spPr>
          <c:invertIfNegative val="0"/>
          <c:dLbls>
            <c:txPr>
              <a:bodyPr/>
              <a:lstStyle/>
              <a:p>
                <a:pPr>
                  <a:defRPr sz="1800"/>
                </a:pPr>
                <a:endParaRPr lang="en-US"/>
              </a:p>
            </c:txPr>
            <c:showLegendKey val="0"/>
            <c:showVal val="1"/>
            <c:showCatName val="0"/>
            <c:showSerName val="0"/>
            <c:showPercent val="0"/>
            <c:showBubbleSize val="0"/>
            <c:showLeaderLines val="0"/>
          </c:dLbls>
          <c:cat>
            <c:strRef>
              <c:f>Sheet5!$B$5:$B$8</c:f>
              <c:strCache>
                <c:ptCount val="4"/>
                <c:pt idx="0">
                  <c:v>≥5 Fruits and Vegetables</c:v>
                </c:pt>
                <c:pt idx="1">
                  <c:v>≤2 hours Screen Time</c:v>
                </c:pt>
                <c:pt idx="2">
                  <c:v>≥1 hour Physical Activity</c:v>
                </c:pt>
                <c:pt idx="3">
                  <c:v> 0 Sugar Sweetened Beverages</c:v>
                </c:pt>
              </c:strCache>
            </c:strRef>
          </c:cat>
          <c:val>
            <c:numRef>
              <c:f>Sheet5!$F$5:$F$8</c:f>
              <c:numCache>
                <c:formatCode>0.0</c:formatCode>
                <c:ptCount val="4"/>
                <c:pt idx="0">
                  <c:v>3.3</c:v>
                </c:pt>
                <c:pt idx="1">
                  <c:v>27.8</c:v>
                </c:pt>
                <c:pt idx="2">
                  <c:v>49.3</c:v>
                </c:pt>
                <c:pt idx="3">
                  <c:v>16.7</c:v>
                </c:pt>
              </c:numCache>
            </c:numRef>
          </c:val>
        </c:ser>
        <c:dLbls>
          <c:showLegendKey val="0"/>
          <c:showVal val="1"/>
          <c:showCatName val="0"/>
          <c:showSerName val="0"/>
          <c:showPercent val="0"/>
          <c:showBubbleSize val="0"/>
        </c:dLbls>
        <c:gapWidth val="75"/>
        <c:axId val="81442688"/>
        <c:axId val="82931712"/>
      </c:barChart>
      <c:catAx>
        <c:axId val="81442688"/>
        <c:scaling>
          <c:orientation val="minMax"/>
        </c:scaling>
        <c:delete val="0"/>
        <c:axPos val="b"/>
        <c:title>
          <c:tx>
            <c:rich>
              <a:bodyPr/>
              <a:lstStyle/>
              <a:p>
                <a:pPr>
                  <a:defRPr sz="2600" b="0">
                    <a:latin typeface="Arial" panose="020B0604020202020204" pitchFamily="34" charset="0"/>
                    <a:cs typeface="Arial" panose="020B0604020202020204" pitchFamily="34" charset="0"/>
                  </a:defRPr>
                </a:pPr>
                <a:r>
                  <a:rPr lang="en-US" sz="2600" b="0">
                    <a:latin typeface="Arial" panose="020B0604020202020204" pitchFamily="34" charset="0"/>
                    <a:cs typeface="Arial" panose="020B0604020202020204" pitchFamily="34" charset="0"/>
                  </a:rPr>
                  <a:t>Adolescent 5-2-1-0</a:t>
                </a:r>
                <a:r>
                  <a:rPr lang="en-US" sz="2600" b="0" baseline="0">
                    <a:latin typeface="Arial" panose="020B0604020202020204" pitchFamily="34" charset="0"/>
                    <a:cs typeface="Arial" panose="020B0604020202020204" pitchFamily="34" charset="0"/>
                  </a:rPr>
                  <a:t> Target Behaviors</a:t>
                </a:r>
                <a:endParaRPr lang="en-US" sz="2600" b="0">
                  <a:latin typeface="Arial" panose="020B0604020202020204" pitchFamily="34" charset="0"/>
                  <a:cs typeface="Arial" panose="020B0604020202020204" pitchFamily="34" charset="0"/>
                </a:endParaRPr>
              </a:p>
            </c:rich>
          </c:tx>
          <c:layout>
            <c:manualLayout>
              <c:xMode val="edge"/>
              <c:yMode val="edge"/>
              <c:x val="0.29079113808690582"/>
              <c:y val="0.90361603237095367"/>
            </c:manualLayout>
          </c:layout>
          <c:overlay val="0"/>
        </c:title>
        <c:majorTickMark val="none"/>
        <c:minorTickMark val="none"/>
        <c:tickLblPos val="nextTo"/>
        <c:txPr>
          <a:bodyPr/>
          <a:lstStyle/>
          <a:p>
            <a:pPr>
              <a:defRPr sz="2000">
                <a:latin typeface="Arial" panose="020B0604020202020204" pitchFamily="34" charset="0"/>
                <a:cs typeface="Arial" panose="020B0604020202020204" pitchFamily="34" charset="0"/>
              </a:defRPr>
            </a:pPr>
            <a:endParaRPr lang="en-US"/>
          </a:p>
        </c:txPr>
        <c:crossAx val="82931712"/>
        <c:crosses val="autoZero"/>
        <c:auto val="1"/>
        <c:lblAlgn val="ctr"/>
        <c:lblOffset val="100"/>
        <c:noMultiLvlLbl val="0"/>
      </c:catAx>
      <c:valAx>
        <c:axId val="82931712"/>
        <c:scaling>
          <c:orientation val="minMax"/>
          <c:max val="100"/>
          <c:min val="0"/>
        </c:scaling>
        <c:delete val="0"/>
        <c:axPos val="l"/>
        <c:title>
          <c:tx>
            <c:rich>
              <a:bodyPr rot="-5400000" vert="horz"/>
              <a:lstStyle/>
              <a:p>
                <a:pPr>
                  <a:defRPr sz="2600" b="0">
                    <a:latin typeface="Arial" panose="020B0604020202020204" pitchFamily="34" charset="0"/>
                    <a:cs typeface="Arial" panose="020B0604020202020204" pitchFamily="34" charset="0"/>
                  </a:defRPr>
                </a:pPr>
                <a:r>
                  <a:rPr lang="en-US" sz="2600" b="0">
                    <a:latin typeface="Arial" panose="020B0604020202020204" pitchFamily="34" charset="0"/>
                    <a:cs typeface="Arial" panose="020B0604020202020204" pitchFamily="34" charset="0"/>
                  </a:rPr>
                  <a:t>Percent</a:t>
                </a:r>
              </a:p>
            </c:rich>
          </c:tx>
          <c:layout>
            <c:manualLayout>
              <c:xMode val="edge"/>
              <c:yMode val="edge"/>
              <c:x val="9.3444285373419228E-3"/>
              <c:y val="0.34563835770528684"/>
            </c:manualLayout>
          </c:layout>
          <c:overlay val="0"/>
        </c:title>
        <c:numFmt formatCode="General" sourceLinked="0"/>
        <c:majorTickMark val="none"/>
        <c:minorTickMark val="none"/>
        <c:tickLblPos val="nextTo"/>
        <c:txPr>
          <a:bodyPr/>
          <a:lstStyle/>
          <a:p>
            <a:pPr>
              <a:defRPr sz="2000">
                <a:latin typeface="Arial" panose="020B0604020202020204" pitchFamily="34" charset="0"/>
                <a:cs typeface="Arial" panose="020B0604020202020204" pitchFamily="34" charset="0"/>
              </a:defRPr>
            </a:pPr>
            <a:endParaRPr lang="en-US"/>
          </a:p>
        </c:txPr>
        <c:crossAx val="81442688"/>
        <c:crosses val="autoZero"/>
        <c:crossBetween val="between"/>
        <c:majorUnit val="20"/>
      </c:valAx>
    </c:plotArea>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591" cy="59405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3827" y="0"/>
            <a:ext cx="2972590" cy="594052"/>
          </a:xfrm>
          <a:prstGeom prst="rect">
            <a:avLst/>
          </a:prstGeom>
        </p:spPr>
        <p:txBody>
          <a:bodyPr vert="horz" lIns="91440" tIns="45720" rIns="91440" bIns="45720" rtlCol="0"/>
          <a:lstStyle>
            <a:lvl1pPr algn="r">
              <a:defRPr sz="1200"/>
            </a:lvl1pPr>
          </a:lstStyle>
          <a:p>
            <a:fld id="{A77B21B6-E807-4979-B53D-8CC234DCF9CB}" type="datetimeFigureOut">
              <a:rPr lang="en-US" smtClean="0"/>
              <a:pPr/>
              <a:t>5/17/2016</a:t>
            </a:fld>
            <a:endParaRPr lang="en-US"/>
          </a:p>
        </p:txBody>
      </p:sp>
      <p:sp>
        <p:nvSpPr>
          <p:cNvPr id="4" name="Slide Image Placeholder 3"/>
          <p:cNvSpPr>
            <a:spLocks noGrp="1" noRot="1" noChangeAspect="1"/>
          </p:cNvSpPr>
          <p:nvPr>
            <p:ph type="sldImg" idx="2"/>
          </p:nvPr>
        </p:nvSpPr>
        <p:spPr>
          <a:xfrm>
            <a:off x="2038350" y="890588"/>
            <a:ext cx="2782888" cy="4451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591" y="5640445"/>
            <a:ext cx="5486400" cy="534240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11276834"/>
            <a:ext cx="2972591" cy="59405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3827" y="11276834"/>
            <a:ext cx="2972590" cy="594052"/>
          </a:xfrm>
          <a:prstGeom prst="rect">
            <a:avLst/>
          </a:prstGeom>
        </p:spPr>
        <p:txBody>
          <a:bodyPr vert="horz" lIns="91440" tIns="45720" rIns="91440" bIns="45720" rtlCol="0" anchor="b"/>
          <a:lstStyle>
            <a:lvl1pPr algn="r">
              <a:defRPr sz="1200"/>
            </a:lvl1pPr>
          </a:lstStyle>
          <a:p>
            <a:fld id="{28B58821-D6CE-4AE0-849E-1C559DB09B0D}" type="slidenum">
              <a:rPr lang="en-US" smtClean="0"/>
              <a:pPr/>
              <a:t>‹#›</a:t>
            </a:fld>
            <a:endParaRPr lang="en-US"/>
          </a:p>
        </p:txBody>
      </p:sp>
    </p:spTree>
    <p:extLst>
      <p:ext uri="{BB962C8B-B14F-4D97-AF65-F5344CB8AC3E}">
        <p14:creationId xmlns:p14="http://schemas.microsoft.com/office/powerpoint/2010/main" val="3184905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8350" y="890588"/>
            <a:ext cx="2782888" cy="44513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B58821-D6CE-4AE0-849E-1C559DB09B0D}" type="slidenum">
              <a:rPr lang="en-US" smtClean="0"/>
              <a:pPr/>
              <a:t>1</a:t>
            </a:fld>
            <a:endParaRPr lang="en-US"/>
          </a:p>
        </p:txBody>
      </p:sp>
    </p:spTree>
    <p:extLst>
      <p:ext uri="{BB962C8B-B14F-4D97-AF65-F5344CB8AC3E}">
        <p14:creationId xmlns:p14="http://schemas.microsoft.com/office/powerpoint/2010/main" val="4149273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9993" y="15907545"/>
            <a:ext cx="27204018" cy="10975446"/>
          </a:xfrm>
        </p:spPr>
        <p:txBody>
          <a:bodyPr/>
          <a:lstStyle/>
          <a:p>
            <a:r>
              <a:rPr lang="en-US" smtClean="0"/>
              <a:t>Click to edit Master title style</a:t>
            </a:r>
            <a:endParaRPr lang="en-US"/>
          </a:p>
        </p:txBody>
      </p:sp>
      <p:sp>
        <p:nvSpPr>
          <p:cNvPr id="3" name="Subtitle 2"/>
          <p:cNvSpPr>
            <a:spLocks noGrp="1"/>
          </p:cNvSpPr>
          <p:nvPr>
            <p:ph type="subTitle" idx="1"/>
          </p:nvPr>
        </p:nvSpPr>
        <p:spPr>
          <a:xfrm>
            <a:off x="4799983" y="29016592"/>
            <a:ext cx="22404035" cy="13086821"/>
          </a:xfrm>
        </p:spPr>
        <p:txBody>
          <a:bodyPr/>
          <a:lstStyle>
            <a:lvl1pPr marL="0" indent="0" algn="ctr">
              <a:buNone/>
              <a:defRPr/>
            </a:lvl1pPr>
            <a:lvl2pPr marL="533370" indent="0" algn="ctr">
              <a:buNone/>
              <a:defRPr/>
            </a:lvl2pPr>
            <a:lvl3pPr marL="1066739" indent="0" algn="ctr">
              <a:buNone/>
              <a:defRPr/>
            </a:lvl3pPr>
            <a:lvl4pPr marL="1600109" indent="0" algn="ctr">
              <a:buNone/>
              <a:defRPr/>
            </a:lvl4pPr>
            <a:lvl5pPr marL="2133478" indent="0" algn="ctr">
              <a:buNone/>
              <a:defRPr/>
            </a:lvl5pPr>
            <a:lvl6pPr marL="2666848" indent="0" algn="ctr">
              <a:buNone/>
              <a:defRPr/>
            </a:lvl6pPr>
            <a:lvl7pPr marL="3200217" indent="0" algn="ctr">
              <a:buNone/>
              <a:defRPr/>
            </a:lvl7pPr>
            <a:lvl8pPr marL="3733587" indent="0" algn="ctr">
              <a:buNone/>
              <a:defRPr/>
            </a:lvl8pPr>
            <a:lvl9pPr marL="426695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652AFB-09B8-4ABC-8519-46A81B9A57B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681936-7B4A-419F-BA48-5F4D6A6B54A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203518" y="2050258"/>
            <a:ext cx="7201518" cy="4369249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98966" y="2050258"/>
            <a:ext cx="21456386" cy="4369249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0E1045-6C24-452A-BC9C-1F2C9C0C37B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D3BE0B-BB14-46EB-A7F3-2D0078FD68A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094" y="32904112"/>
            <a:ext cx="27204018" cy="10171642"/>
          </a:xfrm>
        </p:spPr>
        <p:txBody>
          <a:bodyPr anchor="t"/>
          <a:lstStyle>
            <a:lvl1pPr algn="l">
              <a:defRPr sz="4700" b="1" cap="all"/>
            </a:lvl1pPr>
          </a:lstStyle>
          <a:p>
            <a:r>
              <a:rPr lang="en-US" smtClean="0"/>
              <a:t>Click to edit Master title style</a:t>
            </a:r>
            <a:endParaRPr lang="en-US"/>
          </a:p>
        </p:txBody>
      </p:sp>
      <p:sp>
        <p:nvSpPr>
          <p:cNvPr id="3" name="Text Placeholder 2"/>
          <p:cNvSpPr>
            <a:spLocks noGrp="1"/>
          </p:cNvSpPr>
          <p:nvPr>
            <p:ph type="body" idx="1"/>
          </p:nvPr>
        </p:nvSpPr>
        <p:spPr>
          <a:xfrm>
            <a:off x="2528094" y="21702713"/>
            <a:ext cx="27204018" cy="11201400"/>
          </a:xfrm>
        </p:spPr>
        <p:txBody>
          <a:bodyPr anchor="b"/>
          <a:lstStyle>
            <a:lvl1pPr marL="0" indent="0">
              <a:buNone/>
              <a:defRPr sz="2300"/>
            </a:lvl1pPr>
            <a:lvl2pPr marL="533370" indent="0">
              <a:buNone/>
              <a:defRPr sz="2100"/>
            </a:lvl2pPr>
            <a:lvl3pPr marL="1066739" indent="0">
              <a:buNone/>
              <a:defRPr sz="1900"/>
            </a:lvl3pPr>
            <a:lvl4pPr marL="1600109" indent="0">
              <a:buNone/>
              <a:defRPr sz="1600"/>
            </a:lvl4pPr>
            <a:lvl5pPr marL="2133478" indent="0">
              <a:buNone/>
              <a:defRPr sz="1600"/>
            </a:lvl5pPr>
            <a:lvl6pPr marL="2666848" indent="0">
              <a:buNone/>
              <a:defRPr sz="1600"/>
            </a:lvl6pPr>
            <a:lvl7pPr marL="3200217" indent="0">
              <a:buNone/>
              <a:defRPr sz="1600"/>
            </a:lvl7pPr>
            <a:lvl8pPr marL="3733587" indent="0">
              <a:buNone/>
              <a:defRPr sz="1600"/>
            </a:lvl8pPr>
            <a:lvl9pPr marL="4266956"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F78B4C-537E-4443-A07D-14A9D82D01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98965" y="11947790"/>
            <a:ext cx="14328952" cy="33794964"/>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076083" y="11947790"/>
            <a:ext cx="14328952" cy="33794964"/>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5CA057-D756-4852-BA13-295D4C4C64A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510" y="2050257"/>
            <a:ext cx="28802983" cy="8534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509" y="11462544"/>
            <a:ext cx="14140657" cy="4776522"/>
          </a:xfrm>
        </p:spPr>
        <p:txBody>
          <a:bodyPr anchor="b"/>
          <a:lstStyle>
            <a:lvl1pPr marL="0" indent="0">
              <a:buNone/>
              <a:defRPr sz="2800" b="1"/>
            </a:lvl1pPr>
            <a:lvl2pPr marL="533370" indent="0">
              <a:buNone/>
              <a:defRPr sz="2300" b="1"/>
            </a:lvl2pPr>
            <a:lvl3pPr marL="1066739" indent="0">
              <a:buNone/>
              <a:defRPr sz="2100" b="1"/>
            </a:lvl3pPr>
            <a:lvl4pPr marL="1600109" indent="0">
              <a:buNone/>
              <a:defRPr sz="1900" b="1"/>
            </a:lvl4pPr>
            <a:lvl5pPr marL="2133478" indent="0">
              <a:buNone/>
              <a:defRPr sz="1900" b="1"/>
            </a:lvl5pPr>
            <a:lvl6pPr marL="2666848" indent="0">
              <a:buNone/>
              <a:defRPr sz="1900" b="1"/>
            </a:lvl6pPr>
            <a:lvl7pPr marL="3200217" indent="0">
              <a:buNone/>
              <a:defRPr sz="1900" b="1"/>
            </a:lvl7pPr>
            <a:lvl8pPr marL="3733587" indent="0">
              <a:buNone/>
              <a:defRPr sz="1900" b="1"/>
            </a:lvl8pPr>
            <a:lvl9pPr marL="4266956"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1600509" y="16239067"/>
            <a:ext cx="14140657" cy="295036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258205" y="11462544"/>
            <a:ext cx="14145287" cy="4776522"/>
          </a:xfrm>
        </p:spPr>
        <p:txBody>
          <a:bodyPr anchor="b"/>
          <a:lstStyle>
            <a:lvl1pPr marL="0" indent="0">
              <a:buNone/>
              <a:defRPr sz="2800" b="1"/>
            </a:lvl1pPr>
            <a:lvl2pPr marL="533370" indent="0">
              <a:buNone/>
              <a:defRPr sz="2300" b="1"/>
            </a:lvl2pPr>
            <a:lvl3pPr marL="1066739" indent="0">
              <a:buNone/>
              <a:defRPr sz="2100" b="1"/>
            </a:lvl3pPr>
            <a:lvl4pPr marL="1600109" indent="0">
              <a:buNone/>
              <a:defRPr sz="1900" b="1"/>
            </a:lvl4pPr>
            <a:lvl5pPr marL="2133478" indent="0">
              <a:buNone/>
              <a:defRPr sz="1900" b="1"/>
            </a:lvl5pPr>
            <a:lvl6pPr marL="2666848" indent="0">
              <a:buNone/>
              <a:defRPr sz="1900" b="1"/>
            </a:lvl6pPr>
            <a:lvl7pPr marL="3200217" indent="0">
              <a:buNone/>
              <a:defRPr sz="1900" b="1"/>
            </a:lvl7pPr>
            <a:lvl8pPr marL="3733587" indent="0">
              <a:buNone/>
              <a:defRPr sz="1900" b="1"/>
            </a:lvl8pPr>
            <a:lvl9pPr marL="4266956"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16258205" y="16239067"/>
            <a:ext cx="14145287" cy="295036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343DA41-7FC1-49C7-B5D2-B9E1D832B98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C4498A9-2B35-4BF3-ADE3-E105640D1C9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65FBA26-DF24-4412-ADA2-F0C9F909467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510" y="2039145"/>
            <a:ext cx="10529094" cy="8677010"/>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12512367" y="2039145"/>
            <a:ext cx="17891125" cy="43703610"/>
          </a:xfrm>
        </p:spPr>
        <p:txBody>
          <a:bodyPr/>
          <a:lstStyle>
            <a:lvl1pPr>
              <a:defRPr sz="37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00510" y="10716154"/>
            <a:ext cx="10529094" cy="35026600"/>
          </a:xfrm>
        </p:spPr>
        <p:txBody>
          <a:bodyPr/>
          <a:lstStyle>
            <a:lvl1pPr marL="0" indent="0">
              <a:buNone/>
              <a:defRPr sz="1600"/>
            </a:lvl1pPr>
            <a:lvl2pPr marL="533370" indent="0">
              <a:buNone/>
              <a:defRPr sz="1400"/>
            </a:lvl2pPr>
            <a:lvl3pPr marL="1066739" indent="0">
              <a:buNone/>
              <a:defRPr sz="1200"/>
            </a:lvl3pPr>
            <a:lvl4pPr marL="1600109" indent="0">
              <a:buNone/>
              <a:defRPr sz="1000"/>
            </a:lvl4pPr>
            <a:lvl5pPr marL="2133478" indent="0">
              <a:buNone/>
              <a:defRPr sz="1000"/>
            </a:lvl5pPr>
            <a:lvl6pPr marL="2666848" indent="0">
              <a:buNone/>
              <a:defRPr sz="1000"/>
            </a:lvl6pPr>
            <a:lvl7pPr marL="3200217" indent="0">
              <a:buNone/>
              <a:defRPr sz="1000"/>
            </a:lvl7pPr>
            <a:lvl8pPr marL="3733587" indent="0">
              <a:buNone/>
              <a:defRPr sz="1000"/>
            </a:lvl8pPr>
            <a:lvl9pPr marL="4266956"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F888F2E-3871-44D5-9D4A-C163753871D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2389" y="35845221"/>
            <a:ext cx="19203018" cy="4230158"/>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6272389" y="4574647"/>
            <a:ext cx="19203018" cy="30724211"/>
          </a:xfrm>
        </p:spPr>
        <p:txBody>
          <a:bodyPr/>
          <a:lstStyle>
            <a:lvl1pPr marL="0" indent="0">
              <a:buNone/>
              <a:defRPr sz="3700"/>
            </a:lvl1pPr>
            <a:lvl2pPr marL="533370" indent="0">
              <a:buNone/>
              <a:defRPr sz="3300"/>
            </a:lvl2pPr>
            <a:lvl3pPr marL="1066739" indent="0">
              <a:buNone/>
              <a:defRPr sz="2800"/>
            </a:lvl3pPr>
            <a:lvl4pPr marL="1600109" indent="0">
              <a:buNone/>
              <a:defRPr sz="2300"/>
            </a:lvl4pPr>
            <a:lvl5pPr marL="2133478" indent="0">
              <a:buNone/>
              <a:defRPr sz="2300"/>
            </a:lvl5pPr>
            <a:lvl6pPr marL="2666848" indent="0">
              <a:buNone/>
              <a:defRPr sz="2300"/>
            </a:lvl6pPr>
            <a:lvl7pPr marL="3200217" indent="0">
              <a:buNone/>
              <a:defRPr sz="2300"/>
            </a:lvl7pPr>
            <a:lvl8pPr marL="3733587" indent="0">
              <a:buNone/>
              <a:defRPr sz="2300"/>
            </a:lvl8pPr>
            <a:lvl9pPr marL="4266956" indent="0">
              <a:buNone/>
              <a:defRPr sz="2300"/>
            </a:lvl9pPr>
          </a:lstStyle>
          <a:p>
            <a:pPr lvl="0"/>
            <a:endParaRPr lang="en-US" noProof="0" smtClean="0"/>
          </a:p>
        </p:txBody>
      </p:sp>
      <p:sp>
        <p:nvSpPr>
          <p:cNvPr id="4" name="Text Placeholder 3"/>
          <p:cNvSpPr>
            <a:spLocks noGrp="1"/>
          </p:cNvSpPr>
          <p:nvPr>
            <p:ph type="body" sz="half" idx="2"/>
          </p:nvPr>
        </p:nvSpPr>
        <p:spPr>
          <a:xfrm>
            <a:off x="6272389" y="40075380"/>
            <a:ext cx="19203018" cy="6010011"/>
          </a:xfrm>
        </p:spPr>
        <p:txBody>
          <a:bodyPr/>
          <a:lstStyle>
            <a:lvl1pPr marL="0" indent="0">
              <a:buNone/>
              <a:defRPr sz="1600"/>
            </a:lvl1pPr>
            <a:lvl2pPr marL="533370" indent="0">
              <a:buNone/>
              <a:defRPr sz="1400"/>
            </a:lvl2pPr>
            <a:lvl3pPr marL="1066739" indent="0">
              <a:buNone/>
              <a:defRPr sz="1200"/>
            </a:lvl3pPr>
            <a:lvl4pPr marL="1600109" indent="0">
              <a:buNone/>
              <a:defRPr sz="1000"/>
            </a:lvl4pPr>
            <a:lvl5pPr marL="2133478" indent="0">
              <a:buNone/>
              <a:defRPr sz="1000"/>
            </a:lvl5pPr>
            <a:lvl6pPr marL="2666848" indent="0">
              <a:buNone/>
              <a:defRPr sz="1000"/>
            </a:lvl6pPr>
            <a:lvl7pPr marL="3200217" indent="0">
              <a:buNone/>
              <a:defRPr sz="1000"/>
            </a:lvl7pPr>
            <a:lvl8pPr marL="3733587" indent="0">
              <a:buNone/>
              <a:defRPr sz="1000"/>
            </a:lvl8pPr>
            <a:lvl9pPr marL="4266956"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2F1350B-6033-45FA-A5E0-7B0617C7AF9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98966" y="2050257"/>
            <a:ext cx="28806069" cy="8534400"/>
          </a:xfrm>
          <a:prstGeom prst="rect">
            <a:avLst/>
          </a:prstGeom>
          <a:noFill/>
          <a:ln w="9525">
            <a:noFill/>
            <a:miter lim="800000"/>
            <a:headEnd/>
            <a:tailEnd/>
          </a:ln>
          <a:effectLst/>
        </p:spPr>
        <p:txBody>
          <a:bodyPr vert="horz" wrap="square" lIns="512025" tIns="256013" rIns="512025" bIns="256013"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98966" y="11947790"/>
            <a:ext cx="28806069" cy="33794964"/>
          </a:xfrm>
          <a:prstGeom prst="rect">
            <a:avLst/>
          </a:prstGeom>
          <a:noFill/>
          <a:ln w="9525">
            <a:noFill/>
            <a:miter lim="800000"/>
            <a:headEnd/>
            <a:tailEnd/>
          </a:ln>
          <a:effectLst/>
        </p:spPr>
        <p:txBody>
          <a:bodyPr vert="horz" wrap="square" lIns="512025" tIns="256013" rIns="512025" bIns="25601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598966" y="46631754"/>
            <a:ext cx="7470069"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2025" tIns="256013" rIns="512025" bIns="256013" numCol="1" anchor="t" anchorCtr="0" compatLnSpc="1">
            <a:prstTxWarp prst="textNoShape">
              <a:avLst/>
            </a:prstTxWarp>
          </a:bodyPr>
          <a:lstStyle>
            <a:lvl1pPr defTabSz="5120718">
              <a:defRPr sz="78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10933466" y="46631754"/>
            <a:ext cx="10137069"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2025" tIns="256013" rIns="512025" bIns="256013" numCol="1" anchor="t" anchorCtr="0" compatLnSpc="1">
            <a:prstTxWarp prst="textNoShape">
              <a:avLst/>
            </a:prstTxWarp>
          </a:bodyPr>
          <a:lstStyle>
            <a:lvl1pPr algn="ctr" defTabSz="5120718">
              <a:defRPr sz="780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22934966" y="46631754"/>
            <a:ext cx="7470069"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2025" tIns="256013" rIns="512025" bIns="256013" numCol="1" anchor="t" anchorCtr="0" compatLnSpc="1">
            <a:prstTxWarp prst="textNoShape">
              <a:avLst/>
            </a:prstTxWarp>
          </a:bodyPr>
          <a:lstStyle>
            <a:lvl1pPr algn="r" defTabSz="5120718">
              <a:defRPr sz="7800">
                <a:latin typeface="Arial" pitchFamily="34" charset="0"/>
              </a:defRPr>
            </a:lvl1pPr>
          </a:lstStyle>
          <a:p>
            <a:pPr>
              <a:defRPr/>
            </a:pPr>
            <a:fld id="{09F4B274-CA79-43F3-B765-F416661848A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20718" rtl="0" eaLnBrk="0" fontAlgn="base" hangingPunct="0">
        <a:spcBef>
          <a:spcPct val="0"/>
        </a:spcBef>
        <a:spcAft>
          <a:spcPct val="0"/>
        </a:spcAft>
        <a:defRPr sz="24700">
          <a:solidFill>
            <a:schemeClr val="tx2"/>
          </a:solidFill>
          <a:latin typeface="+mj-lt"/>
          <a:ea typeface="+mj-ea"/>
          <a:cs typeface="+mj-cs"/>
        </a:defRPr>
      </a:lvl1pPr>
      <a:lvl2pPr algn="ctr" defTabSz="5120718" rtl="0" eaLnBrk="0" fontAlgn="base" hangingPunct="0">
        <a:spcBef>
          <a:spcPct val="0"/>
        </a:spcBef>
        <a:spcAft>
          <a:spcPct val="0"/>
        </a:spcAft>
        <a:defRPr sz="24700">
          <a:solidFill>
            <a:schemeClr val="tx2"/>
          </a:solidFill>
          <a:latin typeface="Arial" pitchFamily="34" charset="0"/>
        </a:defRPr>
      </a:lvl2pPr>
      <a:lvl3pPr algn="ctr" defTabSz="5120718" rtl="0" eaLnBrk="0" fontAlgn="base" hangingPunct="0">
        <a:spcBef>
          <a:spcPct val="0"/>
        </a:spcBef>
        <a:spcAft>
          <a:spcPct val="0"/>
        </a:spcAft>
        <a:defRPr sz="24700">
          <a:solidFill>
            <a:schemeClr val="tx2"/>
          </a:solidFill>
          <a:latin typeface="Arial" pitchFamily="34" charset="0"/>
        </a:defRPr>
      </a:lvl3pPr>
      <a:lvl4pPr algn="ctr" defTabSz="5120718" rtl="0" eaLnBrk="0" fontAlgn="base" hangingPunct="0">
        <a:spcBef>
          <a:spcPct val="0"/>
        </a:spcBef>
        <a:spcAft>
          <a:spcPct val="0"/>
        </a:spcAft>
        <a:defRPr sz="24700">
          <a:solidFill>
            <a:schemeClr val="tx2"/>
          </a:solidFill>
          <a:latin typeface="Arial" pitchFamily="34" charset="0"/>
        </a:defRPr>
      </a:lvl4pPr>
      <a:lvl5pPr algn="ctr" defTabSz="5120718" rtl="0" eaLnBrk="0" fontAlgn="base" hangingPunct="0">
        <a:spcBef>
          <a:spcPct val="0"/>
        </a:spcBef>
        <a:spcAft>
          <a:spcPct val="0"/>
        </a:spcAft>
        <a:defRPr sz="24700">
          <a:solidFill>
            <a:schemeClr val="tx2"/>
          </a:solidFill>
          <a:latin typeface="Arial" pitchFamily="34" charset="0"/>
        </a:defRPr>
      </a:lvl5pPr>
      <a:lvl6pPr marL="533370" algn="ctr" defTabSz="5120718" rtl="0" fontAlgn="base">
        <a:spcBef>
          <a:spcPct val="0"/>
        </a:spcBef>
        <a:spcAft>
          <a:spcPct val="0"/>
        </a:spcAft>
        <a:defRPr sz="24700">
          <a:solidFill>
            <a:schemeClr val="tx2"/>
          </a:solidFill>
          <a:latin typeface="Arial" pitchFamily="34" charset="0"/>
        </a:defRPr>
      </a:lvl6pPr>
      <a:lvl7pPr marL="1066739" algn="ctr" defTabSz="5120718" rtl="0" fontAlgn="base">
        <a:spcBef>
          <a:spcPct val="0"/>
        </a:spcBef>
        <a:spcAft>
          <a:spcPct val="0"/>
        </a:spcAft>
        <a:defRPr sz="24700">
          <a:solidFill>
            <a:schemeClr val="tx2"/>
          </a:solidFill>
          <a:latin typeface="Arial" pitchFamily="34" charset="0"/>
        </a:defRPr>
      </a:lvl7pPr>
      <a:lvl8pPr marL="1600109" algn="ctr" defTabSz="5120718" rtl="0" fontAlgn="base">
        <a:spcBef>
          <a:spcPct val="0"/>
        </a:spcBef>
        <a:spcAft>
          <a:spcPct val="0"/>
        </a:spcAft>
        <a:defRPr sz="24700">
          <a:solidFill>
            <a:schemeClr val="tx2"/>
          </a:solidFill>
          <a:latin typeface="Arial" pitchFamily="34" charset="0"/>
        </a:defRPr>
      </a:lvl8pPr>
      <a:lvl9pPr marL="2133478" algn="ctr" defTabSz="5120718" rtl="0" fontAlgn="base">
        <a:spcBef>
          <a:spcPct val="0"/>
        </a:spcBef>
        <a:spcAft>
          <a:spcPct val="0"/>
        </a:spcAft>
        <a:defRPr sz="24700">
          <a:solidFill>
            <a:schemeClr val="tx2"/>
          </a:solidFill>
          <a:latin typeface="Arial" pitchFamily="34" charset="0"/>
        </a:defRPr>
      </a:lvl9pPr>
    </p:titleStyle>
    <p:bodyStyle>
      <a:lvl1pPr marL="1918649" indent="-1918649" algn="l" defTabSz="5120718" rtl="0" eaLnBrk="0" fontAlgn="base" hangingPunct="0">
        <a:spcBef>
          <a:spcPct val="20000"/>
        </a:spcBef>
        <a:spcAft>
          <a:spcPct val="0"/>
        </a:spcAft>
        <a:buChar char="•"/>
        <a:defRPr sz="18000">
          <a:solidFill>
            <a:schemeClr val="tx1"/>
          </a:solidFill>
          <a:latin typeface="+mn-lt"/>
          <a:ea typeface="+mn-ea"/>
          <a:cs typeface="+mn-cs"/>
        </a:defRPr>
      </a:lvl1pPr>
      <a:lvl2pPr marL="4161394" indent="-1600109" algn="l" defTabSz="5120718" rtl="0" eaLnBrk="0" fontAlgn="base" hangingPunct="0">
        <a:spcBef>
          <a:spcPct val="20000"/>
        </a:spcBef>
        <a:spcAft>
          <a:spcPct val="0"/>
        </a:spcAft>
        <a:buChar char="–"/>
        <a:defRPr sz="15700">
          <a:solidFill>
            <a:schemeClr val="tx1"/>
          </a:solidFill>
          <a:latin typeface="+mn-lt"/>
        </a:defRPr>
      </a:lvl2pPr>
      <a:lvl3pPr marL="6400434" indent="-1279717" algn="l" defTabSz="5120718" rtl="0" eaLnBrk="0" fontAlgn="base" hangingPunct="0">
        <a:spcBef>
          <a:spcPct val="20000"/>
        </a:spcBef>
        <a:spcAft>
          <a:spcPct val="0"/>
        </a:spcAft>
        <a:buChar char="•"/>
        <a:defRPr sz="13500">
          <a:solidFill>
            <a:schemeClr val="tx1"/>
          </a:solidFill>
          <a:latin typeface="+mn-lt"/>
        </a:defRPr>
      </a:lvl3pPr>
      <a:lvl4pPr marL="8961720" indent="-1279717" algn="l" defTabSz="5120718" rtl="0" eaLnBrk="0" fontAlgn="base" hangingPunct="0">
        <a:spcBef>
          <a:spcPct val="20000"/>
        </a:spcBef>
        <a:spcAft>
          <a:spcPct val="0"/>
        </a:spcAft>
        <a:buChar char="–"/>
        <a:defRPr sz="11200">
          <a:solidFill>
            <a:schemeClr val="tx1"/>
          </a:solidFill>
          <a:latin typeface="+mn-lt"/>
        </a:defRPr>
      </a:lvl4pPr>
      <a:lvl5pPr marL="11521153" indent="-1279717" algn="l" defTabSz="5120718" rtl="0" eaLnBrk="0" fontAlgn="base" hangingPunct="0">
        <a:spcBef>
          <a:spcPct val="20000"/>
        </a:spcBef>
        <a:spcAft>
          <a:spcPct val="0"/>
        </a:spcAft>
        <a:buChar char="»"/>
        <a:defRPr sz="11200">
          <a:solidFill>
            <a:schemeClr val="tx1"/>
          </a:solidFill>
          <a:latin typeface="+mn-lt"/>
        </a:defRPr>
      </a:lvl5pPr>
      <a:lvl6pPr marL="12054522" indent="-1279717" algn="l" defTabSz="5120718" rtl="0" fontAlgn="base">
        <a:spcBef>
          <a:spcPct val="20000"/>
        </a:spcBef>
        <a:spcAft>
          <a:spcPct val="0"/>
        </a:spcAft>
        <a:buChar char="»"/>
        <a:defRPr sz="11200">
          <a:solidFill>
            <a:schemeClr val="tx1"/>
          </a:solidFill>
          <a:latin typeface="+mn-lt"/>
        </a:defRPr>
      </a:lvl6pPr>
      <a:lvl7pPr marL="12587892" indent="-1279717" algn="l" defTabSz="5120718" rtl="0" fontAlgn="base">
        <a:spcBef>
          <a:spcPct val="20000"/>
        </a:spcBef>
        <a:spcAft>
          <a:spcPct val="0"/>
        </a:spcAft>
        <a:buChar char="»"/>
        <a:defRPr sz="11200">
          <a:solidFill>
            <a:schemeClr val="tx1"/>
          </a:solidFill>
          <a:latin typeface="+mn-lt"/>
        </a:defRPr>
      </a:lvl7pPr>
      <a:lvl8pPr marL="13121261" indent="-1279717" algn="l" defTabSz="5120718" rtl="0" fontAlgn="base">
        <a:spcBef>
          <a:spcPct val="20000"/>
        </a:spcBef>
        <a:spcAft>
          <a:spcPct val="0"/>
        </a:spcAft>
        <a:buChar char="»"/>
        <a:defRPr sz="11200">
          <a:solidFill>
            <a:schemeClr val="tx1"/>
          </a:solidFill>
          <a:latin typeface="+mn-lt"/>
        </a:defRPr>
      </a:lvl8pPr>
      <a:lvl9pPr marL="13654631" indent="-1279717" algn="l" defTabSz="5120718" rtl="0" fontAlgn="base">
        <a:spcBef>
          <a:spcPct val="20000"/>
        </a:spcBef>
        <a:spcAft>
          <a:spcPct val="0"/>
        </a:spcAft>
        <a:buChar char="»"/>
        <a:defRPr sz="11200">
          <a:solidFill>
            <a:schemeClr val="tx1"/>
          </a:solidFill>
          <a:latin typeface="+mn-lt"/>
        </a:defRPr>
      </a:lvl9pPr>
    </p:bodyStyle>
    <p:otherStyle>
      <a:defPPr>
        <a:defRPr lang="en-US"/>
      </a:defPPr>
      <a:lvl1pPr marL="0" algn="l" defTabSz="1066739" rtl="0" eaLnBrk="1" latinLnBrk="0" hangingPunct="1">
        <a:defRPr sz="2100" kern="1200">
          <a:solidFill>
            <a:schemeClr val="tx1"/>
          </a:solidFill>
          <a:latin typeface="+mn-lt"/>
          <a:ea typeface="+mn-ea"/>
          <a:cs typeface="+mn-cs"/>
        </a:defRPr>
      </a:lvl1pPr>
      <a:lvl2pPr marL="533370" algn="l" defTabSz="1066739" rtl="0" eaLnBrk="1" latinLnBrk="0" hangingPunct="1">
        <a:defRPr sz="2100" kern="1200">
          <a:solidFill>
            <a:schemeClr val="tx1"/>
          </a:solidFill>
          <a:latin typeface="+mn-lt"/>
          <a:ea typeface="+mn-ea"/>
          <a:cs typeface="+mn-cs"/>
        </a:defRPr>
      </a:lvl2pPr>
      <a:lvl3pPr marL="1066739" algn="l" defTabSz="1066739" rtl="0" eaLnBrk="1" latinLnBrk="0" hangingPunct="1">
        <a:defRPr sz="2100" kern="1200">
          <a:solidFill>
            <a:schemeClr val="tx1"/>
          </a:solidFill>
          <a:latin typeface="+mn-lt"/>
          <a:ea typeface="+mn-ea"/>
          <a:cs typeface="+mn-cs"/>
        </a:defRPr>
      </a:lvl3pPr>
      <a:lvl4pPr marL="1600109" algn="l" defTabSz="1066739" rtl="0" eaLnBrk="1" latinLnBrk="0" hangingPunct="1">
        <a:defRPr sz="2100" kern="1200">
          <a:solidFill>
            <a:schemeClr val="tx1"/>
          </a:solidFill>
          <a:latin typeface="+mn-lt"/>
          <a:ea typeface="+mn-ea"/>
          <a:cs typeface="+mn-cs"/>
        </a:defRPr>
      </a:lvl4pPr>
      <a:lvl5pPr marL="2133478" algn="l" defTabSz="1066739" rtl="0" eaLnBrk="1" latinLnBrk="0" hangingPunct="1">
        <a:defRPr sz="2100" kern="1200">
          <a:solidFill>
            <a:schemeClr val="tx1"/>
          </a:solidFill>
          <a:latin typeface="+mn-lt"/>
          <a:ea typeface="+mn-ea"/>
          <a:cs typeface="+mn-cs"/>
        </a:defRPr>
      </a:lvl5pPr>
      <a:lvl6pPr marL="2666848" algn="l" defTabSz="1066739" rtl="0" eaLnBrk="1" latinLnBrk="0" hangingPunct="1">
        <a:defRPr sz="2100" kern="1200">
          <a:solidFill>
            <a:schemeClr val="tx1"/>
          </a:solidFill>
          <a:latin typeface="+mn-lt"/>
          <a:ea typeface="+mn-ea"/>
          <a:cs typeface="+mn-cs"/>
        </a:defRPr>
      </a:lvl6pPr>
      <a:lvl7pPr marL="3200217" algn="l" defTabSz="1066739" rtl="0" eaLnBrk="1" latinLnBrk="0" hangingPunct="1">
        <a:defRPr sz="2100" kern="1200">
          <a:solidFill>
            <a:schemeClr val="tx1"/>
          </a:solidFill>
          <a:latin typeface="+mn-lt"/>
          <a:ea typeface="+mn-ea"/>
          <a:cs typeface="+mn-cs"/>
        </a:defRPr>
      </a:lvl7pPr>
      <a:lvl8pPr marL="3733587" algn="l" defTabSz="1066739" rtl="0" eaLnBrk="1" latinLnBrk="0" hangingPunct="1">
        <a:defRPr sz="2100" kern="1200">
          <a:solidFill>
            <a:schemeClr val="tx1"/>
          </a:solidFill>
          <a:latin typeface="+mn-lt"/>
          <a:ea typeface="+mn-ea"/>
          <a:cs typeface="+mn-cs"/>
        </a:defRPr>
      </a:lvl8pPr>
      <a:lvl9pPr marL="4266956" algn="l" defTabSz="1066739"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9260" y="1"/>
            <a:ext cx="31994740" cy="5404379"/>
          </a:xfrm>
          <a:prstGeom prst="rect">
            <a:avLst/>
          </a:prstGeom>
          <a:solidFill>
            <a:schemeClr val="accent2"/>
          </a:solidFill>
          <a:ln w="9525">
            <a:solidFill>
              <a:schemeClr val="tx1"/>
            </a:solidFill>
            <a:miter lim="800000"/>
            <a:headEnd/>
            <a:tailEnd/>
          </a:ln>
          <a:effectLst/>
        </p:spPr>
        <p:txBody>
          <a:bodyPr lIns="186679" tIns="93340" rIns="186679" bIns="93340" anchor="ctr"/>
          <a:lstStyle/>
          <a:p>
            <a:pPr algn="ctr" defTabSz="5120718"/>
            <a:r>
              <a:rPr lang="en-US" sz="5400" b="1" dirty="0">
                <a:solidFill>
                  <a:schemeClr val="bg1"/>
                </a:solidFill>
                <a:latin typeface="Garamond" panose="02020404030301010803" pitchFamily="18" charset="0"/>
              </a:rPr>
              <a:t>Racial/Ethnic Disparities in Meeting 5-2-1-0 Recommendations </a:t>
            </a:r>
            <a:endParaRPr lang="en-US" sz="5400" b="1" dirty="0" smtClean="0">
              <a:solidFill>
                <a:schemeClr val="bg1"/>
              </a:solidFill>
              <a:latin typeface="Garamond" panose="02020404030301010803" pitchFamily="18" charset="0"/>
            </a:endParaRPr>
          </a:p>
          <a:p>
            <a:pPr algn="ctr" defTabSz="5120718"/>
            <a:r>
              <a:rPr lang="en-US" sz="5400" b="1" dirty="0" smtClean="0">
                <a:solidFill>
                  <a:schemeClr val="bg1"/>
                </a:solidFill>
                <a:latin typeface="Garamond" panose="02020404030301010803" pitchFamily="18" charset="0"/>
              </a:rPr>
              <a:t>among </a:t>
            </a:r>
            <a:r>
              <a:rPr lang="en-US" sz="5400" b="1" dirty="0">
                <a:solidFill>
                  <a:schemeClr val="bg1"/>
                </a:solidFill>
                <a:latin typeface="Garamond" panose="02020404030301010803" pitchFamily="18" charset="0"/>
              </a:rPr>
              <a:t>Adolescents in the United </a:t>
            </a:r>
            <a:r>
              <a:rPr lang="en-US" sz="5400" b="1" dirty="0" smtClean="0">
                <a:solidFill>
                  <a:schemeClr val="bg1"/>
                </a:solidFill>
                <a:latin typeface="Garamond" panose="02020404030301010803" pitchFamily="18" charset="0"/>
              </a:rPr>
              <a:t>States</a:t>
            </a:r>
          </a:p>
          <a:p>
            <a:pPr algn="ctr" defTabSz="5120718"/>
            <a:r>
              <a:rPr lang="en-US" sz="4400" b="1" dirty="0" smtClean="0">
                <a:solidFill>
                  <a:schemeClr val="bg1"/>
                </a:solidFill>
                <a:latin typeface="Garamond" panose="02020404030301010803" pitchFamily="18" charset="0"/>
              </a:rPr>
              <a:t>Christina </a:t>
            </a:r>
            <a:r>
              <a:rPr lang="en-US" sz="4400" b="1" dirty="0">
                <a:solidFill>
                  <a:schemeClr val="bg1"/>
                </a:solidFill>
                <a:latin typeface="Garamond" panose="02020404030301010803" pitchFamily="18" charset="0"/>
              </a:rPr>
              <a:t>F. Haughton, MPH </a:t>
            </a:r>
            <a:r>
              <a:rPr lang="en-US" sz="4400" b="1" dirty="0" smtClean="0">
                <a:solidFill>
                  <a:schemeClr val="bg1"/>
                </a:solidFill>
                <a:latin typeface="Garamond" panose="02020404030301010803" pitchFamily="18" charset="0"/>
              </a:rPr>
              <a:t>, </a:t>
            </a:r>
            <a:r>
              <a:rPr lang="en-US" sz="4400" b="1" dirty="0" smtClean="0">
                <a:solidFill>
                  <a:schemeClr val="bg1"/>
                </a:solidFill>
                <a:latin typeface="Garamond" panose="02020404030301010803" pitchFamily="18" charset="0"/>
              </a:rPr>
              <a:t>Monica </a:t>
            </a:r>
            <a:r>
              <a:rPr lang="en-US" sz="4400" b="1" dirty="0" smtClean="0">
                <a:solidFill>
                  <a:schemeClr val="bg1"/>
                </a:solidFill>
                <a:latin typeface="Garamond" panose="02020404030301010803" pitchFamily="18" charset="0"/>
              </a:rPr>
              <a:t>L. Wang, </a:t>
            </a:r>
            <a:r>
              <a:rPr lang="en-US" sz="4400" b="1" dirty="0" smtClean="0">
                <a:solidFill>
                  <a:schemeClr val="bg1"/>
                </a:solidFill>
                <a:latin typeface="Garamond" panose="02020404030301010803" pitchFamily="18" charset="0"/>
              </a:rPr>
              <a:t>Sc</a:t>
            </a:r>
            <a:r>
              <a:rPr lang="en-US" sz="4400" b="1" dirty="0">
                <a:solidFill>
                  <a:schemeClr val="bg1"/>
                </a:solidFill>
                <a:latin typeface="Garamond" panose="02020404030301010803" pitchFamily="18" charset="0"/>
              </a:rPr>
              <a:t>D, Stephenie  C. Lemon, PhD</a:t>
            </a:r>
            <a:r>
              <a:rPr lang="en-US" sz="4400" b="1" dirty="0" smtClean="0">
                <a:solidFill>
                  <a:schemeClr val="bg1"/>
                </a:solidFill>
                <a:latin typeface="Garamond" panose="02020404030301010803" pitchFamily="18" charset="0"/>
              </a:rPr>
              <a:t>,</a:t>
            </a:r>
            <a:endParaRPr lang="en-US" sz="4400" b="1" dirty="0" smtClean="0">
              <a:solidFill>
                <a:schemeClr val="bg1"/>
              </a:solidFill>
              <a:latin typeface="Garamond" panose="02020404030301010803" pitchFamily="18" charset="0"/>
            </a:endParaRPr>
          </a:p>
          <a:p>
            <a:pPr algn="ctr"/>
            <a:r>
              <a:rPr lang="en-US" sz="2800" b="1" dirty="0" smtClean="0">
                <a:solidFill>
                  <a:schemeClr val="bg1"/>
                </a:solidFill>
                <a:latin typeface="Garamond" panose="02020404030301010803" pitchFamily="18" charset="0"/>
              </a:rPr>
              <a:t>Corresponding </a:t>
            </a:r>
            <a:r>
              <a:rPr lang="en-US" sz="2800" b="1" dirty="0" smtClean="0">
                <a:solidFill>
                  <a:schemeClr val="bg1"/>
                </a:solidFill>
                <a:latin typeface="Garamond" panose="02020404030301010803" pitchFamily="18" charset="0"/>
              </a:rPr>
              <a:t>author: Stephenie C. Lemon, UMass Medical School, Worcester, MA </a:t>
            </a:r>
            <a:r>
              <a:rPr lang="en-US" sz="3600" b="1" dirty="0" smtClean="0">
                <a:solidFill>
                  <a:schemeClr val="bg1"/>
                </a:solidFill>
                <a:latin typeface="Garamond" panose="02020404030301010803" pitchFamily="18" charset="0"/>
              </a:rPr>
              <a:t>, </a:t>
            </a:r>
            <a:r>
              <a:rPr lang="en-US" sz="2800" b="1" dirty="0" smtClean="0">
                <a:solidFill>
                  <a:schemeClr val="bg1"/>
                </a:solidFill>
                <a:latin typeface="Garamond" panose="02020404030301010803" pitchFamily="18" charset="0"/>
              </a:rPr>
              <a:t>508/856-4098 stephenie.lemon@umassmed.edu</a:t>
            </a:r>
          </a:p>
          <a:p>
            <a:pPr algn="ctr" defTabSz="5120718"/>
            <a:endParaRPr lang="en-US" sz="2800" b="1" dirty="0">
              <a:solidFill>
                <a:schemeClr val="bg1"/>
              </a:solidFill>
              <a:latin typeface="Garamond" panose="02020404030301010803" pitchFamily="18" charset="0"/>
            </a:endParaRPr>
          </a:p>
        </p:txBody>
      </p:sp>
      <p:sp>
        <p:nvSpPr>
          <p:cNvPr id="2051" name="Rectangle 5"/>
          <p:cNvSpPr>
            <a:spLocks noChangeArrowheads="1"/>
          </p:cNvSpPr>
          <p:nvPr/>
        </p:nvSpPr>
        <p:spPr bwMode="auto">
          <a:xfrm>
            <a:off x="-56330" y="50364187"/>
            <a:ext cx="31994740" cy="788671"/>
          </a:xfrm>
          <a:prstGeom prst="rect">
            <a:avLst/>
          </a:prstGeom>
          <a:solidFill>
            <a:schemeClr val="folHlink"/>
          </a:solidFill>
          <a:ln w="9525">
            <a:solidFill>
              <a:schemeClr val="tx1"/>
            </a:solidFill>
            <a:miter lim="800000"/>
            <a:headEnd/>
            <a:tailEnd/>
          </a:ln>
          <a:effectLst/>
        </p:spPr>
        <p:txBody>
          <a:bodyPr wrap="none" lIns="106674" tIns="53337" rIns="106674" bIns="53337" anchor="ctr"/>
          <a:lstStyle/>
          <a:p>
            <a:endParaRPr lang="en-US"/>
          </a:p>
        </p:txBody>
      </p:sp>
      <p:sp>
        <p:nvSpPr>
          <p:cNvPr id="2052" name="Rectangle 10"/>
          <p:cNvSpPr>
            <a:spLocks noChangeArrowheads="1"/>
          </p:cNvSpPr>
          <p:nvPr/>
        </p:nvSpPr>
        <p:spPr bwMode="auto">
          <a:xfrm>
            <a:off x="889001" y="5791200"/>
            <a:ext cx="14665413" cy="1281642"/>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Introduction</a:t>
            </a:r>
            <a:endParaRPr lang="en-US" sz="6600" b="1" cap="small" dirty="0">
              <a:solidFill>
                <a:schemeClr val="bg1"/>
              </a:solidFill>
              <a:latin typeface="Garamond" panose="02020404030301010803" pitchFamily="18" charset="0"/>
            </a:endParaRPr>
          </a:p>
        </p:txBody>
      </p:sp>
      <p:sp>
        <p:nvSpPr>
          <p:cNvPr id="2054" name="Rectangle 12"/>
          <p:cNvSpPr>
            <a:spLocks noChangeArrowheads="1"/>
          </p:cNvSpPr>
          <p:nvPr/>
        </p:nvSpPr>
        <p:spPr bwMode="auto">
          <a:xfrm>
            <a:off x="16626312" y="5791200"/>
            <a:ext cx="14960839"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Methods</a:t>
            </a:r>
            <a:endParaRPr lang="en-US" sz="6600" b="1" cap="small" dirty="0">
              <a:solidFill>
                <a:schemeClr val="bg1"/>
              </a:solidFill>
              <a:latin typeface="Garamond" panose="02020404030301010803" pitchFamily="18" charset="0"/>
            </a:endParaRPr>
          </a:p>
        </p:txBody>
      </p:sp>
      <p:sp>
        <p:nvSpPr>
          <p:cNvPr id="2055" name="Rectangle 13"/>
          <p:cNvSpPr>
            <a:spLocks noChangeArrowheads="1"/>
          </p:cNvSpPr>
          <p:nvPr/>
        </p:nvSpPr>
        <p:spPr bwMode="auto">
          <a:xfrm>
            <a:off x="698501" y="28381778"/>
            <a:ext cx="30888650" cy="1281642"/>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500" b="1" cap="small" dirty="0" smtClean="0">
                <a:solidFill>
                  <a:schemeClr val="bg1"/>
                </a:solidFill>
                <a:latin typeface="Garamond" panose="02020404030301010803" pitchFamily="18" charset="0"/>
              </a:rPr>
              <a:t>Results</a:t>
            </a:r>
            <a:endParaRPr lang="en-US" sz="6500" b="1" cap="small" dirty="0">
              <a:solidFill>
                <a:schemeClr val="bg1"/>
              </a:solidFill>
              <a:latin typeface="Garamond" panose="02020404030301010803" pitchFamily="18" charset="0"/>
            </a:endParaRPr>
          </a:p>
        </p:txBody>
      </p:sp>
      <p:sp>
        <p:nvSpPr>
          <p:cNvPr id="2059" name="Text Box 20"/>
          <p:cNvSpPr txBox="1">
            <a:spLocks noChangeArrowheads="1"/>
          </p:cNvSpPr>
          <p:nvPr/>
        </p:nvSpPr>
        <p:spPr bwMode="auto">
          <a:xfrm>
            <a:off x="16425435" y="7072842"/>
            <a:ext cx="15256264" cy="21640529"/>
          </a:xfrm>
          <a:prstGeom prst="rect">
            <a:avLst/>
          </a:prstGeom>
          <a:noFill/>
          <a:ln w="9525">
            <a:noFill/>
            <a:miter lim="800000"/>
            <a:headEnd/>
            <a:tailEnd/>
          </a:ln>
          <a:effectLst/>
        </p:spPr>
        <p:txBody>
          <a:bodyPr wrap="square" lIns="186679" tIns="93340" rIns="186679" bIns="93340">
            <a:spAutoFit/>
          </a:bodyPr>
          <a:lstStyle/>
          <a:p>
            <a:r>
              <a:rPr lang="en-US" sz="3400" b="1" u="sng" dirty="0" smtClean="0">
                <a:latin typeface="Garamond" panose="02020404030301010803" pitchFamily="18" charset="0"/>
              </a:rPr>
              <a:t>Data Source</a:t>
            </a:r>
            <a:endParaRPr lang="en-US" sz="3400" b="1" u="sng" dirty="0" smtClean="0">
              <a:latin typeface="Garamond" panose="02020404030301010803" pitchFamily="18" charset="0"/>
            </a:endParaRPr>
          </a:p>
          <a:p>
            <a:pPr marL="457200" indent="-457200">
              <a:buFont typeface="Arial" pitchFamily="34" charset="0"/>
              <a:buChar char="•"/>
            </a:pPr>
            <a:r>
              <a:rPr lang="en-US" sz="3400" dirty="0">
                <a:latin typeface="Garamond" panose="02020404030301010803" pitchFamily="18" charset="0"/>
              </a:rPr>
              <a:t>C</a:t>
            </a:r>
            <a:r>
              <a:rPr lang="en-US" sz="3400" dirty="0" smtClean="0">
                <a:latin typeface="Garamond" panose="02020404030301010803" pitchFamily="18" charset="0"/>
              </a:rPr>
              <a:t>ross </a:t>
            </a:r>
            <a:r>
              <a:rPr lang="en-US" sz="3400" dirty="0">
                <a:latin typeface="Garamond" panose="02020404030301010803" pitchFamily="18" charset="0"/>
              </a:rPr>
              <a:t>sectional analysis using the most recently available NHANES continuous cycle data (2011-2012). </a:t>
            </a:r>
            <a:endParaRPr lang="en-US" sz="3400" dirty="0" smtClean="0">
              <a:latin typeface="Garamond" panose="02020404030301010803" pitchFamily="18" charset="0"/>
            </a:endParaRPr>
          </a:p>
          <a:p>
            <a:pPr marL="457200" indent="-457200">
              <a:buFont typeface="Arial" pitchFamily="34" charset="0"/>
              <a:buChar char="•"/>
            </a:pPr>
            <a:r>
              <a:rPr lang="en-US" sz="3400" dirty="0" smtClean="0">
                <a:latin typeface="Garamond" panose="02020404030301010803" pitchFamily="18" charset="0"/>
              </a:rPr>
              <a:t>NHANES </a:t>
            </a:r>
            <a:r>
              <a:rPr lang="en-US" sz="3400" dirty="0">
                <a:latin typeface="Garamond" panose="02020404030301010803" pitchFamily="18" charset="0"/>
              </a:rPr>
              <a:t>is a national survey that uses a complex sampling design to represent the non-institutionalized U.S. population. </a:t>
            </a:r>
            <a:endParaRPr lang="en-US" sz="3400" dirty="0" smtClean="0">
              <a:latin typeface="Garamond" panose="02020404030301010803" pitchFamily="18" charset="0"/>
            </a:endParaRPr>
          </a:p>
          <a:p>
            <a:pPr marL="457200" indent="-457200">
              <a:buFont typeface="Arial" pitchFamily="34" charset="0"/>
              <a:buChar char="•"/>
            </a:pPr>
            <a:r>
              <a:rPr lang="en-US" sz="3400" dirty="0" smtClean="0">
                <a:latin typeface="Garamond" panose="02020404030301010803" pitchFamily="18" charset="0"/>
              </a:rPr>
              <a:t>Sample included adolescents </a:t>
            </a:r>
            <a:r>
              <a:rPr lang="en-US" sz="3400" dirty="0">
                <a:latin typeface="Garamond" panose="02020404030301010803" pitchFamily="18" charset="0"/>
              </a:rPr>
              <a:t>ages 12-19 years old (n=987) in four self-reported racial/ethnic groups (non-Hispanic White, non-Hispanic Black, Asian, and Hispanic) who completed the household interview, mobile examination center (MEC) interview, both dietary recalls and had complete 5-2-1-0 information</a:t>
            </a:r>
            <a:endParaRPr lang="en-US" sz="3400" b="1" u="sng" dirty="0" smtClean="0">
              <a:latin typeface="Garamond" panose="02020404030301010803" pitchFamily="18" charset="0"/>
            </a:endParaRPr>
          </a:p>
          <a:p>
            <a:endParaRPr lang="en-US" sz="3400" b="1" u="sng" dirty="0" smtClean="0">
              <a:latin typeface="Garamond" panose="02020404030301010803" pitchFamily="18" charset="0"/>
            </a:endParaRPr>
          </a:p>
          <a:p>
            <a:r>
              <a:rPr lang="en-US" sz="3400" b="1" u="sng" dirty="0" smtClean="0">
                <a:latin typeface="Garamond" panose="02020404030301010803" pitchFamily="18" charset="0"/>
              </a:rPr>
              <a:t>Measures</a:t>
            </a:r>
            <a:endParaRPr lang="en-US" sz="3400" b="1" u="sng" dirty="0" smtClean="0">
              <a:latin typeface="Garamond" panose="02020404030301010803" pitchFamily="18" charset="0"/>
            </a:endParaRPr>
          </a:p>
          <a:p>
            <a:pPr marL="457200" indent="-457200">
              <a:buFont typeface="Arial" panose="020B0604020202020204" pitchFamily="34" charset="0"/>
              <a:buChar char="•"/>
            </a:pPr>
            <a:r>
              <a:rPr lang="en-US" sz="3400" dirty="0">
                <a:latin typeface="Garamond" panose="02020404030301010803" pitchFamily="18" charset="0"/>
              </a:rPr>
              <a:t>The physical activity target was calculated </a:t>
            </a:r>
            <a:r>
              <a:rPr lang="en-US" sz="3400" dirty="0" smtClean="0">
                <a:latin typeface="Garamond" panose="02020404030301010803" pitchFamily="18" charset="0"/>
              </a:rPr>
              <a:t>based </a:t>
            </a:r>
            <a:r>
              <a:rPr lang="en-US" sz="3400" dirty="0">
                <a:latin typeface="Garamond" panose="02020404030301010803" pitchFamily="18" charset="0"/>
              </a:rPr>
              <a:t>on the Global Physical Activity </a:t>
            </a:r>
            <a:r>
              <a:rPr lang="en-US" sz="3400" dirty="0" smtClean="0">
                <a:latin typeface="Garamond" panose="02020404030301010803" pitchFamily="18" charset="0"/>
              </a:rPr>
              <a:t>Questionnaire. Multiple </a:t>
            </a:r>
            <a:r>
              <a:rPr lang="en-US" sz="3400" dirty="0">
                <a:latin typeface="Garamond" panose="02020404030301010803" pitchFamily="18" charset="0"/>
              </a:rPr>
              <a:t>questions about days and time per week one engaged in moderate and vigorous activity at work and for recreation were used to calculate daily minutes of physical activity. </a:t>
            </a:r>
            <a:endParaRPr lang="en-US" sz="3400" dirty="0" smtClean="0">
              <a:latin typeface="Garamond" panose="02020404030301010803" pitchFamily="18" charset="0"/>
            </a:endParaRPr>
          </a:p>
          <a:p>
            <a:pPr marL="457200" indent="-457200">
              <a:buFont typeface="Arial" panose="020B0604020202020204" pitchFamily="34" charset="0"/>
              <a:buChar char="•"/>
            </a:pPr>
            <a:r>
              <a:rPr lang="en-US" sz="3400" dirty="0">
                <a:latin typeface="Garamond" panose="02020404030301010803" pitchFamily="18" charset="0"/>
              </a:rPr>
              <a:t>The screen time target was calculated from two questions: 1) “Over the past 30 days, on average how many hours per day do you sit and watch TV or videos?” and 2) “Over the past 30 days, on average how many hours per day do you use a computer or play computer games outside of work or school?” </a:t>
            </a:r>
            <a:endParaRPr lang="en-US" sz="3400" dirty="0" smtClean="0">
              <a:latin typeface="Garamond" panose="02020404030301010803" pitchFamily="18" charset="0"/>
            </a:endParaRPr>
          </a:p>
          <a:p>
            <a:pPr marL="457200" indent="-457200">
              <a:buFont typeface="Arial" panose="020B0604020202020204" pitchFamily="34" charset="0"/>
              <a:buChar char="•"/>
            </a:pPr>
            <a:r>
              <a:rPr lang="en-US" sz="3400" dirty="0">
                <a:latin typeface="Garamond" panose="02020404030301010803" pitchFamily="18" charset="0"/>
              </a:rPr>
              <a:t>The fruit and vegetable and sugar-sweetened beverage targets were calculated from two days of 24 hour dietary recall </a:t>
            </a:r>
            <a:r>
              <a:rPr lang="en-US" sz="3400" dirty="0" smtClean="0">
                <a:latin typeface="Garamond" panose="02020404030301010803" pitchFamily="18" charset="0"/>
              </a:rPr>
              <a:t>surveys.</a:t>
            </a:r>
          </a:p>
          <a:p>
            <a:pPr marL="457200" indent="-457200">
              <a:buFont typeface="Arial" panose="020B0604020202020204" pitchFamily="34" charset="0"/>
              <a:buChar char="•"/>
            </a:pPr>
            <a:r>
              <a:rPr lang="en-US" sz="3400" dirty="0">
                <a:latin typeface="Garamond" panose="02020404030301010803" pitchFamily="18" charset="0"/>
              </a:rPr>
              <a:t>Questions on race/ethnicity included: “Do you consider yourself to be Hispanic or Latino? What race or races do you consider yourself to be? Where do you/your ancestors come from?” Participant responses were coded into the following categories: Mexican American, other Hispanic, non-Hispanic White, non-Hispanic Black, Asian, and other/multi-racial.  These were re-categorized as: non-Hispanic White, Hispanic, non-Hispanic Black, and Asian. </a:t>
            </a:r>
            <a:endParaRPr lang="en-US" sz="3400" dirty="0" smtClean="0">
              <a:latin typeface="Garamond" panose="02020404030301010803" pitchFamily="18" charset="0"/>
            </a:endParaRPr>
          </a:p>
          <a:p>
            <a:pPr marL="457200" indent="-457200">
              <a:buFont typeface="Arial" panose="020B0604020202020204" pitchFamily="34" charset="0"/>
              <a:buChar char="•"/>
            </a:pPr>
            <a:r>
              <a:rPr lang="en-US" sz="3400" dirty="0">
                <a:latin typeface="Garamond" panose="02020404030301010803" pitchFamily="18" charset="0"/>
              </a:rPr>
              <a:t>Covariates included </a:t>
            </a:r>
            <a:r>
              <a:rPr lang="en-US" sz="3400" dirty="0" smtClean="0">
                <a:latin typeface="Garamond" panose="02020404030301010803" pitchFamily="18" charset="0"/>
              </a:rPr>
              <a:t>BMI percentile </a:t>
            </a:r>
            <a:r>
              <a:rPr lang="en-US" sz="3400" dirty="0">
                <a:latin typeface="Garamond" panose="02020404030301010803" pitchFamily="18" charset="0"/>
              </a:rPr>
              <a:t>and sociodemographic </a:t>
            </a:r>
            <a:r>
              <a:rPr lang="en-US" sz="3400" dirty="0" smtClean="0">
                <a:latin typeface="Garamond" panose="02020404030301010803" pitchFamily="18" charset="0"/>
              </a:rPr>
              <a:t>characteristics: participant age, gender</a:t>
            </a:r>
            <a:r>
              <a:rPr lang="en-US" sz="3400" dirty="0">
                <a:latin typeface="Garamond" panose="02020404030301010803" pitchFamily="18" charset="0"/>
              </a:rPr>
              <a:t>, parental marital </a:t>
            </a:r>
            <a:r>
              <a:rPr lang="en-US" sz="3400" dirty="0" smtClean="0">
                <a:latin typeface="Garamond" panose="02020404030301010803" pitchFamily="18" charset="0"/>
              </a:rPr>
              <a:t>status, household </a:t>
            </a:r>
            <a:r>
              <a:rPr lang="en-US" sz="3400" dirty="0">
                <a:latin typeface="Garamond" panose="02020404030301010803" pitchFamily="18" charset="0"/>
              </a:rPr>
              <a:t>income-to-poverty ratio </a:t>
            </a:r>
            <a:r>
              <a:rPr lang="en-US" sz="3400" dirty="0" smtClean="0">
                <a:latin typeface="Garamond" panose="02020404030301010803" pitchFamily="18" charset="0"/>
              </a:rPr>
              <a:t>and </a:t>
            </a:r>
            <a:r>
              <a:rPr lang="en-US" sz="3400" dirty="0">
                <a:latin typeface="Garamond" panose="02020404030301010803" pitchFamily="18" charset="0"/>
              </a:rPr>
              <a:t>parental </a:t>
            </a:r>
            <a:r>
              <a:rPr lang="en-US" sz="3400" dirty="0" smtClean="0">
                <a:latin typeface="Garamond" panose="02020404030301010803" pitchFamily="18" charset="0"/>
              </a:rPr>
              <a:t>education.</a:t>
            </a:r>
          </a:p>
          <a:p>
            <a:pPr marL="457200" indent="-457200">
              <a:buFont typeface="Arial" panose="020B0604020202020204" pitchFamily="34" charset="0"/>
              <a:buChar char="•"/>
            </a:pPr>
            <a:r>
              <a:rPr lang="en-US" sz="3400" dirty="0">
                <a:latin typeface="Garamond" panose="02020404030301010803" pitchFamily="18" charset="0"/>
              </a:rPr>
              <a:t>Outcomes included meeting all targets, no targets, and individual targets. </a:t>
            </a:r>
          </a:p>
          <a:p>
            <a:endParaRPr lang="en-US" sz="3400" b="1" i="1" dirty="0" smtClean="0">
              <a:latin typeface="Garamond" panose="02020404030301010803" pitchFamily="18" charset="0"/>
            </a:endParaRPr>
          </a:p>
          <a:p>
            <a:r>
              <a:rPr lang="en-US" sz="3400" b="1" u="sng" dirty="0" smtClean="0">
                <a:latin typeface="Garamond" panose="02020404030301010803" pitchFamily="18" charset="0"/>
              </a:rPr>
              <a:t>Analysis</a:t>
            </a:r>
          </a:p>
          <a:p>
            <a:pPr marL="457200" indent="-457200">
              <a:buFont typeface="Arial" panose="020B0604020202020204" pitchFamily="34" charset="0"/>
              <a:buChar char="•"/>
            </a:pPr>
            <a:r>
              <a:rPr lang="en-US" sz="3400" dirty="0" smtClean="0">
                <a:latin typeface="Garamond" panose="02020404030301010803" pitchFamily="18" charset="0"/>
              </a:rPr>
              <a:t>Appropriate </a:t>
            </a:r>
            <a:r>
              <a:rPr lang="en-US" sz="3400" dirty="0">
                <a:latin typeface="Garamond" panose="02020404030301010803" pitchFamily="18" charset="0"/>
              </a:rPr>
              <a:t>two-year sample weights were applied in all analyses to account for the complex survey design and to yield a nationally representative sample. </a:t>
            </a:r>
            <a:endParaRPr lang="en-US" sz="3400" dirty="0" smtClean="0">
              <a:latin typeface="Garamond" panose="02020404030301010803" pitchFamily="18" charset="0"/>
            </a:endParaRPr>
          </a:p>
          <a:p>
            <a:pPr marL="457200" indent="-457200">
              <a:buFont typeface="Arial" panose="020B0604020202020204" pitchFamily="34" charset="0"/>
              <a:buChar char="•"/>
            </a:pPr>
            <a:r>
              <a:rPr lang="en-US" sz="3400" dirty="0" smtClean="0">
                <a:latin typeface="Garamond" panose="02020404030301010803" pitchFamily="18" charset="0"/>
              </a:rPr>
              <a:t>Frequency </a:t>
            </a:r>
            <a:r>
              <a:rPr lang="en-US" sz="3400" dirty="0">
                <a:latin typeface="Garamond" panose="02020404030301010803" pitchFamily="18" charset="0"/>
              </a:rPr>
              <a:t>distributions of each variable were computed by racial/ethnic group. </a:t>
            </a:r>
          </a:p>
          <a:p>
            <a:pPr marL="457200" indent="-457200">
              <a:buFont typeface="Arial" panose="020B0604020202020204" pitchFamily="34" charset="0"/>
              <a:buChar char="•"/>
            </a:pPr>
            <a:r>
              <a:rPr lang="en-US" sz="3400" dirty="0" smtClean="0">
                <a:latin typeface="Garamond" panose="02020404030301010803" pitchFamily="18" charset="0"/>
              </a:rPr>
              <a:t>Bivariate </a:t>
            </a:r>
            <a:r>
              <a:rPr lang="en-US" sz="3400" dirty="0">
                <a:latin typeface="Garamond" panose="02020404030301010803" pitchFamily="18" charset="0"/>
              </a:rPr>
              <a:t>differences in the proportion of each racial/ethnic group meeting each target behavior were assessed using chi-square tests. </a:t>
            </a:r>
            <a:endParaRPr lang="en-US" sz="3400" dirty="0" smtClean="0">
              <a:latin typeface="Garamond" panose="02020404030301010803" pitchFamily="18" charset="0"/>
            </a:endParaRPr>
          </a:p>
          <a:p>
            <a:pPr marL="457200" indent="-457200">
              <a:buFont typeface="Arial" panose="020B0604020202020204" pitchFamily="34" charset="0"/>
              <a:buChar char="•"/>
            </a:pPr>
            <a:r>
              <a:rPr lang="en-US" sz="3400" dirty="0" smtClean="0">
                <a:latin typeface="Garamond" panose="02020404030301010803" pitchFamily="18" charset="0"/>
              </a:rPr>
              <a:t>Multivariable </a:t>
            </a:r>
            <a:r>
              <a:rPr lang="en-US" sz="3400" dirty="0">
                <a:latin typeface="Garamond" panose="02020404030301010803" pitchFamily="18" charset="0"/>
              </a:rPr>
              <a:t>logistic regression models </a:t>
            </a:r>
            <a:r>
              <a:rPr lang="en-US" sz="3400" dirty="0" smtClean="0">
                <a:latin typeface="Garamond" panose="02020404030301010803" pitchFamily="18" charset="0"/>
              </a:rPr>
              <a:t>were </a:t>
            </a:r>
            <a:r>
              <a:rPr lang="en-US" sz="3400" dirty="0">
                <a:latin typeface="Garamond" panose="02020404030301010803" pitchFamily="18" charset="0"/>
              </a:rPr>
              <a:t>used to evaluate the association of race/ethnicity with each </a:t>
            </a:r>
            <a:r>
              <a:rPr lang="en-US" sz="3400" dirty="0" smtClean="0">
                <a:latin typeface="Garamond" panose="02020404030301010803" pitchFamily="18" charset="0"/>
              </a:rPr>
              <a:t>outcome.</a:t>
            </a:r>
            <a:endParaRPr lang="en-US" sz="3400" dirty="0" smtClean="0">
              <a:latin typeface="Garamond" panose="02020404030301010803" pitchFamily="18" charset="0"/>
            </a:endParaRPr>
          </a:p>
        </p:txBody>
      </p:sp>
      <p:pic>
        <p:nvPicPr>
          <p:cNvPr id="18" name="Picture 697" descr="UMMS-Inf-2col"/>
          <p:cNvPicPr>
            <a:picLocks noChangeAspect="1" noChangeArrowheads="1"/>
          </p:cNvPicPr>
          <p:nvPr/>
        </p:nvPicPr>
        <p:blipFill>
          <a:blip r:embed="rId3" cstate="print"/>
          <a:srcRect/>
          <a:stretch>
            <a:fillRect/>
          </a:stretch>
        </p:blipFill>
        <p:spPr bwMode="auto">
          <a:xfrm>
            <a:off x="381000" y="664931"/>
            <a:ext cx="3175000" cy="4018790"/>
          </a:xfrm>
          <a:prstGeom prst="rect">
            <a:avLst/>
          </a:prstGeom>
          <a:noFill/>
          <a:ln w="9525">
            <a:noFill/>
            <a:miter lim="800000"/>
            <a:headEnd/>
            <a:tailEnd/>
          </a:ln>
        </p:spPr>
      </p:pic>
      <p:sp>
        <p:nvSpPr>
          <p:cNvPr id="1025" name="Rectangle 1"/>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6" name="Rectangle 25"/>
          <p:cNvSpPr/>
          <p:nvPr/>
        </p:nvSpPr>
        <p:spPr>
          <a:xfrm>
            <a:off x="698500" y="7315200"/>
            <a:ext cx="15011400" cy="7294305"/>
          </a:xfrm>
          <a:prstGeom prst="rect">
            <a:avLst/>
          </a:prstGeom>
        </p:spPr>
        <p:txBody>
          <a:bodyPr wrap="square">
            <a:spAutoFit/>
          </a:bodyPr>
          <a:lstStyle/>
          <a:p>
            <a:pPr marL="571500" lvl="0" indent="-571500">
              <a:buFont typeface="Arial" pitchFamily="34" charset="0"/>
              <a:buChar char="•"/>
            </a:pPr>
            <a:r>
              <a:rPr lang="en-US" sz="3600" dirty="0">
                <a:latin typeface="Garamond" panose="02020404030301010803" pitchFamily="18" charset="0"/>
              </a:rPr>
              <a:t>Obesity rates among youth have tripled in recent decades, with one third of </a:t>
            </a:r>
            <a:r>
              <a:rPr lang="en-US" sz="3600" dirty="0" smtClean="0">
                <a:latin typeface="Garamond" panose="02020404030301010803" pitchFamily="18" charset="0"/>
              </a:rPr>
              <a:t>adolescents </a:t>
            </a:r>
            <a:r>
              <a:rPr lang="en-US" sz="3600" dirty="0">
                <a:latin typeface="Garamond" panose="02020404030301010803" pitchFamily="18" charset="0"/>
              </a:rPr>
              <a:t>in the United States being overweight or obese</a:t>
            </a:r>
            <a:r>
              <a:rPr lang="en-US" sz="3600" dirty="0" smtClean="0">
                <a:latin typeface="Garamond" panose="02020404030301010803" pitchFamily="18" charset="0"/>
              </a:rPr>
              <a:t>.</a:t>
            </a:r>
          </a:p>
          <a:p>
            <a:pPr marL="571500" lvl="0" indent="-571500">
              <a:buFont typeface="Arial" pitchFamily="34" charset="0"/>
              <a:buChar char="•"/>
            </a:pPr>
            <a:r>
              <a:rPr lang="en-US" sz="3600" dirty="0">
                <a:latin typeface="Garamond" panose="02020404030301010803" pitchFamily="18" charset="0"/>
              </a:rPr>
              <a:t>Obesity prevention through establishing healthy dietary and physical activity behaviors during </a:t>
            </a:r>
            <a:r>
              <a:rPr lang="en-US" sz="3600" dirty="0" smtClean="0">
                <a:latin typeface="Garamond" panose="02020404030301010803" pitchFamily="18" charset="0"/>
              </a:rPr>
              <a:t>adolescence </a:t>
            </a:r>
            <a:r>
              <a:rPr lang="en-US" sz="3600" dirty="0">
                <a:latin typeface="Garamond" panose="02020404030301010803" pitchFamily="18" charset="0"/>
              </a:rPr>
              <a:t>is necessary to reduce future health consequences</a:t>
            </a:r>
          </a:p>
          <a:p>
            <a:pPr marL="571500" lvl="0" indent="-571500">
              <a:buFont typeface="Arial" pitchFamily="34" charset="0"/>
              <a:buChar char="•"/>
            </a:pPr>
            <a:r>
              <a:rPr lang="en-US" sz="3600" dirty="0" smtClean="0">
                <a:latin typeface="Garamond" panose="02020404030301010803" pitchFamily="18" charset="0"/>
              </a:rPr>
              <a:t>Understanding the uptake of national nutrition and physical activity recommendations in marginalized populations is important to reduce existing disparities in obesity. </a:t>
            </a:r>
          </a:p>
          <a:p>
            <a:pPr marL="571500" indent="-571500">
              <a:buFont typeface="Arial" pitchFamily="34" charset="0"/>
              <a:buChar char="•"/>
            </a:pPr>
            <a:r>
              <a:rPr lang="en-US" sz="3600" dirty="0">
                <a:latin typeface="Garamond" panose="02020404030301010803" pitchFamily="18" charset="0"/>
              </a:rPr>
              <a:t>The 5-2-1-0 mnemonic represents four targeted behaviors for obesity prevention, including ≥5 servings of fruit and vegetables, ≤2 hours of screen time, ≥1 hour of physical activity, and 0 sugar sweetened beverages daily.</a:t>
            </a:r>
          </a:p>
          <a:p>
            <a:pPr marL="571500" lvl="0" indent="-571500">
              <a:buFont typeface="Arial" pitchFamily="34" charset="0"/>
              <a:buChar char="•"/>
            </a:pPr>
            <a:r>
              <a:rPr lang="en-US" sz="3600" dirty="0" smtClean="0">
                <a:latin typeface="Garamond" panose="02020404030301010803" pitchFamily="18" charset="0"/>
              </a:rPr>
              <a:t>Nationally representative estimates of adherence to 5-2-1-0 guidelines have not been examined since 1999 and contemporary estimates of racial/ethnic disparities in meeting these guidelines is not well established. </a:t>
            </a:r>
            <a:endParaRPr lang="en-US" sz="3600" dirty="0">
              <a:latin typeface="Garamond" panose="02020404030301010803" pitchFamily="18" charset="0"/>
            </a:endParaRPr>
          </a:p>
        </p:txBody>
      </p:sp>
      <p:sp>
        <p:nvSpPr>
          <p:cNvPr id="28" name="Rectangle 27"/>
          <p:cNvSpPr/>
          <p:nvPr/>
        </p:nvSpPr>
        <p:spPr>
          <a:xfrm>
            <a:off x="571500" y="44653202"/>
            <a:ext cx="15303500" cy="1354217"/>
          </a:xfrm>
          <a:prstGeom prst="rect">
            <a:avLst/>
          </a:prstGeom>
        </p:spPr>
        <p:txBody>
          <a:bodyPr wrap="square">
            <a:spAutoFit/>
          </a:bodyPr>
          <a:lstStyle/>
          <a:p>
            <a:pPr marL="1419225" lvl="1" indent="-568325">
              <a:buFont typeface="Arial" pitchFamily="34" charset="0"/>
              <a:buChar char="•"/>
            </a:pPr>
            <a:endParaRPr lang="en-US" dirty="0" smtClean="0"/>
          </a:p>
          <a:p>
            <a:r>
              <a:rPr lang="en-US" dirty="0" smtClean="0"/>
              <a:t> </a:t>
            </a:r>
            <a:endParaRPr lang="en-US" dirty="0"/>
          </a:p>
        </p:txBody>
      </p:sp>
      <p:sp>
        <p:nvSpPr>
          <p:cNvPr id="2049" name="Rectangle 1"/>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pic>
        <p:nvPicPr>
          <p:cNvPr id="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70200" y="766075"/>
            <a:ext cx="3411499" cy="38170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ectangle 12"/>
          <p:cNvSpPr>
            <a:spLocks noChangeArrowheads="1"/>
          </p:cNvSpPr>
          <p:nvPr/>
        </p:nvSpPr>
        <p:spPr bwMode="auto">
          <a:xfrm>
            <a:off x="787358" y="14731529"/>
            <a:ext cx="14767056"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Study Aims</a:t>
            </a:r>
            <a:endParaRPr lang="en-US" sz="6600" b="1" cap="small" dirty="0">
              <a:solidFill>
                <a:schemeClr val="bg1"/>
              </a:solidFill>
              <a:latin typeface="Garamond" panose="02020404030301010803" pitchFamily="18" charset="0"/>
            </a:endParaRPr>
          </a:p>
        </p:txBody>
      </p:sp>
      <p:sp>
        <p:nvSpPr>
          <p:cNvPr id="2" name="TextBox 1"/>
          <p:cNvSpPr txBox="1"/>
          <p:nvPr/>
        </p:nvSpPr>
        <p:spPr>
          <a:xfrm>
            <a:off x="820672" y="16127198"/>
            <a:ext cx="14767055" cy="1200329"/>
          </a:xfrm>
          <a:prstGeom prst="rect">
            <a:avLst/>
          </a:prstGeom>
          <a:noFill/>
        </p:spPr>
        <p:txBody>
          <a:bodyPr wrap="square" rtlCol="0">
            <a:spAutoFit/>
          </a:bodyPr>
          <a:lstStyle/>
          <a:p>
            <a:pPr marL="571500" indent="-571500">
              <a:buFont typeface="Arial" pitchFamily="34" charset="0"/>
              <a:buChar char="•"/>
            </a:pPr>
            <a:r>
              <a:rPr lang="en-US" sz="3600" dirty="0">
                <a:latin typeface="Garamond" panose="02020404030301010803" pitchFamily="18" charset="0"/>
              </a:rPr>
              <a:t>To evaluate racial/ethnic disparities among </a:t>
            </a:r>
            <a:r>
              <a:rPr lang="en-US" sz="3600" dirty="0" smtClean="0">
                <a:latin typeface="Garamond" panose="02020404030301010803" pitchFamily="18" charset="0"/>
              </a:rPr>
              <a:t>adolescents </a:t>
            </a:r>
            <a:r>
              <a:rPr lang="en-US" sz="3600" dirty="0">
                <a:latin typeface="Garamond" panose="02020404030301010803" pitchFamily="18" charset="0"/>
              </a:rPr>
              <a:t>in meeting the four daily 5-2-1-0 nutrition and activity targets in a nationally representative sample. </a:t>
            </a:r>
            <a:endParaRPr lang="en-US" sz="3600" dirty="0" smtClean="0">
              <a:latin typeface="Garamond" panose="02020404030301010803" pitchFamily="18" charset="0"/>
            </a:endParaRPr>
          </a:p>
        </p:txBody>
      </p:sp>
      <p:sp>
        <p:nvSpPr>
          <p:cNvPr id="33" name="Rectangle 12"/>
          <p:cNvSpPr>
            <a:spLocks noChangeArrowheads="1"/>
          </p:cNvSpPr>
          <p:nvPr/>
        </p:nvSpPr>
        <p:spPr bwMode="auto">
          <a:xfrm>
            <a:off x="698500" y="17327527"/>
            <a:ext cx="14855913"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Flow Chart </a:t>
            </a:r>
            <a:endParaRPr lang="en-US" sz="6600" b="1" cap="small" dirty="0">
              <a:solidFill>
                <a:schemeClr val="bg1"/>
              </a:solidFill>
              <a:latin typeface="Garamond" panose="02020404030301010803" pitchFamily="18" charset="0"/>
            </a:endParaRPr>
          </a:p>
        </p:txBody>
      </p:sp>
      <p:sp>
        <p:nvSpPr>
          <p:cNvPr id="35" name="Rectangle 12"/>
          <p:cNvSpPr>
            <a:spLocks noChangeArrowheads="1"/>
          </p:cNvSpPr>
          <p:nvPr/>
        </p:nvSpPr>
        <p:spPr bwMode="auto">
          <a:xfrm>
            <a:off x="16006630" y="46324305"/>
            <a:ext cx="15353558"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Conclusions</a:t>
            </a:r>
            <a:endParaRPr lang="en-US" sz="6600" b="1" cap="small" dirty="0">
              <a:solidFill>
                <a:schemeClr val="bg1"/>
              </a:solidFill>
              <a:latin typeface="Garamond" panose="02020404030301010803" pitchFamily="18" charset="0"/>
            </a:endParaRPr>
          </a:p>
        </p:txBody>
      </p:sp>
      <p:sp>
        <p:nvSpPr>
          <p:cNvPr id="7" name="TextBox 6"/>
          <p:cNvSpPr txBox="1"/>
          <p:nvPr/>
        </p:nvSpPr>
        <p:spPr>
          <a:xfrm>
            <a:off x="15465556" y="45330310"/>
            <a:ext cx="16472854" cy="615553"/>
          </a:xfrm>
          <a:prstGeom prst="rect">
            <a:avLst/>
          </a:prstGeom>
          <a:noFill/>
        </p:spPr>
        <p:txBody>
          <a:bodyPr wrap="square" rtlCol="0">
            <a:spAutoFit/>
          </a:bodyPr>
          <a:lstStyle/>
          <a:p>
            <a:endParaRPr lang="en-US" sz="3400" dirty="0">
              <a:latin typeface="Garamond" panose="02020404030301010803" pitchFamily="18" charset="0"/>
            </a:endParaRPr>
          </a:p>
        </p:txBody>
      </p:sp>
      <p:sp>
        <p:nvSpPr>
          <p:cNvPr id="8" name="TextBox 7"/>
          <p:cNvSpPr txBox="1"/>
          <p:nvPr/>
        </p:nvSpPr>
        <p:spPr>
          <a:xfrm>
            <a:off x="15888544" y="47918746"/>
            <a:ext cx="15471644" cy="1138773"/>
          </a:xfrm>
          <a:prstGeom prst="rect">
            <a:avLst/>
          </a:prstGeom>
          <a:noFill/>
        </p:spPr>
        <p:txBody>
          <a:bodyPr wrap="square" rtlCol="0">
            <a:spAutoFit/>
          </a:bodyPr>
          <a:lstStyle/>
          <a:p>
            <a:pPr marL="457200" indent="-457200">
              <a:buFont typeface="Arial" panose="020B0604020202020204" pitchFamily="34" charset="0"/>
              <a:buChar char="•"/>
            </a:pPr>
            <a:r>
              <a:rPr lang="en-US" sz="3400" dirty="0">
                <a:latin typeface="Garamond" panose="02020404030301010803" pitchFamily="18" charset="0"/>
              </a:rPr>
              <a:t>Despite national initiatives, youth in the U.S. are far from meeting 5-2-1-0 targets. Racial/ethnic disparities exist, particularly among adolescents.</a:t>
            </a:r>
            <a:endParaRPr lang="en-US" sz="3400" dirty="0">
              <a:latin typeface="Garamond" panose="02020404030301010803" pitchFamily="18" charset="0"/>
            </a:endParaRPr>
          </a:p>
        </p:txBody>
      </p:sp>
      <p:graphicFrame>
        <p:nvGraphicFramePr>
          <p:cNvPr id="30" name="Chart 29"/>
          <p:cNvGraphicFramePr/>
          <p:nvPr>
            <p:extLst>
              <p:ext uri="{D42A27DB-BD31-4B8C-83A1-F6EECF244321}">
                <p14:modId xmlns:p14="http://schemas.microsoft.com/office/powerpoint/2010/main" val="4044073013"/>
              </p:ext>
            </p:extLst>
          </p:nvPr>
        </p:nvGraphicFramePr>
        <p:xfrm>
          <a:off x="18215583" y="32385000"/>
          <a:ext cx="10972800" cy="7315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2" name="Chart 31"/>
          <p:cNvGraphicFramePr/>
          <p:nvPr>
            <p:extLst>
              <p:ext uri="{D42A27DB-BD31-4B8C-83A1-F6EECF244321}">
                <p14:modId xmlns:p14="http://schemas.microsoft.com/office/powerpoint/2010/main" val="4206838253"/>
              </p:ext>
            </p:extLst>
          </p:nvPr>
        </p:nvGraphicFramePr>
        <p:xfrm>
          <a:off x="18137966" y="39009105"/>
          <a:ext cx="10972800" cy="7315200"/>
        </p:xfrm>
        <a:graphic>
          <a:graphicData uri="http://schemas.openxmlformats.org/drawingml/2006/chart">
            <c:chart xmlns:c="http://schemas.openxmlformats.org/drawingml/2006/chart" xmlns:r="http://schemas.openxmlformats.org/officeDocument/2006/relationships" r:id="rId6"/>
          </a:graphicData>
        </a:graphic>
      </p:graphicFrame>
      <p:sp>
        <p:nvSpPr>
          <p:cNvPr id="34" name="Text Box 2"/>
          <p:cNvSpPr txBox="1">
            <a:spLocks noChangeArrowheads="1"/>
          </p:cNvSpPr>
          <p:nvPr/>
        </p:nvSpPr>
        <p:spPr bwMode="auto">
          <a:xfrm>
            <a:off x="19058610" y="38391771"/>
            <a:ext cx="9169400" cy="318837"/>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2000" dirty="0">
                <a:effectLst/>
                <a:latin typeface="Calibri"/>
                <a:ea typeface="Calibri"/>
                <a:cs typeface="Times New Roman"/>
              </a:rPr>
              <a:t>       </a:t>
            </a:r>
            <a:r>
              <a:rPr lang="en-US" sz="2000" dirty="0" smtClean="0">
                <a:effectLst/>
                <a:latin typeface="Calibri"/>
                <a:ea typeface="Calibri"/>
                <a:cs typeface="Times New Roman"/>
              </a:rPr>
              <a:t>	  </a:t>
            </a:r>
            <a:r>
              <a:rPr lang="en-US" sz="2000" dirty="0">
                <a:effectLst/>
                <a:latin typeface="Calibri"/>
                <a:ea typeface="Calibri"/>
                <a:cs typeface="Times New Roman"/>
              </a:rPr>
              <a:t>0		    </a:t>
            </a:r>
            <a:r>
              <a:rPr lang="en-US" sz="2000" dirty="0">
                <a:latin typeface="Calibri"/>
                <a:ea typeface="Calibri"/>
                <a:cs typeface="Times New Roman"/>
              </a:rPr>
              <a:t> </a:t>
            </a:r>
            <a:r>
              <a:rPr lang="en-US" sz="2000" dirty="0" smtClean="0">
                <a:latin typeface="Calibri"/>
                <a:ea typeface="Calibri"/>
                <a:cs typeface="Times New Roman"/>
              </a:rPr>
              <a:t>       </a:t>
            </a:r>
            <a:r>
              <a:rPr lang="en-US" sz="2000" dirty="0" smtClean="0">
                <a:effectLst/>
                <a:latin typeface="Calibri"/>
                <a:ea typeface="Calibri"/>
                <a:cs typeface="Times New Roman"/>
              </a:rPr>
              <a:t>1</a:t>
            </a:r>
            <a:r>
              <a:rPr lang="en-US" sz="2000" dirty="0">
                <a:effectLst/>
                <a:latin typeface="Calibri"/>
                <a:ea typeface="Calibri"/>
                <a:cs typeface="Times New Roman"/>
              </a:rPr>
              <a:t>		            </a:t>
            </a:r>
            <a:r>
              <a:rPr lang="en-US" sz="2000" dirty="0" smtClean="0">
                <a:effectLst/>
                <a:latin typeface="Calibri"/>
                <a:ea typeface="Calibri"/>
                <a:cs typeface="Times New Roman"/>
              </a:rPr>
              <a:t>	      </a:t>
            </a:r>
            <a:r>
              <a:rPr lang="en-US" sz="2000" dirty="0">
                <a:effectLst/>
                <a:latin typeface="Calibri"/>
                <a:ea typeface="Calibri"/>
                <a:cs typeface="Times New Roman"/>
              </a:rPr>
              <a:t>2		 </a:t>
            </a:r>
            <a:r>
              <a:rPr lang="en-US" sz="2000" dirty="0" smtClean="0">
                <a:effectLst/>
                <a:latin typeface="Calibri"/>
                <a:ea typeface="Calibri"/>
                <a:cs typeface="Times New Roman"/>
              </a:rPr>
              <a:t>	 </a:t>
            </a:r>
            <a:r>
              <a:rPr lang="en-US" sz="2000" dirty="0">
                <a:effectLst/>
                <a:latin typeface="Calibri"/>
                <a:ea typeface="Calibri"/>
                <a:cs typeface="Times New Roman"/>
              </a:rPr>
              <a:t>3	</a:t>
            </a:r>
          </a:p>
        </p:txBody>
      </p:sp>
      <p:sp>
        <p:nvSpPr>
          <p:cNvPr id="36" name="Text Box 2"/>
          <p:cNvSpPr txBox="1">
            <a:spLocks noChangeArrowheads="1"/>
          </p:cNvSpPr>
          <p:nvPr/>
        </p:nvSpPr>
        <p:spPr bwMode="auto">
          <a:xfrm>
            <a:off x="16321167" y="31422311"/>
            <a:ext cx="15237909" cy="573666"/>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BFBFBF"/>
                </a:solidFill>
                <a:effectLst/>
                <a:latin typeface="Arial"/>
                <a:ea typeface="Calibri"/>
                <a:cs typeface="Times New Roman"/>
              </a:rPr>
              <a:t>■</a:t>
            </a:r>
            <a:r>
              <a:rPr lang="en-US" sz="3200" dirty="0" smtClean="0">
                <a:effectLst/>
                <a:latin typeface="Arial"/>
                <a:ea typeface="Calibri"/>
                <a:cs typeface="Times New Roman"/>
              </a:rPr>
              <a:t>Hispanic ■</a:t>
            </a:r>
            <a:r>
              <a:rPr lang="en-US" sz="3200" dirty="0">
                <a:effectLst/>
                <a:latin typeface="Arial"/>
                <a:ea typeface="Calibri"/>
                <a:cs typeface="Times New Roman"/>
              </a:rPr>
              <a:t>Non-Hispanic Black     □Non-Hispanic Asian        </a:t>
            </a:r>
            <a:r>
              <a:rPr lang="en-US" sz="3200" dirty="0">
                <a:solidFill>
                  <a:srgbClr val="808080"/>
                </a:solidFill>
                <a:effectLst/>
                <a:latin typeface="Arial"/>
                <a:ea typeface="Calibri"/>
                <a:cs typeface="Times New Roman"/>
              </a:rPr>
              <a:t>■</a:t>
            </a:r>
            <a:r>
              <a:rPr lang="en-US" sz="3200" dirty="0">
                <a:effectLst/>
                <a:latin typeface="Arial"/>
                <a:ea typeface="Calibri"/>
                <a:cs typeface="Times New Roman"/>
              </a:rPr>
              <a:t>Non-Hispanic White</a:t>
            </a:r>
            <a:endParaRPr lang="en-US" sz="3200" dirty="0">
              <a:effectLst/>
              <a:latin typeface="Calibri"/>
              <a:ea typeface="Calibri"/>
              <a:cs typeface="Times New Roman"/>
            </a:endParaRPr>
          </a:p>
        </p:txBody>
      </p:sp>
      <p:grpSp>
        <p:nvGrpSpPr>
          <p:cNvPr id="37" name="Group 36"/>
          <p:cNvGrpSpPr/>
          <p:nvPr/>
        </p:nvGrpSpPr>
        <p:grpSpPr>
          <a:xfrm>
            <a:off x="2216899" y="19076563"/>
            <a:ext cx="12323470" cy="9085372"/>
            <a:chOff x="0" y="0"/>
            <a:chExt cx="6172200" cy="6407397"/>
          </a:xfrm>
        </p:grpSpPr>
        <p:sp>
          <p:nvSpPr>
            <p:cNvPr id="38" name="Rectangle 37"/>
            <p:cNvSpPr/>
            <p:nvPr/>
          </p:nvSpPr>
          <p:spPr>
            <a:xfrm>
              <a:off x="0" y="0"/>
              <a:ext cx="6172200" cy="6960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r>
                <a:rPr lang="en-US" sz="2600" kern="1200">
                  <a:solidFill>
                    <a:srgbClr val="000000"/>
                  </a:solidFill>
                  <a:effectLst/>
                  <a:ea typeface="Times New Roman"/>
                  <a:cs typeface="Times New Roman"/>
                </a:rPr>
                <a:t>Total 12-19 year olds in 2011-2012 NHANES n=1,273 </a:t>
              </a:r>
              <a:endParaRPr lang="en-US" sz="2600">
                <a:effectLst/>
                <a:latin typeface="Times New Roman"/>
                <a:ea typeface="Times New Roman"/>
              </a:endParaRPr>
            </a:p>
          </p:txBody>
        </p:sp>
        <p:sp>
          <p:nvSpPr>
            <p:cNvPr id="39" name="Rectangle 38"/>
            <p:cNvSpPr/>
            <p:nvPr/>
          </p:nvSpPr>
          <p:spPr>
            <a:xfrm>
              <a:off x="0" y="1887516"/>
              <a:ext cx="2743200" cy="13092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r>
                <a:rPr lang="en-US" sz="2600" kern="1200">
                  <a:solidFill>
                    <a:srgbClr val="000000"/>
                  </a:solidFill>
                  <a:effectLst/>
                  <a:ea typeface="Times New Roman"/>
                  <a:cs typeface="Times New Roman"/>
                </a:rPr>
                <a:t>Included Non Hispanic White, Non Hispanic Black, Asian and Hispanic Racial/Ethnic Groups</a:t>
              </a:r>
              <a:endParaRPr lang="en-US" sz="2600">
                <a:effectLst/>
                <a:latin typeface="Times New Roman"/>
                <a:ea typeface="Times New Roman"/>
              </a:endParaRPr>
            </a:p>
            <a:p>
              <a:pPr marL="0" marR="0" algn="ctr">
                <a:spcBef>
                  <a:spcPts val="0"/>
                </a:spcBef>
                <a:spcAft>
                  <a:spcPts val="0"/>
                </a:spcAft>
              </a:pPr>
              <a:r>
                <a:rPr lang="en-US" sz="2600" kern="1200">
                  <a:solidFill>
                    <a:srgbClr val="000000"/>
                  </a:solidFill>
                  <a:effectLst/>
                  <a:ea typeface="Times New Roman"/>
                  <a:cs typeface="Times New Roman"/>
                </a:rPr>
                <a:t>12 -19 yo n= 1,211</a:t>
              </a:r>
              <a:endParaRPr lang="en-US" sz="2600">
                <a:effectLst/>
                <a:latin typeface="Times New Roman"/>
                <a:ea typeface="Times New Roman"/>
              </a:endParaRPr>
            </a:p>
          </p:txBody>
        </p:sp>
        <p:sp>
          <p:nvSpPr>
            <p:cNvPr id="40" name="Rectangle 39"/>
            <p:cNvSpPr/>
            <p:nvPr/>
          </p:nvSpPr>
          <p:spPr>
            <a:xfrm>
              <a:off x="3429000" y="1887516"/>
              <a:ext cx="27432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r>
                <a:rPr lang="en-US" sz="2600" kern="1200">
                  <a:solidFill>
                    <a:srgbClr val="000000"/>
                  </a:solidFill>
                  <a:effectLst/>
                  <a:ea typeface="Times New Roman"/>
                  <a:cs typeface="Times New Roman"/>
                </a:rPr>
                <a:t>Excluded Other, Unknown Racial/Ethnic Groups</a:t>
              </a:r>
              <a:endParaRPr lang="en-US" sz="2600">
                <a:effectLst/>
                <a:latin typeface="Times New Roman"/>
                <a:ea typeface="Times New Roman"/>
              </a:endParaRPr>
            </a:p>
            <a:p>
              <a:pPr marL="0" marR="0" algn="ctr">
                <a:spcBef>
                  <a:spcPts val="0"/>
                </a:spcBef>
                <a:spcAft>
                  <a:spcPts val="0"/>
                </a:spcAft>
              </a:pPr>
              <a:r>
                <a:rPr lang="en-US" sz="2600" kern="1200">
                  <a:solidFill>
                    <a:srgbClr val="000000"/>
                  </a:solidFill>
                  <a:effectLst/>
                  <a:ea typeface="Times New Roman"/>
                  <a:cs typeface="Times New Roman"/>
                </a:rPr>
                <a:t>12-19 yo n= 62</a:t>
              </a:r>
              <a:endParaRPr lang="en-US" sz="2600">
                <a:effectLst/>
                <a:latin typeface="Times New Roman"/>
                <a:ea typeface="Times New Roman"/>
              </a:endParaRPr>
            </a:p>
          </p:txBody>
        </p:sp>
        <p:sp>
          <p:nvSpPr>
            <p:cNvPr id="41" name="Rectangle 40"/>
            <p:cNvSpPr/>
            <p:nvPr/>
          </p:nvSpPr>
          <p:spPr>
            <a:xfrm>
              <a:off x="0" y="5711371"/>
              <a:ext cx="6165273" cy="6960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r>
                <a:rPr lang="en-US" sz="2600" kern="1200">
                  <a:solidFill>
                    <a:srgbClr val="000000"/>
                  </a:solidFill>
                  <a:effectLst/>
                  <a:ea typeface="Times New Roman"/>
                  <a:cs typeface="Times New Roman"/>
                </a:rPr>
                <a:t>Total Sample of 12-19 year olds included in Analysis n= 987</a:t>
              </a:r>
              <a:endParaRPr lang="en-US" sz="2600">
                <a:effectLst/>
                <a:latin typeface="Times New Roman"/>
                <a:ea typeface="Times New Roman"/>
              </a:endParaRPr>
            </a:p>
          </p:txBody>
        </p:sp>
        <p:cxnSp>
          <p:nvCxnSpPr>
            <p:cNvPr id="42" name="Straight Arrow Connector 41"/>
            <p:cNvCxnSpPr>
              <a:stCxn id="38" idx="2"/>
              <a:endCxn id="39" idx="0"/>
            </p:cNvCxnSpPr>
            <p:nvPr/>
          </p:nvCxnSpPr>
          <p:spPr>
            <a:xfrm flipH="1">
              <a:off x="1371600" y="696026"/>
              <a:ext cx="1714500" cy="1191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8" idx="2"/>
              <a:endCxn id="40" idx="0"/>
            </p:cNvCxnSpPr>
            <p:nvPr/>
          </p:nvCxnSpPr>
          <p:spPr>
            <a:xfrm>
              <a:off x="3086100" y="696026"/>
              <a:ext cx="1714500" cy="11914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9" idx="2"/>
            </p:cNvCxnSpPr>
            <p:nvPr/>
          </p:nvCxnSpPr>
          <p:spPr>
            <a:xfrm>
              <a:off x="1371600" y="3196771"/>
              <a:ext cx="0" cy="2514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46" idx="1"/>
            </p:cNvCxnSpPr>
            <p:nvPr/>
          </p:nvCxnSpPr>
          <p:spPr>
            <a:xfrm flipV="1">
              <a:off x="1371600" y="4256642"/>
              <a:ext cx="1624446"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2996046" y="3189842"/>
              <a:ext cx="3176154" cy="2133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algn="ctr">
                <a:spcBef>
                  <a:spcPts val="0"/>
                </a:spcBef>
                <a:spcAft>
                  <a:spcPts val="0"/>
                </a:spcAft>
              </a:pPr>
              <a:r>
                <a:rPr lang="en-US" sz="2600" kern="1200" dirty="0">
                  <a:solidFill>
                    <a:srgbClr val="000000"/>
                  </a:solidFill>
                  <a:effectLst/>
                  <a:ea typeface="Times New Roman"/>
                  <a:cs typeface="Times New Roman"/>
                </a:rPr>
                <a:t>Excluded:</a:t>
              </a:r>
              <a:endParaRPr lang="en-US" sz="2600" dirty="0">
                <a:effectLst/>
                <a:latin typeface="Times New Roman"/>
                <a:ea typeface="Times New Roman"/>
              </a:endParaRPr>
            </a:p>
            <a:p>
              <a:pPr marL="0" marR="0" algn="ctr">
                <a:spcBef>
                  <a:spcPts val="0"/>
                </a:spcBef>
                <a:spcAft>
                  <a:spcPts val="0"/>
                </a:spcAft>
              </a:pPr>
              <a:r>
                <a:rPr lang="en-US" sz="2600" kern="1200" dirty="0">
                  <a:solidFill>
                    <a:srgbClr val="000000"/>
                  </a:solidFill>
                  <a:effectLst/>
                  <a:ea typeface="Times New Roman"/>
                  <a:cs typeface="Times New Roman"/>
                </a:rPr>
                <a:t>Did Not Complete Home and MEC Interview </a:t>
              </a:r>
              <a:endParaRPr lang="en-US" sz="2600" dirty="0">
                <a:effectLst/>
                <a:latin typeface="Times New Roman"/>
                <a:ea typeface="Times New Roman"/>
              </a:endParaRPr>
            </a:p>
            <a:p>
              <a:pPr marL="0" marR="0" algn="ctr">
                <a:spcBef>
                  <a:spcPts val="0"/>
                </a:spcBef>
                <a:spcAft>
                  <a:spcPts val="0"/>
                </a:spcAft>
              </a:pPr>
              <a:r>
                <a:rPr lang="en-US" sz="2600" kern="1200" dirty="0">
                  <a:solidFill>
                    <a:srgbClr val="000000"/>
                  </a:solidFill>
                  <a:effectLst/>
                  <a:ea typeface="Times New Roman"/>
                  <a:cs typeface="Times New Roman"/>
                </a:rPr>
                <a:t>12-19 </a:t>
              </a:r>
              <a:r>
                <a:rPr lang="en-US" sz="2600" kern="1200" dirty="0" err="1">
                  <a:solidFill>
                    <a:srgbClr val="000000"/>
                  </a:solidFill>
                  <a:effectLst/>
                  <a:ea typeface="Times New Roman"/>
                  <a:cs typeface="Times New Roman"/>
                </a:rPr>
                <a:t>yo</a:t>
              </a:r>
              <a:r>
                <a:rPr lang="en-US" sz="2600" kern="1200" dirty="0">
                  <a:solidFill>
                    <a:srgbClr val="000000"/>
                  </a:solidFill>
                  <a:effectLst/>
                  <a:ea typeface="Times New Roman"/>
                  <a:cs typeface="Times New Roman"/>
                </a:rPr>
                <a:t> n= 41</a:t>
              </a:r>
              <a:endParaRPr lang="en-US" sz="2600" dirty="0">
                <a:effectLst/>
                <a:latin typeface="Times New Roman"/>
                <a:ea typeface="Times New Roman"/>
              </a:endParaRPr>
            </a:p>
            <a:p>
              <a:pPr marL="0" marR="0" algn="ctr">
                <a:spcBef>
                  <a:spcPts val="0"/>
                </a:spcBef>
                <a:spcAft>
                  <a:spcPts val="0"/>
                </a:spcAft>
              </a:pPr>
              <a:r>
                <a:rPr lang="en-US" sz="2600" kern="1200" dirty="0">
                  <a:solidFill>
                    <a:srgbClr val="000000"/>
                  </a:solidFill>
                  <a:effectLst/>
                  <a:ea typeface="Times New Roman"/>
                  <a:cs typeface="Times New Roman"/>
                </a:rPr>
                <a:t>Did Not Complete 2-Day Dietary Recall</a:t>
              </a:r>
              <a:endParaRPr lang="en-US" sz="2600" dirty="0">
                <a:effectLst/>
                <a:latin typeface="Times New Roman"/>
                <a:ea typeface="Times New Roman"/>
              </a:endParaRPr>
            </a:p>
            <a:p>
              <a:pPr marL="0" marR="0" algn="ctr">
                <a:spcBef>
                  <a:spcPts val="0"/>
                </a:spcBef>
                <a:spcAft>
                  <a:spcPts val="0"/>
                </a:spcAft>
              </a:pPr>
              <a:r>
                <a:rPr lang="en-US" sz="2600" kern="1200" dirty="0">
                  <a:solidFill>
                    <a:srgbClr val="000000"/>
                  </a:solidFill>
                  <a:effectLst/>
                  <a:ea typeface="Times New Roman"/>
                  <a:cs typeface="Times New Roman"/>
                </a:rPr>
                <a:t>12-19 </a:t>
              </a:r>
              <a:r>
                <a:rPr lang="en-US" sz="2600" kern="1200" dirty="0" err="1">
                  <a:solidFill>
                    <a:srgbClr val="000000"/>
                  </a:solidFill>
                  <a:effectLst/>
                  <a:ea typeface="Times New Roman"/>
                  <a:cs typeface="Times New Roman"/>
                </a:rPr>
                <a:t>yo</a:t>
              </a:r>
              <a:r>
                <a:rPr lang="en-US" sz="2600" kern="1200" dirty="0">
                  <a:solidFill>
                    <a:srgbClr val="000000"/>
                  </a:solidFill>
                  <a:effectLst/>
                  <a:ea typeface="Times New Roman"/>
                  <a:cs typeface="Times New Roman"/>
                </a:rPr>
                <a:t> n= 172</a:t>
              </a:r>
              <a:endParaRPr lang="en-US" sz="2600" dirty="0">
                <a:effectLst/>
                <a:latin typeface="Times New Roman"/>
                <a:ea typeface="Times New Roman"/>
              </a:endParaRPr>
            </a:p>
            <a:p>
              <a:pPr marL="0" marR="0" algn="ctr">
                <a:spcBef>
                  <a:spcPts val="0"/>
                </a:spcBef>
                <a:spcAft>
                  <a:spcPts val="0"/>
                </a:spcAft>
              </a:pPr>
              <a:r>
                <a:rPr lang="en-US" sz="2600" kern="1200" dirty="0">
                  <a:solidFill>
                    <a:srgbClr val="000000"/>
                  </a:solidFill>
                  <a:effectLst/>
                  <a:ea typeface="Times New Roman"/>
                  <a:cs typeface="Times New Roman"/>
                </a:rPr>
                <a:t>Missing 5-2-1-0 Outcomes</a:t>
              </a:r>
              <a:endParaRPr lang="en-US" sz="2600" dirty="0">
                <a:effectLst/>
                <a:latin typeface="Times New Roman"/>
                <a:ea typeface="Times New Roman"/>
              </a:endParaRPr>
            </a:p>
            <a:p>
              <a:pPr marL="0" marR="0" algn="ctr">
                <a:spcBef>
                  <a:spcPts val="0"/>
                </a:spcBef>
                <a:spcAft>
                  <a:spcPts val="0"/>
                </a:spcAft>
              </a:pPr>
              <a:r>
                <a:rPr lang="en-US" sz="2600" kern="1200" dirty="0">
                  <a:solidFill>
                    <a:srgbClr val="000000"/>
                  </a:solidFill>
                  <a:effectLst/>
                  <a:ea typeface="Times New Roman"/>
                  <a:cs typeface="Times New Roman"/>
                </a:rPr>
                <a:t>12-19 </a:t>
              </a:r>
              <a:r>
                <a:rPr lang="en-US" sz="2600" kern="1200" dirty="0" err="1">
                  <a:solidFill>
                    <a:srgbClr val="000000"/>
                  </a:solidFill>
                  <a:effectLst/>
                  <a:ea typeface="Times New Roman"/>
                  <a:cs typeface="Times New Roman"/>
                </a:rPr>
                <a:t>yo</a:t>
              </a:r>
              <a:r>
                <a:rPr lang="en-US" sz="2600" kern="1200" dirty="0">
                  <a:solidFill>
                    <a:srgbClr val="000000"/>
                  </a:solidFill>
                  <a:effectLst/>
                  <a:ea typeface="Times New Roman"/>
                  <a:cs typeface="Times New Roman"/>
                </a:rPr>
                <a:t> n= 11</a:t>
              </a:r>
              <a:endParaRPr lang="en-US" sz="2600" dirty="0">
                <a:effectLst/>
                <a:latin typeface="Times New Roman"/>
                <a:ea typeface="Times New Roman"/>
              </a:endParaRPr>
            </a:p>
          </p:txBody>
        </p:sp>
      </p:grpSp>
      <p:graphicFrame>
        <p:nvGraphicFramePr>
          <p:cNvPr id="11" name="Table 10"/>
          <p:cNvGraphicFramePr>
            <a:graphicFrameLocks noGrp="1"/>
          </p:cNvGraphicFramePr>
          <p:nvPr>
            <p:extLst>
              <p:ext uri="{D42A27DB-BD31-4B8C-83A1-F6EECF244321}">
                <p14:modId xmlns:p14="http://schemas.microsoft.com/office/powerpoint/2010/main" val="3861045003"/>
              </p:ext>
            </p:extLst>
          </p:nvPr>
        </p:nvGraphicFramePr>
        <p:xfrm>
          <a:off x="381000" y="30206800"/>
          <a:ext cx="15426243" cy="10133277"/>
        </p:xfrm>
        <a:graphic>
          <a:graphicData uri="http://schemas.openxmlformats.org/drawingml/2006/table">
            <a:tbl>
              <a:tblPr firstRow="1" firstCol="1" bandRow="1">
                <a:tableStyleId>{85BE263C-DBD7-4A20-BB59-AAB30ACAA65A}</a:tableStyleId>
              </a:tblPr>
              <a:tblGrid>
                <a:gridCol w="5668013"/>
                <a:gridCol w="1962556"/>
                <a:gridCol w="2819400"/>
                <a:gridCol w="2514600"/>
                <a:gridCol w="2461674"/>
              </a:tblGrid>
              <a:tr h="0">
                <a:tc>
                  <a:txBody>
                    <a:bodyPr/>
                    <a:lstStyle/>
                    <a:p>
                      <a:pPr marL="0" marR="0">
                        <a:lnSpc>
                          <a:spcPct val="115000"/>
                        </a:lnSpc>
                        <a:spcBef>
                          <a:spcPts val="0"/>
                        </a:spcBef>
                        <a:spcAft>
                          <a:spcPts val="0"/>
                        </a:spcAft>
                      </a:pPr>
                      <a:endParaRPr lang="en-US" sz="32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dirty="0">
                          <a:effectLst/>
                        </a:rPr>
                        <a:t>Hispanic</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dirty="0">
                          <a:effectLst/>
                        </a:rPr>
                        <a:t>Non-Hispanic Black</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dirty="0">
                          <a:effectLst/>
                        </a:rPr>
                        <a:t>Asian</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dirty="0">
                          <a:effectLst/>
                        </a:rPr>
                        <a:t>Non-Hispanic White</a:t>
                      </a:r>
                      <a:endParaRPr lang="en-US" sz="2800" dirty="0">
                        <a:solidFill>
                          <a:schemeClr val="bg1"/>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unweighted n</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287</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321</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145</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234</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weighted n</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7239949</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5074189</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1563516</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18346265</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Age (years)</a:t>
                      </a:r>
                      <a:endParaRPr lang="en-US" sz="2800" dirty="0">
                        <a:solidFill>
                          <a:schemeClr val="bg1"/>
                        </a:solidFill>
                        <a:effectLst/>
                        <a:latin typeface="Calibri"/>
                        <a:ea typeface="Calibri"/>
                        <a:cs typeface="Times New Roman"/>
                      </a:endParaRPr>
                    </a:p>
                  </a:txBody>
                  <a:tcPr marL="68580" marR="68580" marT="0" marB="0"/>
                </a:tc>
                <a:tc>
                  <a:txBody>
                    <a:bodyPr/>
                    <a:lstStyle/>
                    <a:p>
                      <a:pPr algn="ctr"/>
                      <a:endParaRPr lang="en-US" sz="2400" dirty="0">
                        <a:solidFill>
                          <a:srgbClr val="000000"/>
                        </a:solidFill>
                        <a:effectLst/>
                        <a:latin typeface="Cambria"/>
                        <a:ea typeface="Times New Roman"/>
                        <a:cs typeface="Times New Roman"/>
                      </a:endParaRPr>
                    </a:p>
                  </a:txBody>
                  <a:tcPr marL="68580" marR="68580" marT="0" marB="0"/>
                </a:tc>
                <a:tc>
                  <a:txBody>
                    <a:bodyPr/>
                    <a:lstStyle/>
                    <a:p>
                      <a:pPr algn="ctr"/>
                      <a:endParaRPr lang="en-US" sz="2400">
                        <a:solidFill>
                          <a:srgbClr val="000000"/>
                        </a:solidFill>
                        <a:effectLst/>
                        <a:latin typeface="Cambria"/>
                        <a:ea typeface="Times New Roman"/>
                        <a:cs typeface="Times New Roman"/>
                      </a:endParaRPr>
                    </a:p>
                  </a:txBody>
                  <a:tcPr marL="68580" marR="68580" marT="0" marB="0"/>
                </a:tc>
                <a:tc>
                  <a:txBody>
                    <a:bodyPr/>
                    <a:lstStyle/>
                    <a:p>
                      <a:pPr algn="ctr"/>
                      <a:endParaRPr lang="en-US" sz="2400">
                        <a:solidFill>
                          <a:srgbClr val="000000"/>
                        </a:solidFill>
                        <a:effectLst/>
                        <a:latin typeface="Cambria"/>
                        <a:ea typeface="Times New Roman"/>
                        <a:cs typeface="Times New Roman"/>
                      </a:endParaRPr>
                    </a:p>
                  </a:txBody>
                  <a:tcPr marL="68580" marR="68580" marT="0" marB="0"/>
                </a:tc>
                <a:tc>
                  <a:txBody>
                    <a:bodyPr/>
                    <a:lstStyle/>
                    <a:p>
                      <a:pPr algn="ctr"/>
                      <a:endParaRPr lang="en-US" sz="2400">
                        <a:solidFill>
                          <a:srgbClr val="000000"/>
                        </a:solidFill>
                        <a:effectLst/>
                        <a:latin typeface="Cambria"/>
                        <a:ea typeface="Times New Roman"/>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12-15</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51.5</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41.4</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58.1</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48.2</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16-19</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48.5</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58.6</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41.9</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51.8</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Gender: Girls</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48.6</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54.1</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53.9</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49.5</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Parental Marital Status</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 </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 </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 </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 </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Married/Partnered</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79.4</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47.4</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89.4</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76.3</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Never Married/Single</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6.3</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30.3</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1.4</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7.0</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a:t>
                      </a:r>
                      <a:r>
                        <a:rPr lang="en-US" sz="2800" dirty="0" smtClean="0">
                          <a:effectLst/>
                        </a:rPr>
                        <a:t>Divorced/Separated/Widowed</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14.3</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22.3</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9.2</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16.7</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Parental Education Level</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 </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 </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 </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 </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&lt;High School</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48.8</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19.1</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17.1</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18.8</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High School Graduate</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21.7</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28.5</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17.3</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13.5</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Some College</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20.7</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38.5</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22.6</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39.0</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College Graduate</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8.8</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13.9</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43.0</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28.7</a:t>
                      </a:r>
                      <a:endParaRPr lang="en-US" sz="240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Income Poverty Ratio</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 </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 </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 </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 </a:t>
                      </a:r>
                      <a:endParaRPr lang="en-US" sz="2400" dirty="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&lt;1.0</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41.1</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41.6</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14.7</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16.0</a:t>
                      </a:r>
                      <a:endParaRPr lang="en-US" sz="2400" dirty="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1.0-3.0</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39.5</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35.9</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48.0</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38.5</a:t>
                      </a:r>
                      <a:endParaRPr lang="en-US" sz="2400" dirty="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  &gt;3.0</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19.4</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22.5</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37.3</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45.5</a:t>
                      </a:r>
                      <a:endParaRPr lang="en-US" sz="2400" dirty="0">
                        <a:solidFill>
                          <a:srgbClr val="000000"/>
                        </a:solidFill>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2800" dirty="0">
                          <a:effectLst/>
                        </a:rPr>
                        <a:t>Overweight/Obese (BMI% ≥ 85)</a:t>
                      </a:r>
                      <a:endParaRPr lang="en-US" sz="2800" dirty="0">
                        <a:solidFill>
                          <a:schemeClr val="bg1"/>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35.2</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39.2</a:t>
                      </a:r>
                      <a:endParaRPr lang="en-US" sz="240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23.6</a:t>
                      </a:r>
                      <a:endParaRPr lang="en-US" sz="2400" dirty="0">
                        <a:solidFill>
                          <a:srgbClr val="000000"/>
                        </a:solidFill>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31.9</a:t>
                      </a:r>
                      <a:endParaRPr lang="en-US" sz="2400" dirty="0">
                        <a:solidFill>
                          <a:srgbClr val="000000"/>
                        </a:solidFill>
                        <a:effectLst/>
                        <a:latin typeface="Calibri"/>
                        <a:ea typeface="Calibri"/>
                        <a:cs typeface="Times New Roman"/>
                      </a:endParaRPr>
                    </a:p>
                  </a:txBody>
                  <a:tcPr marL="68580" marR="68580" marT="0" marB="0"/>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634654027"/>
              </p:ext>
            </p:extLst>
          </p:nvPr>
        </p:nvGraphicFramePr>
        <p:xfrm>
          <a:off x="281719" y="41735733"/>
          <a:ext cx="15359126" cy="7189153"/>
        </p:xfrm>
        <a:graphic>
          <a:graphicData uri="http://schemas.openxmlformats.org/drawingml/2006/table">
            <a:tbl>
              <a:tblPr firstRow="1" firstCol="1" bandRow="1">
                <a:tableStyleId>{85BE263C-DBD7-4A20-BB59-AAB30ACAA65A}</a:tableStyleId>
              </a:tblPr>
              <a:tblGrid>
                <a:gridCol w="3187892"/>
                <a:gridCol w="1737252"/>
                <a:gridCol w="1738711"/>
                <a:gridCol w="1740162"/>
                <a:gridCol w="1740162"/>
                <a:gridCol w="1740162"/>
                <a:gridCol w="1740162"/>
                <a:gridCol w="1734623"/>
              </a:tblGrid>
              <a:tr h="53232">
                <a:tc>
                  <a:txBody>
                    <a:bodyPr/>
                    <a:lstStyle/>
                    <a:p>
                      <a:pPr marL="0" marR="0">
                        <a:lnSpc>
                          <a:spcPct val="115000"/>
                        </a:lnSpc>
                        <a:spcBef>
                          <a:spcPts val="0"/>
                        </a:spcBef>
                        <a:spcAft>
                          <a:spcPts val="0"/>
                        </a:spcAft>
                      </a:pPr>
                      <a:endParaRPr lang="en-US" sz="2800" b="0" dirty="0">
                        <a:effectLst/>
                        <a:latin typeface="Calibri" panose="020F0502020204030204" pitchFamily="34" charset="0"/>
                        <a:ea typeface="Calibri"/>
                        <a:cs typeface="Times New Roman"/>
                      </a:endParaRPr>
                    </a:p>
                  </a:txBody>
                  <a:tcPr marL="68580" marR="68580" marT="0" marB="0"/>
                </a:tc>
                <a:tc gridSpan="2">
                  <a:txBody>
                    <a:bodyPr/>
                    <a:lstStyle/>
                    <a:p>
                      <a:pPr marL="0" marR="0" algn="ctr">
                        <a:lnSpc>
                          <a:spcPct val="115000"/>
                        </a:lnSpc>
                        <a:spcBef>
                          <a:spcPts val="0"/>
                        </a:spcBef>
                        <a:spcAft>
                          <a:spcPts val="0"/>
                        </a:spcAft>
                      </a:pPr>
                      <a:r>
                        <a:rPr lang="en-US" sz="2800" b="0" dirty="0">
                          <a:effectLst/>
                        </a:rPr>
                        <a:t>Hispanic </a:t>
                      </a:r>
                      <a:endParaRPr lang="en-US" sz="2800" b="0" dirty="0">
                        <a:effectLst/>
                        <a:latin typeface="Calibri" panose="020F0502020204030204" pitchFamily="34" charset="0"/>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2800" b="0" dirty="0">
                          <a:effectLst/>
                        </a:rPr>
                        <a:t>Non-Hispanic </a:t>
                      </a:r>
                      <a:endParaRPr lang="en-US" sz="2800" b="0" dirty="0" smtClean="0">
                        <a:effectLst/>
                      </a:endParaRPr>
                    </a:p>
                    <a:p>
                      <a:pPr marL="0" marR="0" algn="ctr">
                        <a:lnSpc>
                          <a:spcPct val="115000"/>
                        </a:lnSpc>
                        <a:spcBef>
                          <a:spcPts val="0"/>
                        </a:spcBef>
                        <a:spcAft>
                          <a:spcPts val="0"/>
                        </a:spcAft>
                      </a:pPr>
                      <a:r>
                        <a:rPr lang="en-US" sz="2800" b="0" dirty="0" smtClean="0">
                          <a:effectLst/>
                        </a:rPr>
                        <a:t>Black</a:t>
                      </a:r>
                      <a:endParaRPr lang="en-US" sz="2800" b="0" dirty="0">
                        <a:effectLst/>
                        <a:latin typeface="Calibri" panose="020F0502020204030204" pitchFamily="34" charset="0"/>
                        <a:ea typeface="Calibri"/>
                        <a:cs typeface="Times New Roman"/>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2800" b="0" dirty="0" smtClean="0">
                          <a:effectLst/>
                        </a:rPr>
                        <a:t>Non-Hispanic</a:t>
                      </a:r>
                    </a:p>
                    <a:p>
                      <a:pPr marL="0" marR="0" algn="ctr">
                        <a:lnSpc>
                          <a:spcPct val="115000"/>
                        </a:lnSpc>
                        <a:spcBef>
                          <a:spcPts val="0"/>
                        </a:spcBef>
                        <a:spcAft>
                          <a:spcPts val="0"/>
                        </a:spcAft>
                      </a:pPr>
                      <a:r>
                        <a:rPr lang="en-US" sz="2800" b="0" dirty="0" smtClean="0">
                          <a:effectLst/>
                        </a:rPr>
                        <a:t> </a:t>
                      </a:r>
                      <a:r>
                        <a:rPr lang="en-US" sz="2800" b="0" dirty="0">
                          <a:effectLst/>
                        </a:rPr>
                        <a:t>Asian</a:t>
                      </a:r>
                      <a:endParaRPr lang="en-US" sz="2800" b="0" dirty="0">
                        <a:effectLst/>
                        <a:latin typeface="Calibri" panose="020F0502020204030204" pitchFamily="34" charset="0"/>
                        <a:ea typeface="Calibri"/>
                        <a:cs typeface="Times New Roman"/>
                      </a:endParaRPr>
                    </a:p>
                  </a:txBody>
                  <a:tcPr marL="68580" marR="68580" marT="0" marB="0"/>
                </a:tc>
                <a:tc hMerge="1">
                  <a:txBody>
                    <a:bodyPr/>
                    <a:lstStyle/>
                    <a:p>
                      <a:endParaRPr lang="en-US"/>
                    </a:p>
                  </a:txBody>
                  <a:tcPr/>
                </a:tc>
                <a:tc>
                  <a:txBody>
                    <a:bodyPr/>
                    <a:lstStyle/>
                    <a:p>
                      <a:pPr marL="0" marR="0">
                        <a:lnSpc>
                          <a:spcPct val="115000"/>
                        </a:lnSpc>
                        <a:spcBef>
                          <a:spcPts val="0"/>
                        </a:spcBef>
                        <a:spcAft>
                          <a:spcPts val="0"/>
                        </a:spcAft>
                      </a:pPr>
                      <a:r>
                        <a:rPr lang="en-US" sz="2800" b="0" dirty="0">
                          <a:effectLst/>
                        </a:rPr>
                        <a:t>Non-Hispanic White</a:t>
                      </a:r>
                      <a:endParaRPr lang="en-US" sz="2800" b="0" dirty="0">
                        <a:effectLst/>
                        <a:latin typeface="Calibri" panose="020F0502020204030204" pitchFamily="34" charset="0"/>
                        <a:ea typeface="Calibri"/>
                        <a:cs typeface="Times New Roman"/>
                      </a:endParaRPr>
                    </a:p>
                  </a:txBody>
                  <a:tcPr marL="68580" marR="68580" marT="0" marB="0"/>
                </a:tc>
              </a:tr>
              <a:tr h="769175">
                <a:tc>
                  <a:txBody>
                    <a:bodyPr/>
                    <a:lstStyle/>
                    <a:p>
                      <a:pPr marL="0" marR="0">
                        <a:lnSpc>
                          <a:spcPct val="115000"/>
                        </a:lnSpc>
                        <a:spcBef>
                          <a:spcPts val="0"/>
                        </a:spcBef>
                        <a:spcAft>
                          <a:spcPts val="0"/>
                        </a:spcAft>
                      </a:pPr>
                      <a:r>
                        <a:rPr lang="en-US" sz="2800" dirty="0">
                          <a:effectLst/>
                          <a:latin typeface="Calibri" panose="020F0502020204030204" pitchFamily="34" charset="0"/>
                        </a:rPr>
                        <a:t> </a:t>
                      </a:r>
                      <a:endParaRPr lang="en-US" sz="28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solidFill>
                            <a:schemeClr val="bg1"/>
                          </a:solidFill>
                          <a:effectLst/>
                          <a:latin typeface="Calibri" panose="020F0502020204030204" pitchFamily="34" charset="0"/>
                        </a:rPr>
                        <a:t>Unadjusted                OR [95% CI]</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c>
                  <a:txBody>
                    <a:bodyPr/>
                    <a:lstStyle/>
                    <a:p>
                      <a:pPr marL="0" marR="0" algn="ctr">
                        <a:lnSpc>
                          <a:spcPct val="115000"/>
                        </a:lnSpc>
                        <a:spcBef>
                          <a:spcPts val="0"/>
                        </a:spcBef>
                        <a:spcAft>
                          <a:spcPts val="0"/>
                        </a:spcAft>
                      </a:pPr>
                      <a:r>
                        <a:rPr lang="en-US" sz="2400" dirty="0">
                          <a:solidFill>
                            <a:schemeClr val="bg1"/>
                          </a:solidFill>
                          <a:effectLst/>
                          <a:latin typeface="Calibri" panose="020F0502020204030204" pitchFamily="34" charset="0"/>
                        </a:rPr>
                        <a:t>Adjusted*          OR [95% CI]</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c>
                  <a:txBody>
                    <a:bodyPr/>
                    <a:lstStyle/>
                    <a:p>
                      <a:pPr marL="0" marR="0" algn="ctr">
                        <a:lnSpc>
                          <a:spcPct val="115000"/>
                        </a:lnSpc>
                        <a:spcBef>
                          <a:spcPts val="0"/>
                        </a:spcBef>
                        <a:spcAft>
                          <a:spcPts val="0"/>
                        </a:spcAft>
                      </a:pPr>
                      <a:r>
                        <a:rPr lang="en-US" sz="2400" dirty="0">
                          <a:solidFill>
                            <a:schemeClr val="bg1"/>
                          </a:solidFill>
                          <a:effectLst/>
                          <a:latin typeface="Calibri" panose="020F0502020204030204" pitchFamily="34" charset="0"/>
                        </a:rPr>
                        <a:t>Unadjusted          OR [95% CI]</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c>
                  <a:txBody>
                    <a:bodyPr/>
                    <a:lstStyle/>
                    <a:p>
                      <a:pPr marL="0" marR="0" algn="ctr">
                        <a:lnSpc>
                          <a:spcPct val="115000"/>
                        </a:lnSpc>
                        <a:spcBef>
                          <a:spcPts val="0"/>
                        </a:spcBef>
                        <a:spcAft>
                          <a:spcPts val="0"/>
                        </a:spcAft>
                      </a:pPr>
                      <a:r>
                        <a:rPr lang="en-US" sz="2400" dirty="0">
                          <a:solidFill>
                            <a:schemeClr val="bg1"/>
                          </a:solidFill>
                          <a:effectLst/>
                          <a:latin typeface="Calibri" panose="020F0502020204030204" pitchFamily="34" charset="0"/>
                        </a:rPr>
                        <a:t>Adjusted*          OR [95% CI]</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c>
                  <a:txBody>
                    <a:bodyPr/>
                    <a:lstStyle/>
                    <a:p>
                      <a:pPr marL="0" marR="0" algn="ctr">
                        <a:lnSpc>
                          <a:spcPct val="115000"/>
                        </a:lnSpc>
                        <a:spcBef>
                          <a:spcPts val="0"/>
                        </a:spcBef>
                        <a:spcAft>
                          <a:spcPts val="0"/>
                        </a:spcAft>
                      </a:pPr>
                      <a:r>
                        <a:rPr lang="en-US" sz="2400" dirty="0">
                          <a:solidFill>
                            <a:schemeClr val="bg1"/>
                          </a:solidFill>
                          <a:effectLst/>
                          <a:latin typeface="Calibri" panose="020F0502020204030204" pitchFamily="34" charset="0"/>
                        </a:rPr>
                        <a:t>Unadjusted          OR [95% CI]</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c>
                  <a:txBody>
                    <a:bodyPr/>
                    <a:lstStyle/>
                    <a:p>
                      <a:pPr marL="0" marR="0" algn="ctr">
                        <a:lnSpc>
                          <a:spcPct val="115000"/>
                        </a:lnSpc>
                        <a:spcBef>
                          <a:spcPts val="0"/>
                        </a:spcBef>
                        <a:spcAft>
                          <a:spcPts val="0"/>
                        </a:spcAft>
                      </a:pPr>
                      <a:r>
                        <a:rPr lang="en-US" sz="2400" dirty="0">
                          <a:solidFill>
                            <a:schemeClr val="bg1"/>
                          </a:solidFill>
                          <a:effectLst/>
                          <a:latin typeface="Calibri" panose="020F0502020204030204" pitchFamily="34" charset="0"/>
                        </a:rPr>
                        <a:t>Adjusted*          OR [95% CI]</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c>
                  <a:txBody>
                    <a:bodyPr/>
                    <a:lstStyle/>
                    <a:p>
                      <a:pPr marL="0" marR="0">
                        <a:lnSpc>
                          <a:spcPct val="115000"/>
                        </a:lnSpc>
                        <a:spcBef>
                          <a:spcPts val="0"/>
                        </a:spcBef>
                        <a:spcAft>
                          <a:spcPts val="0"/>
                        </a:spcAft>
                      </a:pPr>
                      <a:r>
                        <a:rPr lang="en-US" sz="2400" dirty="0">
                          <a:solidFill>
                            <a:schemeClr val="bg1"/>
                          </a:solidFill>
                          <a:effectLst/>
                        </a:rPr>
                        <a:t> </a:t>
                      </a:r>
                      <a:endParaRPr lang="en-US" sz="2400" dirty="0">
                        <a:solidFill>
                          <a:schemeClr val="bg1"/>
                        </a:solidFill>
                        <a:effectLst/>
                        <a:latin typeface="Calibri" panose="020F0502020204030204" pitchFamily="34" charset="0"/>
                        <a:ea typeface="Calibri"/>
                        <a:cs typeface="Times New Roman"/>
                      </a:endParaRPr>
                    </a:p>
                  </a:txBody>
                  <a:tcPr marL="68580" marR="68580" marT="0" marB="0">
                    <a:solidFill>
                      <a:schemeClr val="accent2"/>
                    </a:solidFill>
                  </a:tcPr>
                </a:tc>
              </a:tr>
              <a:tr h="952500">
                <a:tc>
                  <a:txBody>
                    <a:bodyPr/>
                    <a:lstStyle/>
                    <a:p>
                      <a:pPr marL="0" marR="0">
                        <a:lnSpc>
                          <a:spcPct val="115000"/>
                        </a:lnSpc>
                        <a:spcBef>
                          <a:spcPts val="0"/>
                        </a:spcBef>
                        <a:spcAft>
                          <a:spcPts val="0"/>
                        </a:spcAft>
                      </a:pPr>
                      <a:r>
                        <a:rPr lang="en-US" sz="2800" dirty="0">
                          <a:effectLst/>
                        </a:rPr>
                        <a:t>≥5 Fruits and Vegetables</a:t>
                      </a:r>
                      <a:endParaRPr lang="en-US" sz="28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2.53</a:t>
                      </a:r>
                    </a:p>
                    <a:p>
                      <a:pPr marL="0" marR="0" algn="ctr">
                        <a:lnSpc>
                          <a:spcPct val="115000"/>
                        </a:lnSpc>
                        <a:spcBef>
                          <a:spcPts val="0"/>
                        </a:spcBef>
                        <a:spcAft>
                          <a:spcPts val="0"/>
                        </a:spcAft>
                      </a:pPr>
                      <a:r>
                        <a:rPr lang="en-US" sz="2400" dirty="0" smtClean="0">
                          <a:effectLst/>
                        </a:rPr>
                        <a:t> </a:t>
                      </a:r>
                      <a:r>
                        <a:rPr lang="en-US" sz="2400" dirty="0">
                          <a:effectLst/>
                        </a:rPr>
                        <a:t>[0.75-8.57]</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2.41</a:t>
                      </a:r>
                    </a:p>
                    <a:p>
                      <a:pPr marL="0" marR="0" algn="ctr">
                        <a:lnSpc>
                          <a:spcPct val="115000"/>
                        </a:lnSpc>
                        <a:spcBef>
                          <a:spcPts val="0"/>
                        </a:spcBef>
                        <a:spcAft>
                          <a:spcPts val="0"/>
                        </a:spcAft>
                      </a:pPr>
                      <a:r>
                        <a:rPr lang="en-US" sz="2400" dirty="0" smtClean="0">
                          <a:effectLst/>
                        </a:rPr>
                        <a:t> </a:t>
                      </a:r>
                      <a:r>
                        <a:rPr lang="en-US" sz="2400" dirty="0">
                          <a:effectLst/>
                        </a:rPr>
                        <a:t>[0.64-9.02]</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1.36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0.32-5.80]</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1.53</a:t>
                      </a:r>
                    </a:p>
                    <a:p>
                      <a:pPr marL="0" marR="0" algn="ctr">
                        <a:lnSpc>
                          <a:spcPct val="115000"/>
                        </a:lnSpc>
                        <a:spcBef>
                          <a:spcPts val="0"/>
                        </a:spcBef>
                        <a:spcAft>
                          <a:spcPts val="0"/>
                        </a:spcAft>
                      </a:pPr>
                      <a:r>
                        <a:rPr lang="en-US" sz="2400" dirty="0" smtClean="0">
                          <a:effectLst/>
                        </a:rPr>
                        <a:t> </a:t>
                      </a:r>
                      <a:r>
                        <a:rPr lang="en-US" sz="2400" dirty="0">
                          <a:effectLst/>
                        </a:rPr>
                        <a:t>[0.38-6.19]</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0.48</a:t>
                      </a:r>
                    </a:p>
                    <a:p>
                      <a:pPr marL="0" marR="0" algn="ctr">
                        <a:lnSpc>
                          <a:spcPct val="115000"/>
                        </a:lnSpc>
                        <a:spcBef>
                          <a:spcPts val="0"/>
                        </a:spcBef>
                        <a:spcAft>
                          <a:spcPts val="0"/>
                        </a:spcAft>
                      </a:pPr>
                      <a:r>
                        <a:rPr lang="en-US" sz="2400" dirty="0" smtClean="0">
                          <a:effectLst/>
                        </a:rPr>
                        <a:t> </a:t>
                      </a:r>
                      <a:r>
                        <a:rPr lang="en-US" sz="2400" dirty="0">
                          <a:effectLst/>
                        </a:rPr>
                        <a:t>[0.06-3.94]</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0.59</a:t>
                      </a:r>
                    </a:p>
                    <a:p>
                      <a:pPr marL="0" marR="0" algn="ctr">
                        <a:lnSpc>
                          <a:spcPct val="115000"/>
                        </a:lnSpc>
                        <a:spcBef>
                          <a:spcPts val="0"/>
                        </a:spcBef>
                        <a:spcAft>
                          <a:spcPts val="0"/>
                        </a:spcAft>
                      </a:pPr>
                      <a:r>
                        <a:rPr lang="en-US" sz="2400" dirty="0" smtClean="0">
                          <a:effectLst/>
                        </a:rPr>
                        <a:t> </a:t>
                      </a:r>
                      <a:r>
                        <a:rPr lang="en-US" sz="2400" dirty="0">
                          <a:effectLst/>
                        </a:rPr>
                        <a:t>[0.06-5.54]</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Ref.</a:t>
                      </a:r>
                      <a:endParaRPr lang="en-US" sz="2400">
                        <a:effectLst/>
                        <a:latin typeface="Calibri" panose="020F0502020204030204" pitchFamily="34" charset="0"/>
                        <a:ea typeface="Calibri"/>
                        <a:cs typeface="Times New Roman"/>
                      </a:endParaRPr>
                    </a:p>
                  </a:txBody>
                  <a:tcPr marL="68580" marR="68580" marT="0" marB="0"/>
                </a:tc>
              </a:tr>
              <a:tr h="952500">
                <a:tc>
                  <a:txBody>
                    <a:bodyPr/>
                    <a:lstStyle/>
                    <a:p>
                      <a:pPr marL="0" marR="0">
                        <a:lnSpc>
                          <a:spcPct val="115000"/>
                        </a:lnSpc>
                        <a:spcBef>
                          <a:spcPts val="0"/>
                        </a:spcBef>
                        <a:spcAft>
                          <a:spcPts val="0"/>
                        </a:spcAft>
                      </a:pPr>
                      <a:r>
                        <a:rPr lang="en-US" sz="2800" dirty="0">
                          <a:effectLst/>
                        </a:rPr>
                        <a:t>≤2 hours Screen Time</a:t>
                      </a:r>
                      <a:endParaRPr lang="en-US" sz="28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0.79</a:t>
                      </a:r>
                    </a:p>
                    <a:p>
                      <a:pPr marL="0" marR="0" algn="ctr">
                        <a:lnSpc>
                          <a:spcPct val="115000"/>
                        </a:lnSpc>
                        <a:spcBef>
                          <a:spcPts val="0"/>
                        </a:spcBef>
                        <a:spcAft>
                          <a:spcPts val="0"/>
                        </a:spcAft>
                      </a:pPr>
                      <a:r>
                        <a:rPr lang="en-US" sz="2400" dirty="0" smtClean="0">
                          <a:effectLst/>
                        </a:rPr>
                        <a:t> </a:t>
                      </a:r>
                      <a:r>
                        <a:rPr lang="en-US" sz="2400" dirty="0">
                          <a:effectLst/>
                        </a:rPr>
                        <a:t>[0.48-1.32]</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0.65</a:t>
                      </a:r>
                    </a:p>
                    <a:p>
                      <a:pPr marL="0" marR="0" algn="ctr">
                        <a:lnSpc>
                          <a:spcPct val="115000"/>
                        </a:lnSpc>
                        <a:spcBef>
                          <a:spcPts val="0"/>
                        </a:spcBef>
                        <a:spcAft>
                          <a:spcPts val="0"/>
                        </a:spcAft>
                      </a:pPr>
                      <a:r>
                        <a:rPr lang="en-US" sz="2400" dirty="0" smtClean="0">
                          <a:effectLst/>
                        </a:rPr>
                        <a:t> </a:t>
                      </a:r>
                      <a:r>
                        <a:rPr lang="en-US" sz="2400" dirty="0">
                          <a:effectLst/>
                        </a:rPr>
                        <a:t>[0.34-1.25]</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a:effectLst/>
                        </a:rPr>
                        <a:t>0.40 [0.17-0.93]</a:t>
                      </a:r>
                      <a:endParaRPr lang="en-US" sz="240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0.48</a:t>
                      </a:r>
                    </a:p>
                    <a:p>
                      <a:pPr marL="0" marR="0" algn="ctr">
                        <a:lnSpc>
                          <a:spcPct val="115000"/>
                        </a:lnSpc>
                        <a:spcBef>
                          <a:spcPts val="0"/>
                        </a:spcBef>
                        <a:spcAft>
                          <a:spcPts val="0"/>
                        </a:spcAft>
                      </a:pPr>
                      <a:r>
                        <a:rPr lang="en-US" sz="2400" dirty="0" smtClean="0">
                          <a:effectLst/>
                        </a:rPr>
                        <a:t> </a:t>
                      </a:r>
                      <a:r>
                        <a:rPr lang="en-US" sz="2400" dirty="0">
                          <a:effectLst/>
                        </a:rPr>
                        <a:t>[0.24-0.98]</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0.78</a:t>
                      </a:r>
                    </a:p>
                    <a:p>
                      <a:pPr marL="0" marR="0" algn="ctr">
                        <a:lnSpc>
                          <a:spcPct val="115000"/>
                        </a:lnSpc>
                        <a:spcBef>
                          <a:spcPts val="0"/>
                        </a:spcBef>
                        <a:spcAft>
                          <a:spcPts val="0"/>
                        </a:spcAft>
                      </a:pPr>
                      <a:r>
                        <a:rPr lang="en-US" sz="2400" dirty="0" smtClean="0">
                          <a:effectLst/>
                        </a:rPr>
                        <a:t> </a:t>
                      </a:r>
                      <a:r>
                        <a:rPr lang="en-US" sz="2400" dirty="0">
                          <a:effectLst/>
                        </a:rPr>
                        <a:t>[0.44-1.39]</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0.80</a:t>
                      </a:r>
                    </a:p>
                    <a:p>
                      <a:pPr marL="0" marR="0" algn="ctr">
                        <a:lnSpc>
                          <a:spcPct val="115000"/>
                        </a:lnSpc>
                        <a:spcBef>
                          <a:spcPts val="0"/>
                        </a:spcBef>
                        <a:spcAft>
                          <a:spcPts val="0"/>
                        </a:spcAft>
                      </a:pPr>
                      <a:r>
                        <a:rPr lang="en-US" sz="2400" dirty="0" smtClean="0">
                          <a:effectLst/>
                        </a:rPr>
                        <a:t> </a:t>
                      </a:r>
                      <a:r>
                        <a:rPr lang="en-US" sz="2400" dirty="0">
                          <a:effectLst/>
                        </a:rPr>
                        <a:t>[0.45-1.40]</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Ref.</a:t>
                      </a:r>
                      <a:endParaRPr lang="en-US" sz="2400" dirty="0">
                        <a:effectLst/>
                        <a:latin typeface="Calibri" panose="020F0502020204030204" pitchFamily="34" charset="0"/>
                        <a:ea typeface="Calibri"/>
                        <a:cs typeface="Times New Roman"/>
                      </a:endParaRPr>
                    </a:p>
                  </a:txBody>
                  <a:tcPr marL="68580" marR="68580" marT="0" marB="0"/>
                </a:tc>
              </a:tr>
              <a:tr h="952500">
                <a:tc>
                  <a:txBody>
                    <a:bodyPr/>
                    <a:lstStyle/>
                    <a:p>
                      <a:pPr marL="0" marR="0">
                        <a:lnSpc>
                          <a:spcPct val="115000"/>
                        </a:lnSpc>
                        <a:spcBef>
                          <a:spcPts val="0"/>
                        </a:spcBef>
                        <a:spcAft>
                          <a:spcPts val="0"/>
                        </a:spcAft>
                      </a:pPr>
                      <a:r>
                        <a:rPr lang="en-US" sz="2800" dirty="0">
                          <a:effectLst/>
                        </a:rPr>
                        <a:t>≥1 hour Physical Activity</a:t>
                      </a:r>
                      <a:endParaRPr lang="en-US" sz="28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0.64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0.42-0.96]</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0.67</a:t>
                      </a:r>
                    </a:p>
                    <a:p>
                      <a:pPr marL="0" marR="0" algn="ctr">
                        <a:lnSpc>
                          <a:spcPct val="115000"/>
                        </a:lnSpc>
                        <a:spcBef>
                          <a:spcPts val="0"/>
                        </a:spcBef>
                        <a:spcAft>
                          <a:spcPts val="0"/>
                        </a:spcAft>
                      </a:pPr>
                      <a:r>
                        <a:rPr lang="en-US" sz="2400" dirty="0" smtClean="0">
                          <a:effectLst/>
                        </a:rPr>
                        <a:t> </a:t>
                      </a:r>
                      <a:r>
                        <a:rPr lang="en-US" sz="2400" dirty="0">
                          <a:effectLst/>
                        </a:rPr>
                        <a:t>[0.43-1.02]</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0.75</a:t>
                      </a:r>
                    </a:p>
                    <a:p>
                      <a:pPr marL="0" marR="0" algn="ctr">
                        <a:lnSpc>
                          <a:spcPct val="115000"/>
                        </a:lnSpc>
                        <a:spcBef>
                          <a:spcPts val="0"/>
                        </a:spcBef>
                        <a:spcAft>
                          <a:spcPts val="0"/>
                        </a:spcAft>
                      </a:pPr>
                      <a:r>
                        <a:rPr lang="en-US" sz="2400" dirty="0" smtClean="0">
                          <a:effectLst/>
                        </a:rPr>
                        <a:t> </a:t>
                      </a:r>
                      <a:r>
                        <a:rPr lang="en-US" sz="2400" dirty="0">
                          <a:effectLst/>
                        </a:rPr>
                        <a:t>[0.51-1.10]</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0.85</a:t>
                      </a:r>
                    </a:p>
                    <a:p>
                      <a:pPr marL="0" marR="0" algn="ctr">
                        <a:lnSpc>
                          <a:spcPct val="115000"/>
                        </a:lnSpc>
                        <a:spcBef>
                          <a:spcPts val="0"/>
                        </a:spcBef>
                        <a:spcAft>
                          <a:spcPts val="0"/>
                        </a:spcAft>
                      </a:pPr>
                      <a:r>
                        <a:rPr lang="en-US" sz="2400" dirty="0" smtClean="0">
                          <a:effectLst/>
                        </a:rPr>
                        <a:t> </a:t>
                      </a:r>
                      <a:r>
                        <a:rPr lang="en-US" sz="2400" dirty="0">
                          <a:effectLst/>
                        </a:rPr>
                        <a:t>[0.60-1.20]</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0.65</a:t>
                      </a:r>
                    </a:p>
                    <a:p>
                      <a:pPr marL="0" marR="0" algn="ctr">
                        <a:lnSpc>
                          <a:spcPct val="115000"/>
                        </a:lnSpc>
                        <a:spcBef>
                          <a:spcPts val="0"/>
                        </a:spcBef>
                        <a:spcAft>
                          <a:spcPts val="0"/>
                        </a:spcAft>
                      </a:pPr>
                      <a:r>
                        <a:rPr lang="en-US" sz="2400" dirty="0" smtClean="0">
                          <a:effectLst/>
                        </a:rPr>
                        <a:t> </a:t>
                      </a:r>
                      <a:r>
                        <a:rPr lang="en-US" sz="2400" dirty="0">
                          <a:effectLst/>
                        </a:rPr>
                        <a:t>[0.41-1.02]</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0.58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0.36-0.92]</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Ref.</a:t>
                      </a:r>
                      <a:endParaRPr lang="en-US" sz="2400" dirty="0">
                        <a:effectLst/>
                        <a:latin typeface="Calibri" panose="020F0502020204030204" pitchFamily="34" charset="0"/>
                        <a:ea typeface="Calibri"/>
                        <a:cs typeface="Times New Roman"/>
                      </a:endParaRPr>
                    </a:p>
                  </a:txBody>
                  <a:tcPr marL="68580" marR="68580" marT="0" marB="0"/>
                </a:tc>
              </a:tr>
              <a:tr h="952500">
                <a:tc>
                  <a:txBody>
                    <a:bodyPr/>
                    <a:lstStyle/>
                    <a:p>
                      <a:pPr marL="0" marR="0">
                        <a:lnSpc>
                          <a:spcPct val="115000"/>
                        </a:lnSpc>
                        <a:spcBef>
                          <a:spcPts val="0"/>
                        </a:spcBef>
                        <a:spcAft>
                          <a:spcPts val="0"/>
                        </a:spcAft>
                      </a:pPr>
                      <a:r>
                        <a:rPr lang="en-US" sz="2800" dirty="0">
                          <a:effectLst/>
                        </a:rPr>
                        <a:t>0 Sugar Beverages</a:t>
                      </a:r>
                      <a:endParaRPr lang="en-US" sz="28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0.59</a:t>
                      </a:r>
                    </a:p>
                    <a:p>
                      <a:pPr marL="0" marR="0" algn="ctr">
                        <a:lnSpc>
                          <a:spcPct val="115000"/>
                        </a:lnSpc>
                        <a:spcBef>
                          <a:spcPts val="0"/>
                        </a:spcBef>
                        <a:spcAft>
                          <a:spcPts val="0"/>
                        </a:spcAft>
                      </a:pPr>
                      <a:r>
                        <a:rPr lang="en-US" sz="2400" dirty="0" smtClean="0">
                          <a:effectLst/>
                        </a:rPr>
                        <a:t> </a:t>
                      </a:r>
                      <a:r>
                        <a:rPr lang="en-US" sz="2400" dirty="0">
                          <a:effectLst/>
                        </a:rPr>
                        <a:t>[0.25-1.39]</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0.70</a:t>
                      </a:r>
                    </a:p>
                    <a:p>
                      <a:pPr marL="0" marR="0" algn="ctr">
                        <a:lnSpc>
                          <a:spcPct val="115000"/>
                        </a:lnSpc>
                        <a:spcBef>
                          <a:spcPts val="0"/>
                        </a:spcBef>
                        <a:spcAft>
                          <a:spcPts val="0"/>
                        </a:spcAft>
                      </a:pPr>
                      <a:r>
                        <a:rPr lang="en-US" sz="2400" dirty="0" smtClean="0">
                          <a:effectLst/>
                        </a:rPr>
                        <a:t> </a:t>
                      </a:r>
                      <a:r>
                        <a:rPr lang="en-US" sz="2400" dirty="0">
                          <a:effectLst/>
                        </a:rPr>
                        <a:t>[0.41-1.20]</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0.76</a:t>
                      </a:r>
                    </a:p>
                    <a:p>
                      <a:pPr marL="0" marR="0" algn="ctr">
                        <a:lnSpc>
                          <a:spcPct val="115000"/>
                        </a:lnSpc>
                        <a:spcBef>
                          <a:spcPts val="0"/>
                        </a:spcBef>
                        <a:spcAft>
                          <a:spcPts val="0"/>
                        </a:spcAft>
                      </a:pPr>
                      <a:r>
                        <a:rPr lang="en-US" sz="2400" dirty="0" smtClean="0">
                          <a:effectLst/>
                        </a:rPr>
                        <a:t> </a:t>
                      </a:r>
                      <a:r>
                        <a:rPr lang="en-US" sz="2400" dirty="0">
                          <a:effectLst/>
                        </a:rPr>
                        <a:t>[0.37-1.56]</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0.86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0.42-1.80]</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2.84</a:t>
                      </a:r>
                    </a:p>
                    <a:p>
                      <a:pPr marL="0" marR="0" algn="ctr">
                        <a:lnSpc>
                          <a:spcPct val="115000"/>
                        </a:lnSpc>
                        <a:spcBef>
                          <a:spcPts val="0"/>
                        </a:spcBef>
                        <a:spcAft>
                          <a:spcPts val="0"/>
                        </a:spcAft>
                      </a:pPr>
                      <a:r>
                        <a:rPr lang="en-US" sz="2400" dirty="0" smtClean="0">
                          <a:effectLst/>
                        </a:rPr>
                        <a:t> </a:t>
                      </a:r>
                      <a:r>
                        <a:rPr lang="en-US" sz="2400" dirty="0">
                          <a:effectLst/>
                        </a:rPr>
                        <a:t>[1.07-7.58]</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3.31</a:t>
                      </a:r>
                    </a:p>
                    <a:p>
                      <a:pPr marL="0" marR="0" algn="ctr">
                        <a:lnSpc>
                          <a:spcPct val="115000"/>
                        </a:lnSpc>
                        <a:spcBef>
                          <a:spcPts val="0"/>
                        </a:spcBef>
                        <a:spcAft>
                          <a:spcPts val="0"/>
                        </a:spcAft>
                      </a:pPr>
                      <a:r>
                        <a:rPr lang="en-US" sz="2400" dirty="0" smtClean="0">
                          <a:effectLst/>
                        </a:rPr>
                        <a:t> </a:t>
                      </a:r>
                      <a:r>
                        <a:rPr lang="en-US" sz="2400" dirty="0">
                          <a:effectLst/>
                        </a:rPr>
                        <a:t>[1.34-8.24]</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Ref.</a:t>
                      </a:r>
                      <a:endParaRPr lang="en-US" sz="2400" dirty="0">
                        <a:effectLst/>
                        <a:latin typeface="Calibri" panose="020F0502020204030204" pitchFamily="34" charset="0"/>
                        <a:ea typeface="Calibri"/>
                        <a:cs typeface="Times New Roman"/>
                      </a:endParaRPr>
                    </a:p>
                  </a:txBody>
                  <a:tcPr marL="68580" marR="68580" marT="0" marB="0"/>
                </a:tc>
              </a:tr>
              <a:tr h="876300">
                <a:tc>
                  <a:txBody>
                    <a:bodyPr/>
                    <a:lstStyle/>
                    <a:p>
                      <a:pPr marL="0" marR="0">
                        <a:lnSpc>
                          <a:spcPct val="115000"/>
                        </a:lnSpc>
                        <a:spcBef>
                          <a:spcPts val="0"/>
                        </a:spcBef>
                        <a:spcAft>
                          <a:spcPts val="0"/>
                        </a:spcAft>
                      </a:pPr>
                      <a:r>
                        <a:rPr lang="en-US" sz="2800" dirty="0">
                          <a:effectLst/>
                        </a:rPr>
                        <a:t>Met Zero 5-2-1-0 Goals</a:t>
                      </a:r>
                      <a:endParaRPr lang="en-US" sz="28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1.65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0.98-2.81]</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1.76</a:t>
                      </a:r>
                    </a:p>
                    <a:p>
                      <a:pPr marL="0" marR="0" algn="ctr">
                        <a:lnSpc>
                          <a:spcPct val="115000"/>
                        </a:lnSpc>
                        <a:spcBef>
                          <a:spcPts val="0"/>
                        </a:spcBef>
                        <a:spcAft>
                          <a:spcPts val="0"/>
                        </a:spcAft>
                      </a:pPr>
                      <a:r>
                        <a:rPr lang="en-US" sz="2400" dirty="0" smtClean="0">
                          <a:effectLst/>
                        </a:rPr>
                        <a:t> </a:t>
                      </a:r>
                      <a:r>
                        <a:rPr lang="en-US" sz="2400" dirty="0">
                          <a:effectLst/>
                        </a:rPr>
                        <a:t>[1.04-2.98]</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2.05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1.40-2.99]</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1.82 </a:t>
                      </a:r>
                      <a:endParaRPr lang="en-US" sz="2400" dirty="0" smtClean="0">
                        <a:effectLst/>
                      </a:endParaRPr>
                    </a:p>
                    <a:p>
                      <a:pPr marL="0" marR="0" algn="ctr">
                        <a:lnSpc>
                          <a:spcPct val="115000"/>
                        </a:lnSpc>
                        <a:spcBef>
                          <a:spcPts val="0"/>
                        </a:spcBef>
                        <a:spcAft>
                          <a:spcPts val="0"/>
                        </a:spcAft>
                      </a:pPr>
                      <a:r>
                        <a:rPr lang="en-US" sz="2400" dirty="0" smtClean="0">
                          <a:effectLst/>
                        </a:rPr>
                        <a:t>[</a:t>
                      </a:r>
                      <a:r>
                        <a:rPr lang="en-US" sz="2400" dirty="0">
                          <a:effectLst/>
                        </a:rPr>
                        <a:t>1.04-3.17]</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1.39</a:t>
                      </a:r>
                    </a:p>
                    <a:p>
                      <a:pPr marL="0" marR="0" algn="ctr">
                        <a:lnSpc>
                          <a:spcPct val="115000"/>
                        </a:lnSpc>
                        <a:spcBef>
                          <a:spcPts val="0"/>
                        </a:spcBef>
                        <a:spcAft>
                          <a:spcPts val="0"/>
                        </a:spcAft>
                      </a:pPr>
                      <a:r>
                        <a:rPr lang="en-US" sz="2400" dirty="0" smtClean="0">
                          <a:effectLst/>
                        </a:rPr>
                        <a:t> </a:t>
                      </a:r>
                      <a:r>
                        <a:rPr lang="en-US" sz="2400" dirty="0">
                          <a:effectLst/>
                        </a:rPr>
                        <a:t>[0.94-2.07]</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smtClean="0">
                          <a:effectLst/>
                        </a:rPr>
                        <a:t>1.48</a:t>
                      </a:r>
                    </a:p>
                    <a:p>
                      <a:pPr marL="0" marR="0" algn="ctr">
                        <a:lnSpc>
                          <a:spcPct val="115000"/>
                        </a:lnSpc>
                        <a:spcBef>
                          <a:spcPts val="0"/>
                        </a:spcBef>
                        <a:spcAft>
                          <a:spcPts val="0"/>
                        </a:spcAft>
                      </a:pPr>
                      <a:r>
                        <a:rPr lang="en-US" sz="2400" dirty="0" smtClean="0">
                          <a:effectLst/>
                        </a:rPr>
                        <a:t> </a:t>
                      </a:r>
                      <a:r>
                        <a:rPr lang="en-US" sz="2400" dirty="0">
                          <a:effectLst/>
                        </a:rPr>
                        <a:t>[1.08-2.04]</a:t>
                      </a:r>
                      <a:endParaRPr lang="en-US" sz="2400" dirty="0">
                        <a:effectLst/>
                        <a:latin typeface="Calibri" panose="020F0502020204030204" pitchFamily="34" charset="0"/>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400" dirty="0">
                          <a:effectLst/>
                        </a:rPr>
                        <a:t>Ref.</a:t>
                      </a:r>
                      <a:endParaRPr lang="en-US" sz="2400" dirty="0">
                        <a:effectLst/>
                        <a:latin typeface="Calibri" panose="020F0502020204030204" pitchFamily="34" charset="0"/>
                        <a:ea typeface="Calibri"/>
                        <a:cs typeface="Times New Roman"/>
                      </a:endParaRPr>
                    </a:p>
                  </a:txBody>
                  <a:tcPr marL="68580" marR="68580" marT="0" marB="0"/>
                </a:tc>
              </a:tr>
            </a:tbl>
          </a:graphicData>
        </a:graphic>
      </p:graphicFrame>
      <p:sp>
        <p:nvSpPr>
          <p:cNvPr id="20" name="TextBox 19"/>
          <p:cNvSpPr txBox="1"/>
          <p:nvPr/>
        </p:nvSpPr>
        <p:spPr>
          <a:xfrm>
            <a:off x="676178" y="41000205"/>
            <a:ext cx="14035637" cy="523220"/>
          </a:xfrm>
          <a:prstGeom prst="rect">
            <a:avLst/>
          </a:prstGeom>
          <a:noFill/>
        </p:spPr>
        <p:txBody>
          <a:bodyPr wrap="none" rtlCol="0">
            <a:spAutoFit/>
          </a:bodyPr>
          <a:lstStyle/>
          <a:p>
            <a:r>
              <a:rPr lang="en-US" sz="2800" dirty="0"/>
              <a:t>Logistic Regression Models of the Association of Race/Ethnicity with 5-2-1-0 Outcomes</a:t>
            </a:r>
            <a:endParaRPr lang="en-US" sz="2800" dirty="0"/>
          </a:p>
        </p:txBody>
      </p:sp>
      <p:sp>
        <p:nvSpPr>
          <p:cNvPr id="53" name="TextBox 52"/>
          <p:cNvSpPr txBox="1"/>
          <p:nvPr/>
        </p:nvSpPr>
        <p:spPr>
          <a:xfrm>
            <a:off x="424922" y="49269859"/>
            <a:ext cx="15162805" cy="461665"/>
          </a:xfrm>
          <a:prstGeom prst="rect">
            <a:avLst/>
          </a:prstGeom>
          <a:noFill/>
        </p:spPr>
        <p:txBody>
          <a:bodyPr wrap="none" rtlCol="0">
            <a:spAutoFit/>
          </a:bodyPr>
          <a:lstStyle/>
          <a:p>
            <a:r>
              <a:rPr lang="en-US" sz="2400" dirty="0"/>
              <a:t>*Model Adjusted for: age, gender, body mass index, parental marital status, household income-to-poverty ratio</a:t>
            </a:r>
            <a:endParaRPr lang="en-US" sz="2400" dirty="0"/>
          </a:p>
        </p:txBody>
      </p:sp>
      <p:sp>
        <p:nvSpPr>
          <p:cNvPr id="21" name="TextBox 20"/>
          <p:cNvSpPr txBox="1"/>
          <p:nvPr/>
        </p:nvSpPr>
        <p:spPr>
          <a:xfrm>
            <a:off x="16066626" y="29934899"/>
            <a:ext cx="16227456" cy="1154162"/>
          </a:xfrm>
          <a:prstGeom prst="rect">
            <a:avLst/>
          </a:prstGeom>
          <a:noFill/>
        </p:spPr>
        <p:txBody>
          <a:bodyPr wrap="none" rtlCol="0">
            <a:spAutoFit/>
          </a:bodyPr>
          <a:lstStyle/>
          <a:p>
            <a:pPr algn="ctr"/>
            <a:r>
              <a:rPr lang="en-US" sz="2800" dirty="0"/>
              <a:t>Percent of US </a:t>
            </a:r>
            <a:r>
              <a:rPr lang="en-US" sz="2800" dirty="0" smtClean="0"/>
              <a:t>Adolescents </a:t>
            </a:r>
            <a:r>
              <a:rPr lang="en-US" sz="2800" dirty="0"/>
              <a:t>ages 12-19 years old in NHANES 2011-2012 meeting </a:t>
            </a:r>
            <a:r>
              <a:rPr lang="en-US" sz="2800" dirty="0" smtClean="0"/>
              <a:t>5-2-1-0</a:t>
            </a:r>
          </a:p>
          <a:p>
            <a:r>
              <a:rPr lang="en-US" sz="2800" dirty="0" smtClean="0"/>
              <a:t> </a:t>
            </a:r>
            <a:r>
              <a:rPr lang="en-US" sz="2800" dirty="0"/>
              <a:t>recommended nutrition and physical activity target behaviors among different Racial/Ethnic groups</a:t>
            </a:r>
            <a:r>
              <a:rPr lang="en-US" dirty="0"/>
              <a:t>.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1046</TotalTime>
  <Words>1166</Words>
  <Application>Microsoft Office PowerPoint</Application>
  <PresentationFormat>Custom</PresentationFormat>
  <Paragraphs>244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Graphicsland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a scientific poster</dc:title>
  <dc:subject>Template For Scientific Poster Presentation</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Information Technology</cp:lastModifiedBy>
  <cp:revision>118</cp:revision>
  <dcterms:created xsi:type="dcterms:W3CDTF">2004-07-27T20:30:49Z</dcterms:created>
  <dcterms:modified xsi:type="dcterms:W3CDTF">2016-05-17T16:34:56Z</dcterms:modified>
  <cp:category>scientific poster template</cp:category>
</cp:coreProperties>
</file>