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404800" cy="43891200"/>
  <p:notesSz cx="6858000" cy="118729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Arial" charset="0"/>
        <a:ea typeface="+mn-ea"/>
        <a:cs typeface="+mn-cs"/>
      </a:defRPr>
    </a:lvl1pPr>
    <a:lvl2pPr marL="533370" algn="l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Arial" charset="0"/>
        <a:ea typeface="+mn-ea"/>
        <a:cs typeface="+mn-cs"/>
      </a:defRPr>
    </a:lvl2pPr>
    <a:lvl3pPr marL="1066739" algn="l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Arial" charset="0"/>
        <a:ea typeface="+mn-ea"/>
        <a:cs typeface="+mn-cs"/>
      </a:defRPr>
    </a:lvl3pPr>
    <a:lvl4pPr marL="1600109" algn="l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Arial" charset="0"/>
        <a:ea typeface="+mn-ea"/>
        <a:cs typeface="+mn-cs"/>
      </a:defRPr>
    </a:lvl4pPr>
    <a:lvl5pPr marL="2133478" algn="l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Arial" charset="0"/>
        <a:ea typeface="+mn-ea"/>
        <a:cs typeface="+mn-cs"/>
      </a:defRPr>
    </a:lvl5pPr>
    <a:lvl6pPr marL="2666848" algn="l" defTabSz="1066739" rtl="0" eaLnBrk="1" latinLnBrk="0" hangingPunct="1">
      <a:defRPr sz="4100" kern="1200">
        <a:solidFill>
          <a:schemeClr val="tx1"/>
        </a:solidFill>
        <a:latin typeface="Arial" charset="0"/>
        <a:ea typeface="+mn-ea"/>
        <a:cs typeface="+mn-cs"/>
      </a:defRPr>
    </a:lvl6pPr>
    <a:lvl7pPr marL="3200217" algn="l" defTabSz="1066739" rtl="0" eaLnBrk="1" latinLnBrk="0" hangingPunct="1">
      <a:defRPr sz="4100" kern="1200">
        <a:solidFill>
          <a:schemeClr val="tx1"/>
        </a:solidFill>
        <a:latin typeface="Arial" charset="0"/>
        <a:ea typeface="+mn-ea"/>
        <a:cs typeface="+mn-cs"/>
      </a:defRPr>
    </a:lvl7pPr>
    <a:lvl8pPr marL="3733587" algn="l" defTabSz="1066739" rtl="0" eaLnBrk="1" latinLnBrk="0" hangingPunct="1">
      <a:defRPr sz="4100" kern="1200">
        <a:solidFill>
          <a:schemeClr val="tx1"/>
        </a:solidFill>
        <a:latin typeface="Arial" charset="0"/>
        <a:ea typeface="+mn-ea"/>
        <a:cs typeface="+mn-cs"/>
      </a:defRPr>
    </a:lvl8pPr>
    <a:lvl9pPr marL="4266956" algn="l" defTabSz="1066739" rtl="0" eaLnBrk="1" latinLnBrk="0" hangingPunct="1">
      <a:defRPr sz="41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1" userDrawn="1">
          <p15:clr>
            <a:srgbClr val="A4A3A4"/>
          </p15:clr>
        </p15:guide>
        <p15:guide id="2" pos="123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D80057"/>
    <a:srgbClr val="EAEAEA"/>
    <a:srgbClr val="FFFFB3"/>
    <a:srgbClr val="FFFFD1"/>
    <a:srgbClr val="FFFF99"/>
    <a:srgbClr val="FEFDC6"/>
    <a:srgbClr val="FFECC5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79" autoAdjust="0"/>
    <p:restoredTop sz="94086" autoAdjust="0"/>
  </p:normalViewPr>
  <p:slideViewPr>
    <p:cSldViewPr showGuides="1">
      <p:cViewPr>
        <p:scale>
          <a:sx n="20" d="100"/>
          <a:sy n="20" d="100"/>
        </p:scale>
        <p:origin x="1338" y="-1854"/>
      </p:cViewPr>
      <p:guideLst>
        <p:guide orient="horz" pos="371"/>
        <p:guide pos="123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v>SSB &lt; 1</c:v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3"/>
              <c:pt idx="0">
                <c:v>Never</c:v>
              </c:pt>
              <c:pt idx="1">
                <c:v> Rarely/Sometimes</c:v>
              </c:pt>
              <c:pt idx="2">
                <c:v> Often/Always</c:v>
              </c:pt>
            </c:strLit>
          </c:cat>
          <c:val>
            <c:numRef>
              <c:f>Sheet1!$A$1:$A$3</c:f>
              <c:numCache>
                <c:formatCode>0.0%</c:formatCode>
                <c:ptCount val="3"/>
                <c:pt idx="0">
                  <c:v>0.65700000000000003</c:v>
                </c:pt>
                <c:pt idx="1">
                  <c:v>0.38600000000000001</c:v>
                </c:pt>
                <c:pt idx="2">
                  <c:v>0.20399999999999999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3F-4EB7-92EF-14F7F01890A1}"/>
            </c:ext>
          </c:extLst>
        </c:ser>
        <c:ser>
          <c:idx val="1"/>
          <c:order val="1"/>
          <c:tx>
            <c:v>SSB 1 - 2</c:v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3"/>
              <c:pt idx="0">
                <c:v>Never</c:v>
              </c:pt>
              <c:pt idx="1">
                <c:v> Rarely/Sometimes</c:v>
              </c:pt>
              <c:pt idx="2">
                <c:v> Often/Always</c:v>
              </c:pt>
            </c:strLit>
          </c:cat>
          <c:val>
            <c:numRef>
              <c:f>Sheet1!$B$1:$B$3</c:f>
              <c:numCache>
                <c:formatCode>0.0%</c:formatCode>
                <c:ptCount val="3"/>
                <c:pt idx="0">
                  <c:v>0.26</c:v>
                </c:pt>
                <c:pt idx="1">
                  <c:v>0.33300000000000002</c:v>
                </c:pt>
                <c:pt idx="2">
                  <c:v>0.35699999999999998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3F-4EB7-92EF-14F7F01890A1}"/>
            </c:ext>
          </c:extLst>
        </c:ser>
        <c:ser>
          <c:idx val="2"/>
          <c:order val="2"/>
          <c:tx>
            <c:v>SSB &gt;=2</c:v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3"/>
              <c:pt idx="0">
                <c:v>Never</c:v>
              </c:pt>
              <c:pt idx="1">
                <c:v> Rarely/Sometimes</c:v>
              </c:pt>
              <c:pt idx="2">
                <c:v> Often/Always</c:v>
              </c:pt>
            </c:strLit>
          </c:cat>
          <c:val>
            <c:numRef>
              <c:f>Sheet1!$C$1:$C$3</c:f>
              <c:numCache>
                <c:formatCode>0.0%</c:formatCode>
                <c:ptCount val="3"/>
                <c:pt idx="0">
                  <c:v>8.3000000000000004E-2</c:v>
                </c:pt>
                <c:pt idx="1">
                  <c:v>0.28100000000000003</c:v>
                </c:pt>
                <c:pt idx="2">
                  <c:v>0.439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3F-4EB7-92EF-14F7F01890A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326538448"/>
        <c:axId val="326536808"/>
      </c:barChart>
      <c:catAx>
        <c:axId val="326538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cap="all" spc="120" normalizeH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26536808"/>
        <c:crosses val="autoZero"/>
        <c:auto val="1"/>
        <c:lblAlgn val="ctr"/>
        <c:lblOffset val="100"/>
        <c:noMultiLvlLbl val="0"/>
      </c:catAx>
      <c:valAx>
        <c:axId val="32653680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26538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591" cy="5940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827" y="0"/>
            <a:ext cx="2972590" cy="5940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7B21B6-E807-4979-B53D-8CC234DCF9CB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82725" y="890588"/>
            <a:ext cx="3894138" cy="4451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1" y="5640445"/>
            <a:ext cx="5486400" cy="5342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11276834"/>
            <a:ext cx="2972591" cy="5940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827" y="11276834"/>
            <a:ext cx="2972590" cy="5940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58821-D6CE-4AE0-849E-1C559DB09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05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82725" y="890588"/>
            <a:ext cx="3894138" cy="4451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58821-D6CE-4AE0-849E-1C559DB09B0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73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9991" y="13635040"/>
            <a:ext cx="32644822" cy="94075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59980" y="24871365"/>
            <a:ext cx="26884842" cy="11217276"/>
          </a:xfrm>
        </p:spPr>
        <p:txBody>
          <a:bodyPr/>
          <a:lstStyle>
            <a:lvl1pPr marL="0" indent="0" algn="ctr">
              <a:buNone/>
              <a:defRPr/>
            </a:lvl1pPr>
            <a:lvl2pPr marL="466713" indent="0" algn="ctr">
              <a:buNone/>
              <a:defRPr/>
            </a:lvl2pPr>
            <a:lvl3pPr marL="933423" indent="0" algn="ctr">
              <a:buNone/>
              <a:defRPr/>
            </a:lvl3pPr>
            <a:lvl4pPr marL="1400136" indent="0" algn="ctr">
              <a:buNone/>
              <a:defRPr/>
            </a:lvl4pPr>
            <a:lvl5pPr marL="1866847" indent="0" algn="ctr">
              <a:buNone/>
              <a:defRPr/>
            </a:lvl5pPr>
            <a:lvl6pPr marL="2333559" indent="0" algn="ctr">
              <a:buNone/>
              <a:defRPr/>
            </a:lvl6pPr>
            <a:lvl7pPr marL="2800270" indent="0" algn="ctr">
              <a:buNone/>
              <a:defRPr/>
            </a:lvl7pPr>
            <a:lvl8pPr marL="3266982" indent="0" algn="ctr">
              <a:buNone/>
              <a:defRPr/>
            </a:lvl8pPr>
            <a:lvl9pPr marL="373369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52AFB-09B8-4ABC-8519-46A81B9A5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81936-7B4A-419F-BA48-5F4D6A6B5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4221" y="1757365"/>
            <a:ext cx="8641822" cy="374507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18759" y="1757365"/>
            <a:ext cx="25747664" cy="374507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E1045-6C24-452A-BC9C-1F2C9C0C3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3BE0B-BB14-46EB-A7F3-2D0078FD6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3" y="28203526"/>
            <a:ext cx="32644822" cy="8718551"/>
          </a:xfrm>
        </p:spPr>
        <p:txBody>
          <a:bodyPr anchor="t"/>
          <a:lstStyle>
            <a:lvl1pPr algn="l">
              <a:defRPr sz="411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3" y="18602325"/>
            <a:ext cx="32644822" cy="9601200"/>
          </a:xfrm>
        </p:spPr>
        <p:txBody>
          <a:bodyPr anchor="b"/>
          <a:lstStyle>
            <a:lvl1pPr marL="0" indent="0">
              <a:buNone/>
              <a:defRPr sz="2013"/>
            </a:lvl1pPr>
            <a:lvl2pPr marL="466713" indent="0">
              <a:buNone/>
              <a:defRPr sz="1838"/>
            </a:lvl2pPr>
            <a:lvl3pPr marL="933423" indent="0">
              <a:buNone/>
              <a:defRPr sz="1663"/>
            </a:lvl3pPr>
            <a:lvl4pPr marL="1400136" indent="0">
              <a:buNone/>
              <a:defRPr sz="1400"/>
            </a:lvl4pPr>
            <a:lvl5pPr marL="1866847" indent="0">
              <a:buNone/>
              <a:defRPr sz="1400"/>
            </a:lvl5pPr>
            <a:lvl6pPr marL="2333559" indent="0">
              <a:buNone/>
              <a:defRPr sz="1400"/>
            </a:lvl6pPr>
            <a:lvl7pPr marL="2800270" indent="0">
              <a:buNone/>
              <a:defRPr sz="1400"/>
            </a:lvl7pPr>
            <a:lvl8pPr marL="3266982" indent="0">
              <a:buNone/>
              <a:defRPr sz="1400"/>
            </a:lvl8pPr>
            <a:lvl9pPr marL="373369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78B4C-537E-4443-A07D-14A9D82D0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8760" y="10240964"/>
            <a:ext cx="17194743" cy="28967112"/>
          </a:xfrm>
        </p:spPr>
        <p:txBody>
          <a:bodyPr/>
          <a:lstStyle>
            <a:lvl1pPr>
              <a:defRPr sz="2888"/>
            </a:lvl1pPr>
            <a:lvl2pPr>
              <a:defRPr sz="2450"/>
            </a:lvl2pPr>
            <a:lvl3pPr>
              <a:defRPr sz="2013"/>
            </a:lvl3pPr>
            <a:lvl4pPr>
              <a:defRPr sz="1838"/>
            </a:lvl4pPr>
            <a:lvl5pPr>
              <a:defRPr sz="1838"/>
            </a:lvl5pPr>
            <a:lvl6pPr>
              <a:defRPr sz="1838"/>
            </a:lvl6pPr>
            <a:lvl7pPr>
              <a:defRPr sz="1838"/>
            </a:lvl7pPr>
            <a:lvl8pPr>
              <a:defRPr sz="1838"/>
            </a:lvl8pPr>
            <a:lvl9pPr>
              <a:defRPr sz="183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91300" y="10240964"/>
            <a:ext cx="17194743" cy="28967112"/>
          </a:xfrm>
        </p:spPr>
        <p:txBody>
          <a:bodyPr/>
          <a:lstStyle>
            <a:lvl1pPr>
              <a:defRPr sz="2888"/>
            </a:lvl1pPr>
            <a:lvl2pPr>
              <a:defRPr sz="2450"/>
            </a:lvl2pPr>
            <a:lvl3pPr>
              <a:defRPr sz="2013"/>
            </a:lvl3pPr>
            <a:lvl4pPr>
              <a:defRPr sz="1838"/>
            </a:lvl4pPr>
            <a:lvl5pPr>
              <a:defRPr sz="1838"/>
            </a:lvl5pPr>
            <a:lvl6pPr>
              <a:defRPr sz="1838"/>
            </a:lvl6pPr>
            <a:lvl7pPr>
              <a:defRPr sz="1838"/>
            </a:lvl7pPr>
            <a:lvl8pPr>
              <a:defRPr sz="1838"/>
            </a:lvl8pPr>
            <a:lvl9pPr>
              <a:defRPr sz="183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CA057-D756-4852-BA13-295D4C4C6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615" y="1757364"/>
            <a:ext cx="34563579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612" y="9825037"/>
            <a:ext cx="16968789" cy="4094163"/>
          </a:xfrm>
        </p:spPr>
        <p:txBody>
          <a:bodyPr anchor="b"/>
          <a:lstStyle>
            <a:lvl1pPr marL="0" indent="0">
              <a:buNone/>
              <a:defRPr sz="2450" b="1"/>
            </a:lvl1pPr>
            <a:lvl2pPr marL="466713" indent="0">
              <a:buNone/>
              <a:defRPr sz="2013" b="1"/>
            </a:lvl2pPr>
            <a:lvl3pPr marL="933423" indent="0">
              <a:buNone/>
              <a:defRPr sz="1838" b="1"/>
            </a:lvl3pPr>
            <a:lvl4pPr marL="1400136" indent="0">
              <a:buNone/>
              <a:defRPr sz="1663" b="1"/>
            </a:lvl4pPr>
            <a:lvl5pPr marL="1866847" indent="0">
              <a:buNone/>
              <a:defRPr sz="1663" b="1"/>
            </a:lvl5pPr>
            <a:lvl6pPr marL="2333559" indent="0">
              <a:buNone/>
              <a:defRPr sz="1663" b="1"/>
            </a:lvl6pPr>
            <a:lvl7pPr marL="2800270" indent="0">
              <a:buNone/>
              <a:defRPr sz="1663" b="1"/>
            </a:lvl7pPr>
            <a:lvl8pPr marL="3266982" indent="0">
              <a:buNone/>
              <a:defRPr sz="1663" b="1"/>
            </a:lvl8pPr>
            <a:lvl9pPr marL="3733693" indent="0">
              <a:buNone/>
              <a:defRPr sz="166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612" y="13919201"/>
            <a:ext cx="16968789" cy="25288876"/>
          </a:xfrm>
        </p:spPr>
        <p:txBody>
          <a:bodyPr/>
          <a:lstStyle>
            <a:lvl1pPr>
              <a:defRPr sz="2450"/>
            </a:lvl1pPr>
            <a:lvl2pPr>
              <a:defRPr sz="2013"/>
            </a:lvl2pPr>
            <a:lvl3pPr>
              <a:defRPr sz="1838"/>
            </a:lvl3pPr>
            <a:lvl4pPr>
              <a:defRPr sz="1663"/>
            </a:lvl4pPr>
            <a:lvl5pPr>
              <a:defRPr sz="1663"/>
            </a:lvl5pPr>
            <a:lvl6pPr>
              <a:defRPr sz="1663"/>
            </a:lvl6pPr>
            <a:lvl7pPr>
              <a:defRPr sz="1663"/>
            </a:lvl7pPr>
            <a:lvl8pPr>
              <a:defRPr sz="1663"/>
            </a:lvl8pPr>
            <a:lvl9pPr>
              <a:defRPr sz="166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847" y="9825037"/>
            <a:ext cx="16974344" cy="4094163"/>
          </a:xfrm>
        </p:spPr>
        <p:txBody>
          <a:bodyPr anchor="b"/>
          <a:lstStyle>
            <a:lvl1pPr marL="0" indent="0">
              <a:buNone/>
              <a:defRPr sz="2450" b="1"/>
            </a:lvl1pPr>
            <a:lvl2pPr marL="466713" indent="0">
              <a:buNone/>
              <a:defRPr sz="2013" b="1"/>
            </a:lvl2pPr>
            <a:lvl3pPr marL="933423" indent="0">
              <a:buNone/>
              <a:defRPr sz="1838" b="1"/>
            </a:lvl3pPr>
            <a:lvl4pPr marL="1400136" indent="0">
              <a:buNone/>
              <a:defRPr sz="1663" b="1"/>
            </a:lvl4pPr>
            <a:lvl5pPr marL="1866847" indent="0">
              <a:buNone/>
              <a:defRPr sz="1663" b="1"/>
            </a:lvl5pPr>
            <a:lvl6pPr marL="2333559" indent="0">
              <a:buNone/>
              <a:defRPr sz="1663" b="1"/>
            </a:lvl6pPr>
            <a:lvl7pPr marL="2800270" indent="0">
              <a:buNone/>
              <a:defRPr sz="1663" b="1"/>
            </a:lvl7pPr>
            <a:lvl8pPr marL="3266982" indent="0">
              <a:buNone/>
              <a:defRPr sz="1663" b="1"/>
            </a:lvl8pPr>
            <a:lvl9pPr marL="3733693" indent="0">
              <a:buNone/>
              <a:defRPr sz="166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847" y="13919201"/>
            <a:ext cx="16974344" cy="25288876"/>
          </a:xfrm>
        </p:spPr>
        <p:txBody>
          <a:bodyPr/>
          <a:lstStyle>
            <a:lvl1pPr>
              <a:defRPr sz="2450"/>
            </a:lvl1pPr>
            <a:lvl2pPr>
              <a:defRPr sz="2013"/>
            </a:lvl2pPr>
            <a:lvl3pPr>
              <a:defRPr sz="1838"/>
            </a:lvl3pPr>
            <a:lvl4pPr>
              <a:defRPr sz="1663"/>
            </a:lvl4pPr>
            <a:lvl5pPr>
              <a:defRPr sz="1663"/>
            </a:lvl5pPr>
            <a:lvl6pPr>
              <a:defRPr sz="1663"/>
            </a:lvl6pPr>
            <a:lvl7pPr>
              <a:defRPr sz="1663"/>
            </a:lvl7pPr>
            <a:lvl8pPr>
              <a:defRPr sz="1663"/>
            </a:lvl8pPr>
            <a:lvl9pPr>
              <a:defRPr sz="166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3DA41-7FC1-49C7-B5D2-B9E1D832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498A9-2B35-4BF3-ADE3-E105640D1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FBA26-DF24-4412-ADA2-F0C9F9094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614" y="1747839"/>
            <a:ext cx="12634913" cy="7437437"/>
          </a:xfrm>
        </p:spPr>
        <p:txBody>
          <a:bodyPr anchor="b"/>
          <a:lstStyle>
            <a:lvl1pPr algn="l">
              <a:defRPr sz="20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4841" y="1747839"/>
            <a:ext cx="21469350" cy="37460237"/>
          </a:xfrm>
        </p:spPr>
        <p:txBody>
          <a:bodyPr/>
          <a:lstStyle>
            <a:lvl1pPr>
              <a:defRPr sz="3238"/>
            </a:lvl1pPr>
            <a:lvl2pPr>
              <a:defRPr sz="2888"/>
            </a:lvl2pPr>
            <a:lvl3pPr>
              <a:defRPr sz="2450"/>
            </a:lvl3pPr>
            <a:lvl4pPr>
              <a:defRPr sz="2013"/>
            </a:lvl4pPr>
            <a:lvl5pPr>
              <a:defRPr sz="2013"/>
            </a:lvl5pPr>
            <a:lvl6pPr>
              <a:defRPr sz="2013"/>
            </a:lvl6pPr>
            <a:lvl7pPr>
              <a:defRPr sz="2013"/>
            </a:lvl7pPr>
            <a:lvl8pPr>
              <a:defRPr sz="2013"/>
            </a:lvl8pPr>
            <a:lvl9pPr>
              <a:defRPr sz="201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614" y="9185276"/>
            <a:ext cx="12634913" cy="30022800"/>
          </a:xfrm>
        </p:spPr>
        <p:txBody>
          <a:bodyPr/>
          <a:lstStyle>
            <a:lvl1pPr marL="0" indent="0">
              <a:buNone/>
              <a:defRPr sz="1400"/>
            </a:lvl1pPr>
            <a:lvl2pPr marL="466713" indent="0">
              <a:buNone/>
              <a:defRPr sz="1225"/>
            </a:lvl2pPr>
            <a:lvl3pPr marL="933423" indent="0">
              <a:buNone/>
              <a:defRPr sz="1050"/>
            </a:lvl3pPr>
            <a:lvl4pPr marL="1400136" indent="0">
              <a:buNone/>
              <a:defRPr sz="875"/>
            </a:lvl4pPr>
            <a:lvl5pPr marL="1866847" indent="0">
              <a:buNone/>
              <a:defRPr sz="875"/>
            </a:lvl5pPr>
            <a:lvl6pPr marL="2333559" indent="0">
              <a:buNone/>
              <a:defRPr sz="875"/>
            </a:lvl6pPr>
            <a:lvl7pPr marL="2800270" indent="0">
              <a:buNone/>
              <a:defRPr sz="875"/>
            </a:lvl7pPr>
            <a:lvl8pPr marL="3266982" indent="0">
              <a:buNone/>
              <a:defRPr sz="875"/>
            </a:lvl8pPr>
            <a:lvl9pPr marL="3733693" indent="0">
              <a:buNone/>
              <a:defRPr sz="8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88F2E-3871-44D5-9D4A-C16375387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6867" y="30724476"/>
            <a:ext cx="23043622" cy="3625851"/>
          </a:xfrm>
        </p:spPr>
        <p:txBody>
          <a:bodyPr anchor="b"/>
          <a:lstStyle>
            <a:lvl1pPr algn="l">
              <a:defRPr sz="20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6867" y="3921127"/>
            <a:ext cx="23043622" cy="26335037"/>
          </a:xfrm>
        </p:spPr>
        <p:txBody>
          <a:bodyPr/>
          <a:lstStyle>
            <a:lvl1pPr marL="0" indent="0">
              <a:buNone/>
              <a:defRPr sz="3238"/>
            </a:lvl1pPr>
            <a:lvl2pPr marL="466713" indent="0">
              <a:buNone/>
              <a:defRPr sz="2888"/>
            </a:lvl2pPr>
            <a:lvl3pPr marL="933423" indent="0">
              <a:buNone/>
              <a:defRPr sz="2450"/>
            </a:lvl3pPr>
            <a:lvl4pPr marL="1400136" indent="0">
              <a:buNone/>
              <a:defRPr sz="2013"/>
            </a:lvl4pPr>
            <a:lvl5pPr marL="1866847" indent="0">
              <a:buNone/>
              <a:defRPr sz="2013"/>
            </a:lvl5pPr>
            <a:lvl6pPr marL="2333559" indent="0">
              <a:buNone/>
              <a:defRPr sz="2013"/>
            </a:lvl6pPr>
            <a:lvl7pPr marL="2800270" indent="0">
              <a:buNone/>
              <a:defRPr sz="2013"/>
            </a:lvl7pPr>
            <a:lvl8pPr marL="3266982" indent="0">
              <a:buNone/>
              <a:defRPr sz="2013"/>
            </a:lvl8pPr>
            <a:lvl9pPr marL="3733693" indent="0">
              <a:buNone/>
              <a:defRPr sz="2013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6867" y="34350327"/>
            <a:ext cx="23043622" cy="5151437"/>
          </a:xfrm>
        </p:spPr>
        <p:txBody>
          <a:bodyPr/>
          <a:lstStyle>
            <a:lvl1pPr marL="0" indent="0">
              <a:buNone/>
              <a:defRPr sz="1400"/>
            </a:lvl1pPr>
            <a:lvl2pPr marL="466713" indent="0">
              <a:buNone/>
              <a:defRPr sz="1225"/>
            </a:lvl2pPr>
            <a:lvl3pPr marL="933423" indent="0">
              <a:buNone/>
              <a:defRPr sz="1050"/>
            </a:lvl3pPr>
            <a:lvl4pPr marL="1400136" indent="0">
              <a:buNone/>
              <a:defRPr sz="875"/>
            </a:lvl4pPr>
            <a:lvl5pPr marL="1866847" indent="0">
              <a:buNone/>
              <a:defRPr sz="875"/>
            </a:lvl5pPr>
            <a:lvl6pPr marL="2333559" indent="0">
              <a:buNone/>
              <a:defRPr sz="875"/>
            </a:lvl6pPr>
            <a:lvl7pPr marL="2800270" indent="0">
              <a:buNone/>
              <a:defRPr sz="875"/>
            </a:lvl7pPr>
            <a:lvl8pPr marL="3266982" indent="0">
              <a:buNone/>
              <a:defRPr sz="875"/>
            </a:lvl8pPr>
            <a:lvl9pPr marL="3733693" indent="0">
              <a:buNone/>
              <a:defRPr sz="8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350B-6033-45FA-A5E0-7B0617C7A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18761" y="1757364"/>
            <a:ext cx="34567283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25" tIns="256013" rIns="512025" bIns="256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18761" y="10240964"/>
            <a:ext cx="34567283" cy="289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25" tIns="256013" rIns="512025" bIns="256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8761" y="39970076"/>
            <a:ext cx="8964083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2025" tIns="256013" rIns="512025" bIns="256013" numCol="1" anchor="t" anchorCtr="0" compatLnSpc="1">
            <a:prstTxWarp prst="textNoShape">
              <a:avLst/>
            </a:prstTxWarp>
          </a:bodyPr>
          <a:lstStyle>
            <a:lvl1pPr defTabSz="4480757">
              <a:defRPr sz="6825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120161" y="39970076"/>
            <a:ext cx="12164483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2025" tIns="256013" rIns="512025" bIns="256013" numCol="1" anchor="t" anchorCtr="0" compatLnSpc="1">
            <a:prstTxWarp prst="textNoShape">
              <a:avLst/>
            </a:prstTxWarp>
          </a:bodyPr>
          <a:lstStyle>
            <a:lvl1pPr algn="ctr" defTabSz="4480757">
              <a:defRPr sz="6825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521961" y="39970076"/>
            <a:ext cx="8964083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2025" tIns="256013" rIns="512025" bIns="256013" numCol="1" anchor="t" anchorCtr="0" compatLnSpc="1">
            <a:prstTxWarp prst="textNoShape">
              <a:avLst/>
            </a:prstTxWarp>
          </a:bodyPr>
          <a:lstStyle>
            <a:lvl1pPr algn="r" defTabSz="4480757">
              <a:defRPr sz="6825">
                <a:latin typeface="Arial" pitchFamily="34" charset="0"/>
              </a:defRPr>
            </a:lvl1pPr>
          </a:lstStyle>
          <a:p>
            <a:pPr>
              <a:defRPr/>
            </a:pPr>
            <a:fld id="{09F4B274-CA79-43F3-B765-F41666184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80757" rtl="0" eaLnBrk="0" fontAlgn="base" hangingPunct="0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+mj-lt"/>
          <a:ea typeface="+mj-ea"/>
          <a:cs typeface="+mj-cs"/>
        </a:defRPr>
      </a:lvl1pPr>
      <a:lvl2pPr algn="ctr" defTabSz="4480757" rtl="0" eaLnBrk="0" fontAlgn="base" hangingPunct="0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2pPr>
      <a:lvl3pPr algn="ctr" defTabSz="4480757" rtl="0" eaLnBrk="0" fontAlgn="base" hangingPunct="0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3pPr>
      <a:lvl4pPr algn="ctr" defTabSz="4480757" rtl="0" eaLnBrk="0" fontAlgn="base" hangingPunct="0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4pPr>
      <a:lvl5pPr algn="ctr" defTabSz="4480757" rtl="0" eaLnBrk="0" fontAlgn="base" hangingPunct="0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5pPr>
      <a:lvl6pPr marL="466713" algn="ctr" defTabSz="4480757" rtl="0" fontAlgn="base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6pPr>
      <a:lvl7pPr marL="933423" algn="ctr" defTabSz="4480757" rtl="0" fontAlgn="base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7pPr>
      <a:lvl8pPr marL="1400136" algn="ctr" defTabSz="4480757" rtl="0" fontAlgn="base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8pPr>
      <a:lvl9pPr marL="1866847" algn="ctr" defTabSz="4480757" rtl="0" fontAlgn="base">
        <a:spcBef>
          <a:spcPct val="0"/>
        </a:spcBef>
        <a:spcAft>
          <a:spcPct val="0"/>
        </a:spcAft>
        <a:defRPr sz="21613">
          <a:solidFill>
            <a:schemeClr val="tx2"/>
          </a:solidFill>
          <a:latin typeface="Arial" pitchFamily="34" charset="0"/>
        </a:defRPr>
      </a:lvl9pPr>
    </p:titleStyle>
    <p:bodyStyle>
      <a:lvl1pPr marL="1678866" indent="-1678866" algn="l" defTabSz="4480757" rtl="0" eaLnBrk="0" fontAlgn="base" hangingPunct="0">
        <a:spcBef>
          <a:spcPct val="20000"/>
        </a:spcBef>
        <a:spcAft>
          <a:spcPct val="0"/>
        </a:spcAft>
        <a:buChar char="•"/>
        <a:defRPr sz="15750">
          <a:solidFill>
            <a:schemeClr val="tx1"/>
          </a:solidFill>
          <a:latin typeface="+mn-lt"/>
          <a:ea typeface="+mn-ea"/>
          <a:cs typeface="+mn-cs"/>
        </a:defRPr>
      </a:lvl1pPr>
      <a:lvl2pPr marL="3641324" indent="-1400136" algn="l" defTabSz="4480757" rtl="0" eaLnBrk="0" fontAlgn="base" hangingPunct="0">
        <a:spcBef>
          <a:spcPct val="20000"/>
        </a:spcBef>
        <a:spcAft>
          <a:spcPct val="0"/>
        </a:spcAft>
        <a:buChar char="–"/>
        <a:defRPr sz="13738">
          <a:solidFill>
            <a:schemeClr val="tx1"/>
          </a:solidFill>
          <a:latin typeface="+mn-lt"/>
        </a:defRPr>
      </a:lvl2pPr>
      <a:lvl3pPr marL="5600540" indent="-1119785" algn="l" defTabSz="4480757" rtl="0" eaLnBrk="0" fontAlgn="base" hangingPunct="0">
        <a:spcBef>
          <a:spcPct val="20000"/>
        </a:spcBef>
        <a:spcAft>
          <a:spcPct val="0"/>
        </a:spcAft>
        <a:buChar char="•"/>
        <a:defRPr sz="11813">
          <a:solidFill>
            <a:schemeClr val="tx1"/>
          </a:solidFill>
          <a:latin typeface="+mn-lt"/>
        </a:defRPr>
      </a:lvl3pPr>
      <a:lvl4pPr marL="7841729" indent="-1119785" algn="l" defTabSz="4480757" rtl="0" eaLnBrk="0" fontAlgn="base" hangingPunct="0">
        <a:spcBef>
          <a:spcPct val="20000"/>
        </a:spcBef>
        <a:spcAft>
          <a:spcPct val="0"/>
        </a:spcAft>
        <a:buChar char="–"/>
        <a:defRPr sz="9800">
          <a:solidFill>
            <a:schemeClr val="tx1"/>
          </a:solidFill>
          <a:latin typeface="+mn-lt"/>
        </a:defRPr>
      </a:lvl4pPr>
      <a:lvl5pPr marL="10081297" indent="-1119785" algn="l" defTabSz="4480757" rtl="0" eaLnBrk="0" fontAlgn="base" hangingPunct="0">
        <a:spcBef>
          <a:spcPct val="20000"/>
        </a:spcBef>
        <a:spcAft>
          <a:spcPct val="0"/>
        </a:spcAft>
        <a:buChar char="»"/>
        <a:defRPr sz="9800">
          <a:solidFill>
            <a:schemeClr val="tx1"/>
          </a:solidFill>
          <a:latin typeface="+mn-lt"/>
        </a:defRPr>
      </a:lvl5pPr>
      <a:lvl6pPr marL="10548009" indent="-1119785" algn="l" defTabSz="4480757" rtl="0" fontAlgn="base">
        <a:spcBef>
          <a:spcPct val="20000"/>
        </a:spcBef>
        <a:spcAft>
          <a:spcPct val="0"/>
        </a:spcAft>
        <a:buChar char="»"/>
        <a:defRPr sz="9800">
          <a:solidFill>
            <a:schemeClr val="tx1"/>
          </a:solidFill>
          <a:latin typeface="+mn-lt"/>
        </a:defRPr>
      </a:lvl6pPr>
      <a:lvl7pPr marL="11014720" indent="-1119785" algn="l" defTabSz="4480757" rtl="0" fontAlgn="base">
        <a:spcBef>
          <a:spcPct val="20000"/>
        </a:spcBef>
        <a:spcAft>
          <a:spcPct val="0"/>
        </a:spcAft>
        <a:buChar char="»"/>
        <a:defRPr sz="9800">
          <a:solidFill>
            <a:schemeClr val="tx1"/>
          </a:solidFill>
          <a:latin typeface="+mn-lt"/>
        </a:defRPr>
      </a:lvl7pPr>
      <a:lvl8pPr marL="11481432" indent="-1119785" algn="l" defTabSz="4480757" rtl="0" fontAlgn="base">
        <a:spcBef>
          <a:spcPct val="20000"/>
        </a:spcBef>
        <a:spcAft>
          <a:spcPct val="0"/>
        </a:spcAft>
        <a:buChar char="»"/>
        <a:defRPr sz="9800">
          <a:solidFill>
            <a:schemeClr val="tx1"/>
          </a:solidFill>
          <a:latin typeface="+mn-lt"/>
        </a:defRPr>
      </a:lvl8pPr>
      <a:lvl9pPr marL="11948143" indent="-1119785" algn="l" defTabSz="4480757" rtl="0" fontAlgn="base">
        <a:spcBef>
          <a:spcPct val="20000"/>
        </a:spcBef>
        <a:spcAft>
          <a:spcPct val="0"/>
        </a:spcAft>
        <a:buChar char="»"/>
        <a:defRPr sz="9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1pPr>
      <a:lvl2pPr marL="466713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2pPr>
      <a:lvl3pPr marL="933423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3pPr>
      <a:lvl4pPr marL="1400136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4pPr>
      <a:lvl5pPr marL="1866847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5pPr>
      <a:lvl6pPr marL="2333559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6pPr>
      <a:lvl7pPr marL="2800270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7pPr>
      <a:lvl8pPr marL="3266982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8pPr>
      <a:lvl9pPr marL="3733693" algn="l" defTabSz="933423" rtl="0" eaLnBrk="1" latinLnBrk="0" hangingPunct="1">
        <a:defRPr sz="18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12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jpeg"/><Relationship Id="rId5" Type="http://schemas.openxmlformats.org/officeDocument/2006/relationships/chart" Target="../charts/chart1.xml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592" y="22157228"/>
            <a:ext cx="10498275" cy="305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-20379"/>
            <a:ext cx="38372899" cy="407085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63344" tIns="81673" rIns="163344" bIns="81673" anchor="ctr"/>
          <a:lstStyle/>
          <a:p>
            <a:pPr algn="ctr" defTabSz="4480757"/>
            <a:endParaRPr lang="en-US" sz="6000" b="1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ctr" defTabSz="4480757"/>
            <a:r>
              <a:rPr lang="en-US" sz="6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Home </a:t>
            </a:r>
            <a:r>
              <a:rPr lang="en-US" sz="6000" b="1" dirty="0">
                <a:solidFill>
                  <a:schemeClr val="bg1"/>
                </a:solidFill>
                <a:latin typeface="Garamond" panose="02020404030301010803" pitchFamily="18" charset="0"/>
              </a:rPr>
              <a:t>Matters: </a:t>
            </a:r>
            <a:r>
              <a:rPr lang="en-US" sz="6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Adolescents </a:t>
            </a:r>
            <a:r>
              <a:rPr lang="en-US" sz="6000" b="1" dirty="0">
                <a:solidFill>
                  <a:schemeClr val="bg1"/>
                </a:solidFill>
                <a:latin typeface="Garamond" panose="02020404030301010803" pitchFamily="18" charset="0"/>
              </a:rPr>
              <a:t>Drink More </a:t>
            </a:r>
            <a:endParaRPr lang="en-US" sz="6000" b="1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ctr" defTabSz="4480757"/>
            <a:r>
              <a:rPr lang="en-US" sz="6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Sugar </a:t>
            </a:r>
            <a:r>
              <a:rPr lang="en-US" sz="6000" b="1" dirty="0">
                <a:solidFill>
                  <a:schemeClr val="bg1"/>
                </a:solidFill>
                <a:latin typeface="Garamond" panose="02020404030301010803" pitchFamily="18" charset="0"/>
              </a:rPr>
              <a:t>Sweetened Beverages When They Are Available at </a:t>
            </a:r>
            <a:r>
              <a:rPr lang="en-US" sz="6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Home</a:t>
            </a:r>
          </a:p>
          <a:p>
            <a:pPr algn="ctr" defTabSz="4480757"/>
            <a:r>
              <a:rPr lang="en-US" sz="3850" b="1" dirty="0">
                <a:solidFill>
                  <a:schemeClr val="bg1"/>
                </a:solidFill>
                <a:latin typeface="Garamond" panose="02020404030301010803" pitchFamily="18" charset="0"/>
              </a:rPr>
              <a:t>Haughton 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CF, MPH</a:t>
            </a:r>
            <a:r>
              <a:rPr lang="en-US" sz="3850" b="1" baseline="300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1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; </a:t>
            </a:r>
            <a:r>
              <a:rPr lang="en-US" sz="3850" b="1" dirty="0">
                <a:solidFill>
                  <a:schemeClr val="bg1"/>
                </a:solidFill>
                <a:latin typeface="Garamond" panose="02020404030301010803" pitchFamily="18" charset="0"/>
              </a:rPr>
              <a:t>Waring 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ME, PhD</a:t>
            </a:r>
            <a:r>
              <a:rPr lang="en-US" sz="3850" b="1" baseline="300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2-3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; </a:t>
            </a:r>
            <a:r>
              <a:rPr lang="en-US" sz="3850" b="1" dirty="0">
                <a:solidFill>
                  <a:schemeClr val="bg1"/>
                </a:solidFill>
                <a:latin typeface="Garamond" panose="02020404030301010803" pitchFamily="18" charset="0"/>
              </a:rPr>
              <a:t>Wang 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ML, ScD</a:t>
            </a:r>
            <a:r>
              <a:rPr lang="en-US" sz="3850" b="1" baseline="300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4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; </a:t>
            </a:r>
            <a:r>
              <a:rPr lang="en-US" sz="3850" b="1" dirty="0">
                <a:solidFill>
                  <a:schemeClr val="bg1"/>
                </a:solidFill>
                <a:latin typeface="Garamond" panose="02020404030301010803" pitchFamily="18" charset="0"/>
              </a:rPr>
              <a:t>Rosal 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MC, PhD</a:t>
            </a:r>
            <a:r>
              <a:rPr lang="en-US" sz="3850" b="1" baseline="30000" dirty="0">
                <a:solidFill>
                  <a:schemeClr val="bg1"/>
                </a:solidFill>
                <a:latin typeface="Garamond" panose="02020404030301010803" pitchFamily="18" charset="0"/>
              </a:rPr>
              <a:t>1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; </a:t>
            </a:r>
            <a:r>
              <a:rPr lang="en-US" sz="3850" b="1" dirty="0">
                <a:solidFill>
                  <a:schemeClr val="bg1"/>
                </a:solidFill>
                <a:latin typeface="Garamond" panose="02020404030301010803" pitchFamily="18" charset="0"/>
              </a:rPr>
              <a:t>Pbert 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L, PhD</a:t>
            </a:r>
            <a:r>
              <a:rPr lang="en-US" sz="3850" b="1" baseline="30000" dirty="0">
                <a:solidFill>
                  <a:schemeClr val="bg1"/>
                </a:solidFill>
                <a:latin typeface="Garamond" panose="02020404030301010803" pitchFamily="18" charset="0"/>
              </a:rPr>
              <a:t>1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; </a:t>
            </a:r>
            <a:r>
              <a:rPr lang="en-US" sz="3850" b="1" dirty="0">
                <a:solidFill>
                  <a:schemeClr val="bg1"/>
                </a:solidFill>
                <a:latin typeface="Garamond" panose="02020404030301010803" pitchFamily="18" charset="0"/>
              </a:rPr>
              <a:t>Lemon </a:t>
            </a:r>
            <a:r>
              <a:rPr lang="en-US" sz="385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SC, PhD</a:t>
            </a:r>
            <a:r>
              <a:rPr lang="en-US" sz="3850" b="1" baseline="30000" dirty="0">
                <a:solidFill>
                  <a:schemeClr val="bg1"/>
                </a:solidFill>
                <a:latin typeface="Garamond" panose="02020404030301010803" pitchFamily="18" charset="0"/>
              </a:rPr>
              <a:t>1</a:t>
            </a:r>
            <a:endParaRPr lang="en-US" sz="3850" b="1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ctr" defTabSz="4480757"/>
            <a:r>
              <a:rPr lang="en-US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1.Department </a:t>
            </a:r>
            <a:r>
              <a:rPr lang="en-US" sz="2400" b="1" dirty="0">
                <a:solidFill>
                  <a:schemeClr val="bg1"/>
                </a:solidFill>
                <a:latin typeface="Garamond" panose="02020404030301010803" pitchFamily="18" charset="0"/>
              </a:rPr>
              <a:t>of Preventive and Behavioral Medicine, University of Massachusetts Medical School, Worcester, </a:t>
            </a:r>
            <a:r>
              <a:rPr lang="en-US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MA; 2.Department </a:t>
            </a:r>
            <a:r>
              <a:rPr lang="en-US" sz="2400" b="1" dirty="0">
                <a:solidFill>
                  <a:schemeClr val="bg1"/>
                </a:solidFill>
                <a:latin typeface="Garamond" panose="02020404030301010803" pitchFamily="18" charset="0"/>
              </a:rPr>
              <a:t>of Allied Health Sciences, </a:t>
            </a:r>
            <a:r>
              <a:rPr lang="en-US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University </a:t>
            </a:r>
            <a:r>
              <a:rPr lang="en-US" sz="2400" b="1" dirty="0">
                <a:solidFill>
                  <a:schemeClr val="bg1"/>
                </a:solidFill>
                <a:latin typeface="Garamond" panose="02020404030301010803" pitchFamily="18" charset="0"/>
              </a:rPr>
              <a:t>of Connecticut, Storrs, </a:t>
            </a:r>
            <a:r>
              <a:rPr lang="en-US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CT; </a:t>
            </a:r>
          </a:p>
          <a:p>
            <a:pPr algn="ctr" defTabSz="4480757"/>
            <a:r>
              <a:rPr lang="en-US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3.Department </a:t>
            </a:r>
            <a:r>
              <a:rPr lang="en-US" sz="2400" b="1" dirty="0">
                <a:solidFill>
                  <a:schemeClr val="bg1"/>
                </a:solidFill>
                <a:latin typeface="Garamond" panose="02020404030301010803" pitchFamily="18" charset="0"/>
              </a:rPr>
              <a:t>of Quantitative Health Sciences, </a:t>
            </a:r>
            <a:r>
              <a:rPr lang="en-US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University </a:t>
            </a:r>
            <a:r>
              <a:rPr lang="en-US" sz="2400" b="1" dirty="0">
                <a:solidFill>
                  <a:schemeClr val="bg1"/>
                </a:solidFill>
                <a:latin typeface="Garamond" panose="02020404030301010803" pitchFamily="18" charset="0"/>
              </a:rPr>
              <a:t>of Massachusetts Medical School, Worcester, </a:t>
            </a:r>
            <a:r>
              <a:rPr lang="en-US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MA; 4.Department </a:t>
            </a:r>
            <a:r>
              <a:rPr lang="en-US" sz="2400" b="1" dirty="0">
                <a:solidFill>
                  <a:schemeClr val="bg1"/>
                </a:solidFill>
                <a:latin typeface="Garamond" panose="02020404030301010803" pitchFamily="18" charset="0"/>
              </a:rPr>
              <a:t>of Community Health Sciences, Boston University School of Public Health, Boston, Massachusetts, USA.</a:t>
            </a:r>
          </a:p>
          <a:p>
            <a:pPr algn="ctr"/>
            <a:endParaRPr lang="en-US" sz="2450" b="1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ctr" defTabSz="4480757"/>
            <a:endParaRPr lang="en-US" sz="245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8" name="Picture 697" descr="UMMS-Inf-2c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78319"/>
            <a:ext cx="2473325" cy="31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200652" y="-5905156"/>
            <a:ext cx="161647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0010" tIns="40005" rIns="80010" bIns="40005" numCol="1" anchor="ctr" anchorCtr="0" compatLnSpc="1">
            <a:prstTxWarp prst="textNoShape">
              <a:avLst/>
            </a:prstTxWarp>
            <a:spAutoFit/>
          </a:bodyPr>
          <a:lstStyle/>
          <a:p>
            <a:pPr defTabSz="800123"/>
            <a:endParaRPr lang="en-US" sz="1575">
              <a:latin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700714" y="44100751"/>
            <a:ext cx="13390563" cy="1196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41858" lvl="1" indent="-497299">
              <a:buFont typeface="Arial" pitchFamily="34" charset="0"/>
              <a:buChar char="•"/>
            </a:pPr>
            <a:endParaRPr lang="en-US" sz="3588" dirty="0"/>
          </a:p>
          <a:p>
            <a:r>
              <a:rPr lang="en-US" sz="3588" dirty="0"/>
              <a:t> 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200652" y="-5905156"/>
            <a:ext cx="161647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0010" tIns="40005" rIns="80010" bIns="40005" numCol="1" anchor="ctr" anchorCtr="0" compatLnSpc="1">
            <a:prstTxWarp prst="textNoShape">
              <a:avLst/>
            </a:prstTxWarp>
            <a:spAutoFit/>
          </a:bodyPr>
          <a:lstStyle/>
          <a:p>
            <a:pPr defTabSz="800123"/>
            <a:endParaRPr lang="en-US" sz="1575"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33012" y="44693222"/>
            <a:ext cx="1441374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975" dirty="0">
              <a:latin typeface="Garamond" panose="02020404030301010803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14400" y="4386820"/>
            <a:ext cx="17830800" cy="14873047"/>
          </a:xfrm>
          <a:prstGeom prst="rect">
            <a:avLst/>
          </a:prstGeom>
          <a:ln w="127000" cmpd="sng">
            <a:solidFill>
              <a:schemeClr val="accent6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5486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en-US" dirty="0" smtClean="0"/>
          </a:p>
          <a:p>
            <a:pPr defTabSz="4389438"/>
            <a:endParaRPr kumimoji="0" lang="en-US" sz="3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defTabSz="4389438"/>
            <a:endParaRPr lang="en-US" sz="3500" dirty="0" smtClean="0">
              <a:solidFill>
                <a:schemeClr val="tx1"/>
              </a:solidFill>
              <a:latin typeface="Arial" pitchFamily="34" charset="0"/>
            </a:endParaRPr>
          </a:p>
          <a:p>
            <a:pPr defTabSz="4389438"/>
            <a:endParaRPr kumimoji="0" lang="en-US" sz="3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>
                <a:solidFill>
                  <a:schemeClr val="tx1"/>
                </a:solidFill>
              </a:rPr>
              <a:t>Sugar sweetened beverage (SSB) consumption has increased by 300% </a:t>
            </a:r>
            <a:r>
              <a:rPr lang="en-US" sz="3600" dirty="0" smtClean="0">
                <a:solidFill>
                  <a:schemeClr val="tx1"/>
                </a:solidFill>
              </a:rPr>
              <a:t>in 20 years and is the </a:t>
            </a:r>
            <a:r>
              <a:rPr lang="en-US" sz="3600" dirty="0">
                <a:solidFill>
                  <a:schemeClr val="tx1"/>
                </a:solidFill>
              </a:rPr>
              <a:t>largest source of added sugar in US </a:t>
            </a:r>
            <a:r>
              <a:rPr lang="en-US" sz="3600" dirty="0" smtClean="0">
                <a:solidFill>
                  <a:schemeClr val="tx1"/>
                </a:solidFill>
              </a:rPr>
              <a:t>diets.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SSBs contain </a:t>
            </a:r>
            <a:r>
              <a:rPr lang="en-US" sz="3600" dirty="0">
                <a:solidFill>
                  <a:schemeClr val="tx1"/>
                </a:solidFill>
              </a:rPr>
              <a:t>added caloric sweeteners, are energy dense, and provide little to no nutritional value </a:t>
            </a:r>
            <a:r>
              <a:rPr lang="en-US" sz="3600" dirty="0" smtClean="0">
                <a:solidFill>
                  <a:schemeClr val="tx1"/>
                </a:solidFill>
              </a:rPr>
              <a:t>(sodas</a:t>
            </a:r>
            <a:r>
              <a:rPr lang="en-US" sz="3600" dirty="0">
                <a:solidFill>
                  <a:schemeClr val="tx1"/>
                </a:solidFill>
              </a:rPr>
              <a:t>, fruit </a:t>
            </a:r>
            <a:r>
              <a:rPr lang="en-US" sz="3600" dirty="0" smtClean="0">
                <a:solidFill>
                  <a:schemeClr val="tx1"/>
                </a:solidFill>
              </a:rPr>
              <a:t>drinks, energy drinks, sport drinks, </a:t>
            </a:r>
            <a:r>
              <a:rPr lang="en-US" sz="3600" dirty="0" err="1" smtClean="0">
                <a:solidFill>
                  <a:schemeClr val="tx1"/>
                </a:solidFill>
              </a:rPr>
              <a:t>etc</a:t>
            </a:r>
            <a:r>
              <a:rPr lang="en-US" sz="3600" dirty="0" smtClean="0">
                <a:solidFill>
                  <a:schemeClr val="tx1"/>
                </a:solidFill>
              </a:rPr>
              <a:t>).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Adolescence </a:t>
            </a:r>
            <a:r>
              <a:rPr lang="en-US" sz="3600" dirty="0">
                <a:solidFill>
                  <a:schemeClr val="tx1"/>
                </a:solidFill>
              </a:rPr>
              <a:t>is </a:t>
            </a:r>
            <a:r>
              <a:rPr lang="en-US" sz="3600" dirty="0" smtClean="0">
                <a:solidFill>
                  <a:schemeClr val="tx1"/>
                </a:solidFill>
              </a:rPr>
              <a:t>a </a:t>
            </a:r>
            <a:r>
              <a:rPr lang="en-US" sz="3600" dirty="0">
                <a:solidFill>
                  <a:schemeClr val="tx1"/>
                </a:solidFill>
              </a:rPr>
              <a:t>period of growing autonomy, marked by increasing regulation of the individual’s own behavior and decision </a:t>
            </a:r>
            <a:r>
              <a:rPr lang="en-US" sz="3600" dirty="0" smtClean="0">
                <a:solidFill>
                  <a:schemeClr val="tx1"/>
                </a:solidFill>
              </a:rPr>
              <a:t>making.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The availability </a:t>
            </a:r>
            <a:r>
              <a:rPr lang="en-US" sz="3600" dirty="0">
                <a:solidFill>
                  <a:schemeClr val="tx1"/>
                </a:solidFill>
              </a:rPr>
              <a:t>and accessibility of SSBs in adolescents’ environment can influence their decisions and subsequent </a:t>
            </a:r>
            <a:r>
              <a:rPr lang="en-US" sz="3600" dirty="0" smtClean="0">
                <a:solidFill>
                  <a:schemeClr val="tx1"/>
                </a:solidFill>
              </a:rPr>
              <a:t>consumption.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>
                <a:solidFill>
                  <a:schemeClr val="tx1"/>
                </a:solidFill>
              </a:rPr>
              <a:t>54% of calories </a:t>
            </a:r>
            <a:r>
              <a:rPr lang="en-US" sz="3600" dirty="0" smtClean="0">
                <a:solidFill>
                  <a:schemeClr val="tx1"/>
                </a:solidFill>
              </a:rPr>
              <a:t>are </a:t>
            </a:r>
            <a:r>
              <a:rPr lang="en-US" sz="3600" dirty="0">
                <a:solidFill>
                  <a:schemeClr val="tx1"/>
                </a:solidFill>
              </a:rPr>
              <a:t>consumed at </a:t>
            </a:r>
            <a:r>
              <a:rPr lang="en-US" sz="3600" dirty="0" smtClean="0">
                <a:solidFill>
                  <a:schemeClr val="tx1"/>
                </a:solidFill>
              </a:rPr>
              <a:t>home, suggesting the </a:t>
            </a:r>
            <a:r>
              <a:rPr lang="en-US" sz="3600" dirty="0">
                <a:solidFill>
                  <a:schemeClr val="tx1"/>
                </a:solidFill>
              </a:rPr>
              <a:t>availability of SSBs in the home environment might be an important determinant of SSB </a:t>
            </a:r>
            <a:r>
              <a:rPr lang="en-US" sz="3600" dirty="0" smtClean="0">
                <a:solidFill>
                  <a:schemeClr val="tx1"/>
                </a:solidFill>
              </a:rPr>
              <a:t>consumption.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The </a:t>
            </a:r>
            <a:r>
              <a:rPr lang="en-US" sz="3600" dirty="0">
                <a:solidFill>
                  <a:schemeClr val="tx1"/>
                </a:solidFill>
              </a:rPr>
              <a:t>association of SSB availability across different environmental </a:t>
            </a:r>
            <a:r>
              <a:rPr lang="en-US" sz="3600" dirty="0" smtClean="0">
                <a:solidFill>
                  <a:schemeClr val="tx1"/>
                </a:solidFill>
              </a:rPr>
              <a:t>settings </a:t>
            </a:r>
            <a:r>
              <a:rPr lang="en-US" sz="3600" dirty="0">
                <a:solidFill>
                  <a:schemeClr val="tx1"/>
                </a:solidFill>
              </a:rPr>
              <a:t>with adolescent SSB consumption is not well understood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</a:p>
          <a:p>
            <a:pPr marL="1104870" lvl="1" indent="-571500" defTabSz="4389438"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1104870" lvl="1" indent="-571500" defTabSz="4389438"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US" sz="3600" dirty="0" smtClean="0">
              <a:solidFill>
                <a:schemeClr val="tx1"/>
              </a:solidFill>
              <a:latin typeface="Arial" pitchFamily="34" charset="0"/>
            </a:endParaRPr>
          </a:p>
          <a:p>
            <a:pPr marL="1104870" lvl="1" indent="-571500" defTabSz="4389438"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1104870" lvl="1" indent="-571500" defTabSz="4389438"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US" sz="3600" dirty="0" smtClean="0">
              <a:solidFill>
                <a:schemeClr val="tx1"/>
              </a:solidFill>
              <a:latin typeface="Arial" pitchFamily="34" charset="0"/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US" sz="2000" dirty="0" smtClean="0">
              <a:solidFill>
                <a:schemeClr val="tx1"/>
              </a:solidFill>
              <a:latin typeface="Arial" pitchFamily="34" charset="0"/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</a:rPr>
              <a:t>Examine </a:t>
            </a:r>
            <a:r>
              <a:rPr lang="en-US" sz="3600" b="1" dirty="0">
                <a:solidFill>
                  <a:schemeClr val="tx1"/>
                </a:solidFill>
                <a:latin typeface="Arial" pitchFamily="34" charset="0"/>
              </a:rPr>
              <a:t>the association between availability of SSBs at home and adolescent SSB </a:t>
            </a: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</a:rPr>
              <a:t>consumption.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</a:rPr>
              <a:t>Evaluate whether </a:t>
            </a:r>
            <a:r>
              <a:rPr lang="en-US" sz="3600" b="1" dirty="0">
                <a:solidFill>
                  <a:schemeClr val="tx1"/>
                </a:solidFill>
                <a:latin typeface="Arial" pitchFamily="34" charset="0"/>
              </a:rPr>
              <a:t>this association was consistent across school and school neighborhood SSB availability.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Horizontal Scroll 3"/>
          <p:cNvSpPr/>
          <p:nvPr/>
        </p:nvSpPr>
        <p:spPr bwMode="auto">
          <a:xfrm rot="10800000">
            <a:off x="691042" y="3899589"/>
            <a:ext cx="18140878" cy="2194560"/>
          </a:xfrm>
          <a:prstGeom prst="horizontalScroll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47" name="Horizontal Scroll 46"/>
          <p:cNvSpPr/>
          <p:nvPr/>
        </p:nvSpPr>
        <p:spPr bwMode="auto">
          <a:xfrm rot="10800000">
            <a:off x="691043" y="13868400"/>
            <a:ext cx="16057191" cy="2194560"/>
          </a:xfrm>
          <a:prstGeom prst="horizontalScroll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19659600" y="4386820"/>
            <a:ext cx="17830800" cy="14873047"/>
          </a:xfrm>
          <a:prstGeom prst="rect">
            <a:avLst/>
          </a:prstGeom>
          <a:ln w="127000"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500" dirty="0">
              <a:solidFill>
                <a:schemeClr val="tx1"/>
              </a:solidFill>
              <a:latin typeface="Arial" pitchFamily="34" charset="0"/>
            </a:endParaRPr>
          </a:p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00" dirty="0">
              <a:solidFill>
                <a:schemeClr val="tx1"/>
              </a:solidFill>
              <a:latin typeface="Arial" pitchFamily="34" charset="0"/>
            </a:endParaRPr>
          </a:p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1" defTabSz="4389438">
              <a:spcAft>
                <a:spcPts val="600"/>
              </a:spcAft>
              <a:buClr>
                <a:srgbClr val="92D050"/>
              </a:buClr>
            </a:pPr>
            <a:endParaRPr lang="en-US" sz="3600" b="1" dirty="0" smtClean="0">
              <a:solidFill>
                <a:schemeClr val="tx1"/>
              </a:solidFill>
            </a:endParaRPr>
          </a:p>
          <a:p>
            <a:pPr lvl="1" defTabSz="4389438">
              <a:spcAft>
                <a:spcPts val="600"/>
              </a:spcAft>
              <a:buClr>
                <a:srgbClr val="92D050"/>
              </a:buClr>
            </a:pPr>
            <a:r>
              <a:rPr lang="en-US" sz="3600" b="1" dirty="0" smtClean="0">
                <a:solidFill>
                  <a:schemeClr val="tx1"/>
                </a:solidFill>
              </a:rPr>
              <a:t>Dataset</a:t>
            </a:r>
            <a:r>
              <a:rPr lang="en-US" sz="3600" b="1" dirty="0">
                <a:solidFill>
                  <a:schemeClr val="tx1"/>
                </a:solidFill>
              </a:rPr>
              <a:t>: Family Life, Activity, Sun, Health and Eating (FLASHE) </a:t>
            </a:r>
            <a:r>
              <a:rPr lang="en-US" sz="3600" b="1" dirty="0" smtClean="0">
                <a:solidFill>
                  <a:schemeClr val="tx1"/>
                </a:solidFill>
              </a:rPr>
              <a:t>study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Secondary analysis of FLASHE: </a:t>
            </a:r>
            <a:r>
              <a:rPr lang="en-US" sz="3600" dirty="0" smtClean="0"/>
              <a:t>cross-sectional, internet-based study of parent-adolescent dyads by the National Cancer Institute in 2014.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US" sz="3600" dirty="0" smtClean="0">
              <a:solidFill>
                <a:schemeClr val="tx1"/>
              </a:solidFill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b="1" dirty="0" smtClean="0">
                <a:solidFill>
                  <a:schemeClr val="tx1"/>
                </a:solidFill>
              </a:rPr>
              <a:t>Adolescent </a:t>
            </a:r>
            <a:r>
              <a:rPr lang="en-US" sz="3600" b="1" dirty="0">
                <a:solidFill>
                  <a:schemeClr val="tx1"/>
                </a:solidFill>
              </a:rPr>
              <a:t>SSB Consumption </a:t>
            </a:r>
            <a:r>
              <a:rPr lang="en-US" sz="3600" dirty="0">
                <a:solidFill>
                  <a:schemeClr val="tx1"/>
                </a:solidFill>
              </a:rPr>
              <a:t>– NCI SSB </a:t>
            </a:r>
            <a:r>
              <a:rPr lang="en-US" sz="3600" dirty="0" smtClean="0">
                <a:solidFill>
                  <a:schemeClr val="tx1"/>
                </a:solidFill>
              </a:rPr>
              <a:t>screener: Non </a:t>
            </a:r>
            <a:r>
              <a:rPr lang="en-US" sz="3600" dirty="0">
                <a:solidFill>
                  <a:schemeClr val="tx1"/>
                </a:solidFill>
              </a:rPr>
              <a:t>Daily </a:t>
            </a:r>
            <a:r>
              <a:rPr lang="en-US" sz="3600" dirty="0" smtClean="0">
                <a:solidFill>
                  <a:schemeClr val="tx1"/>
                </a:solidFill>
              </a:rPr>
              <a:t>Consumption </a:t>
            </a:r>
            <a:r>
              <a:rPr lang="en-US" sz="3600" dirty="0">
                <a:solidFill>
                  <a:schemeClr val="tx1"/>
                </a:solidFill>
              </a:rPr>
              <a:t>(&lt;</a:t>
            </a:r>
            <a:r>
              <a:rPr lang="en-US" sz="3600" dirty="0" smtClean="0">
                <a:solidFill>
                  <a:schemeClr val="tx1"/>
                </a:solidFill>
              </a:rPr>
              <a:t>1) / Daily </a:t>
            </a:r>
            <a:r>
              <a:rPr lang="en-US" sz="3600" dirty="0">
                <a:solidFill>
                  <a:schemeClr val="tx1"/>
                </a:solidFill>
              </a:rPr>
              <a:t>Consumption (</a:t>
            </a:r>
            <a:r>
              <a:rPr lang="en-US" sz="3600" dirty="0" smtClean="0">
                <a:solidFill>
                  <a:schemeClr val="tx1"/>
                </a:solidFill>
              </a:rPr>
              <a:t>1-2) / Daily </a:t>
            </a:r>
            <a:r>
              <a:rPr lang="en-US" sz="3600" dirty="0">
                <a:solidFill>
                  <a:schemeClr val="tx1"/>
                </a:solidFill>
              </a:rPr>
              <a:t>Consumption (≥2)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b="1" dirty="0">
                <a:solidFill>
                  <a:schemeClr val="tx1"/>
                </a:solidFill>
              </a:rPr>
              <a:t>Home SSB Availability </a:t>
            </a:r>
            <a:r>
              <a:rPr lang="en-US" sz="3600" dirty="0">
                <a:solidFill>
                  <a:schemeClr val="tx1"/>
                </a:solidFill>
              </a:rPr>
              <a:t>– Asked how often SSBs available in the </a:t>
            </a:r>
            <a:r>
              <a:rPr lang="en-US" sz="3600" dirty="0" smtClean="0">
                <a:solidFill>
                  <a:schemeClr val="tx1"/>
                </a:solidFill>
              </a:rPr>
              <a:t>home and categorized as: never / </a:t>
            </a:r>
            <a:r>
              <a:rPr lang="en-US" sz="3600" dirty="0">
                <a:solidFill>
                  <a:schemeClr val="tx1"/>
                </a:solidFill>
              </a:rPr>
              <a:t>rarely or </a:t>
            </a:r>
            <a:r>
              <a:rPr lang="en-US" sz="3600" dirty="0" smtClean="0">
                <a:solidFill>
                  <a:schemeClr val="tx1"/>
                </a:solidFill>
              </a:rPr>
              <a:t>sometimes / often </a:t>
            </a:r>
            <a:r>
              <a:rPr lang="en-US" sz="3600" dirty="0">
                <a:solidFill>
                  <a:schemeClr val="tx1"/>
                </a:solidFill>
              </a:rPr>
              <a:t>or always.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b="1" dirty="0" smtClean="0">
                <a:solidFill>
                  <a:schemeClr val="tx1"/>
                </a:solidFill>
              </a:rPr>
              <a:t>School </a:t>
            </a:r>
            <a:r>
              <a:rPr lang="en-US" sz="3600" b="1" dirty="0">
                <a:solidFill>
                  <a:schemeClr val="tx1"/>
                </a:solidFill>
              </a:rPr>
              <a:t>Neighborhood SSB </a:t>
            </a:r>
            <a:r>
              <a:rPr lang="en-US" sz="3600" b="1" dirty="0" smtClean="0">
                <a:solidFill>
                  <a:schemeClr val="tx1"/>
                </a:solidFill>
              </a:rPr>
              <a:t>Availability </a:t>
            </a:r>
            <a:r>
              <a:rPr lang="en-US" sz="3600" dirty="0" smtClean="0">
                <a:solidFill>
                  <a:schemeClr val="tx1"/>
                </a:solidFill>
              </a:rPr>
              <a:t>– Yes: at least one store </a:t>
            </a:r>
            <a:r>
              <a:rPr lang="en-US" sz="3600" dirty="0">
                <a:solidFill>
                  <a:schemeClr val="tx1"/>
                </a:solidFill>
              </a:rPr>
              <a:t>within a 10-15-minute </a:t>
            </a:r>
            <a:r>
              <a:rPr lang="en-US" sz="3600" dirty="0" smtClean="0">
                <a:solidFill>
                  <a:schemeClr val="tx1"/>
                </a:solidFill>
              </a:rPr>
              <a:t>walk of school  / No: zero stores in walking distance</a:t>
            </a:r>
            <a:endParaRPr lang="en-US" sz="3600" dirty="0">
              <a:solidFill>
                <a:schemeClr val="tx1"/>
              </a:solidFill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b="1" dirty="0" smtClean="0"/>
              <a:t>School </a:t>
            </a:r>
            <a:r>
              <a:rPr lang="en-US" sz="3600" b="1" dirty="0"/>
              <a:t>SSB Availability </a:t>
            </a:r>
            <a:r>
              <a:rPr lang="en-US" sz="3600" dirty="0" smtClean="0"/>
              <a:t>– Yes: presence of vending machines that </a:t>
            </a:r>
            <a:r>
              <a:rPr lang="en-US" sz="3600" dirty="0"/>
              <a:t>sell sodas, salty snacks and/or candy</a:t>
            </a:r>
            <a:r>
              <a:rPr lang="en-US" sz="3600" dirty="0" smtClean="0"/>
              <a:t> / No: absence of vending machines</a:t>
            </a:r>
            <a:endParaRPr lang="en-US" sz="3600" dirty="0"/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b="1" dirty="0" smtClean="0">
                <a:solidFill>
                  <a:schemeClr val="tx1"/>
                </a:solidFill>
              </a:rPr>
              <a:t>Covariates</a:t>
            </a:r>
            <a:r>
              <a:rPr lang="en-US" sz="3600" dirty="0" smtClean="0">
                <a:solidFill>
                  <a:schemeClr val="tx1"/>
                </a:solidFill>
              </a:rPr>
              <a:t>: Adolescent </a:t>
            </a:r>
            <a:r>
              <a:rPr lang="en-US" sz="3600" dirty="0" smtClean="0">
                <a:solidFill>
                  <a:schemeClr val="tx1"/>
                </a:solidFill>
              </a:rPr>
              <a:t>age, race, sex, BMI, parental marital status, housing insecurity.</a:t>
            </a:r>
            <a:endParaRPr lang="en-US" sz="3600" dirty="0">
              <a:solidFill>
                <a:schemeClr val="tx1"/>
              </a:solidFill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US" sz="3600" b="1" dirty="0" smtClean="0">
              <a:solidFill>
                <a:schemeClr val="tx1"/>
              </a:solidFill>
            </a:endParaRPr>
          </a:p>
          <a:p>
            <a:pPr lvl="1" defTabSz="4389438">
              <a:spcAft>
                <a:spcPts val="600"/>
              </a:spcAft>
              <a:buClr>
                <a:srgbClr val="92D050"/>
              </a:buClr>
            </a:pPr>
            <a:r>
              <a:rPr lang="en-US" sz="3600" b="1" dirty="0" smtClean="0">
                <a:solidFill>
                  <a:schemeClr val="tx1"/>
                </a:solidFill>
              </a:rPr>
              <a:t>Analysis: Multivariable </a:t>
            </a:r>
            <a:r>
              <a:rPr lang="en-US" sz="3600" b="1" dirty="0" smtClean="0">
                <a:solidFill>
                  <a:schemeClr val="tx1"/>
                </a:solidFill>
              </a:rPr>
              <a:t>Ordinal Logistic </a:t>
            </a:r>
            <a:r>
              <a:rPr lang="en-US" sz="3600" b="1" dirty="0" smtClean="0">
                <a:solidFill>
                  <a:schemeClr val="tx1"/>
                </a:solidFill>
              </a:rPr>
              <a:t>Regression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Appropriate </a:t>
            </a:r>
            <a:r>
              <a:rPr lang="en-US" sz="3600" dirty="0" smtClean="0">
                <a:solidFill>
                  <a:schemeClr val="tx1"/>
                </a:solidFill>
              </a:rPr>
              <a:t>dietary analysis weights were applied.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Model </a:t>
            </a:r>
            <a:r>
              <a:rPr lang="en-US" sz="3600" dirty="0">
                <a:solidFill>
                  <a:schemeClr val="tx1"/>
                </a:solidFill>
              </a:rPr>
              <a:t>One – association between SSB Home availability and SSB </a:t>
            </a:r>
            <a:r>
              <a:rPr lang="en-US" sz="3600" dirty="0" smtClean="0">
                <a:solidFill>
                  <a:schemeClr val="tx1"/>
                </a:solidFill>
              </a:rPr>
              <a:t>consumption.</a:t>
            </a:r>
            <a:endParaRPr lang="en-US" sz="3600" dirty="0">
              <a:solidFill>
                <a:schemeClr val="tx1"/>
              </a:solidFill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Model Two </a:t>
            </a:r>
            <a:r>
              <a:rPr lang="en-US" sz="3600" dirty="0">
                <a:solidFill>
                  <a:schemeClr val="tx1"/>
                </a:solidFill>
              </a:rPr>
              <a:t>- stratified by SSB availability in </a:t>
            </a:r>
            <a:r>
              <a:rPr lang="en-US" sz="3600" dirty="0" smtClean="0">
                <a:solidFill>
                  <a:schemeClr val="tx1"/>
                </a:solidFill>
              </a:rPr>
              <a:t>School.</a:t>
            </a:r>
            <a:endParaRPr lang="en-US" sz="3600" dirty="0">
              <a:solidFill>
                <a:schemeClr val="tx1"/>
              </a:solidFill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Model </a:t>
            </a:r>
            <a:r>
              <a:rPr lang="en-US" sz="3600" dirty="0">
                <a:solidFill>
                  <a:schemeClr val="tx1"/>
                </a:solidFill>
              </a:rPr>
              <a:t>Three - stratified by SSB availability in School </a:t>
            </a:r>
            <a:r>
              <a:rPr lang="en-US" sz="3600" dirty="0" smtClean="0">
                <a:solidFill>
                  <a:schemeClr val="tx1"/>
                </a:solidFill>
              </a:rPr>
              <a:t>Neighborhood.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>
                <a:solidFill>
                  <a:schemeClr val="tx1"/>
                </a:solidFill>
              </a:rPr>
              <a:t>Proportional Odds Assumption </a:t>
            </a:r>
            <a:r>
              <a:rPr lang="en-US" sz="3600" dirty="0" smtClean="0">
                <a:solidFill>
                  <a:schemeClr val="tx1"/>
                </a:solidFill>
              </a:rPr>
              <a:t>tested and met for all final models.</a:t>
            </a:r>
            <a:endParaRPr lang="en-US" sz="3600" dirty="0">
              <a:solidFill>
                <a:schemeClr val="tx1"/>
              </a:solidFill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US" sz="3600" dirty="0">
              <a:solidFill>
                <a:schemeClr val="tx1"/>
              </a:solidFill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9" name="Horizontal Scroll 48"/>
          <p:cNvSpPr/>
          <p:nvPr/>
        </p:nvSpPr>
        <p:spPr bwMode="auto">
          <a:xfrm rot="10800000">
            <a:off x="19572879" y="3829244"/>
            <a:ext cx="17969303" cy="2194560"/>
          </a:xfrm>
          <a:prstGeom prst="horizontalScroll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389850" y="38591298"/>
            <a:ext cx="17861764" cy="4846320"/>
          </a:xfrm>
          <a:prstGeom prst="rect">
            <a:avLst/>
          </a:prstGeom>
          <a:ln w="127000"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en-US" dirty="0" smtClean="0"/>
          </a:p>
          <a:p>
            <a:pPr defTabSz="4389438"/>
            <a:endParaRPr kumimoji="0" lang="en-US" sz="3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defTabSz="4389438"/>
            <a:endParaRPr lang="en-US" sz="3500" dirty="0" smtClean="0">
              <a:solidFill>
                <a:schemeClr val="tx1"/>
              </a:solidFill>
              <a:latin typeface="Arial" pitchFamily="34" charset="0"/>
            </a:endParaRP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Despite </a:t>
            </a:r>
            <a:r>
              <a:rPr lang="en-US" sz="3600" dirty="0">
                <a:solidFill>
                  <a:schemeClr val="tx1"/>
                </a:solidFill>
              </a:rPr>
              <a:t>the availability of SSBs in school and school neighborhood environments, the </a:t>
            </a:r>
            <a:r>
              <a:rPr lang="en-US" sz="3600" b="1" dirty="0">
                <a:solidFill>
                  <a:schemeClr val="tx1"/>
                </a:solidFill>
              </a:rPr>
              <a:t>home food environment remains an important determinant of adolescent SSB </a:t>
            </a:r>
            <a:r>
              <a:rPr lang="en-US" sz="3600" b="1" dirty="0" smtClean="0">
                <a:solidFill>
                  <a:schemeClr val="tx1"/>
                </a:solidFill>
              </a:rPr>
              <a:t>consumption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</a:p>
          <a:p>
            <a:pPr marL="1104870" lvl="1" indent="-571500" defTabSz="4389438"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</a:rPr>
              <a:t>The </a:t>
            </a:r>
            <a:r>
              <a:rPr lang="en-US" sz="3600" dirty="0">
                <a:solidFill>
                  <a:schemeClr val="tx1"/>
                </a:solidFill>
              </a:rPr>
              <a:t>study highlight the important role parents continue to play in adolescent’s SSB consumption through the drinks they make available in the home.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4599" y="4497399"/>
            <a:ext cx="1539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Garamond" panose="02020404030301010803" pitchFamily="18" charset="0"/>
              </a:rPr>
              <a:t>BACKGROUND</a:t>
            </a:r>
            <a:endParaRPr lang="en-US" sz="6000" b="1" dirty="0">
              <a:latin typeface="Garamond" panose="02020404030301010803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4321" y="14457848"/>
            <a:ext cx="1539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Garamond" panose="02020404030301010803" pitchFamily="18" charset="0"/>
              </a:rPr>
              <a:t>STUDY</a:t>
            </a:r>
            <a:r>
              <a:rPr lang="en-US" sz="6000" b="1" dirty="0" smtClean="0">
                <a:solidFill>
                  <a:schemeClr val="accent3"/>
                </a:solidFill>
                <a:latin typeface="Garamond" panose="02020404030301010803" pitchFamily="18" charset="0"/>
              </a:rPr>
              <a:t> </a:t>
            </a:r>
            <a:r>
              <a:rPr lang="en-US" sz="6000" b="1" dirty="0" smtClean="0">
                <a:latin typeface="Garamond" panose="02020404030301010803" pitchFamily="18" charset="0"/>
              </a:rPr>
              <a:t>OBJECTIVE</a:t>
            </a:r>
            <a:endParaRPr lang="en-US" sz="6000" b="1" dirty="0">
              <a:latin typeface="Garamond" panose="02020404030301010803" pitchFamily="18" charset="0"/>
            </a:endParaRPr>
          </a:p>
        </p:txBody>
      </p:sp>
      <p:graphicFrame>
        <p:nvGraphicFramePr>
          <p:cNvPr id="5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823312"/>
              </p:ext>
            </p:extLst>
          </p:nvPr>
        </p:nvGraphicFramePr>
        <p:xfrm>
          <a:off x="19342092" y="27910010"/>
          <a:ext cx="18444653" cy="4152840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5591537">
                  <a:extLst>
                    <a:ext uri="{9D8B030D-6E8A-4147-A177-3AD203B41FA5}">
                      <a16:colId xmlns:a16="http://schemas.microsoft.com/office/drawing/2014/main" val="2245637847"/>
                    </a:ext>
                  </a:extLst>
                </a:gridCol>
                <a:gridCol w="3118093">
                  <a:extLst>
                    <a:ext uri="{9D8B030D-6E8A-4147-A177-3AD203B41FA5}">
                      <a16:colId xmlns:a16="http://schemas.microsoft.com/office/drawing/2014/main" val="2158262559"/>
                    </a:ext>
                  </a:extLst>
                </a:gridCol>
                <a:gridCol w="3416691">
                  <a:extLst>
                    <a:ext uri="{9D8B030D-6E8A-4147-A177-3AD203B41FA5}">
                      <a16:colId xmlns:a16="http://schemas.microsoft.com/office/drawing/2014/main" val="2342811598"/>
                    </a:ext>
                  </a:extLst>
                </a:gridCol>
                <a:gridCol w="3692309">
                  <a:extLst>
                    <a:ext uri="{9D8B030D-6E8A-4147-A177-3AD203B41FA5}">
                      <a16:colId xmlns:a16="http://schemas.microsoft.com/office/drawing/2014/main" val="83113404"/>
                    </a:ext>
                  </a:extLst>
                </a:gridCol>
                <a:gridCol w="2626023">
                  <a:extLst>
                    <a:ext uri="{9D8B030D-6E8A-4147-A177-3AD203B41FA5}">
                      <a16:colId xmlns:a16="http://schemas.microsoft.com/office/drawing/2014/main" val="4092069039"/>
                    </a:ext>
                  </a:extLst>
                </a:gridCol>
              </a:tblGrid>
              <a:tr h="2873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SSBs Not Available in School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(n=726)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SSBs Available in School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(n=768)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980296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 Consumption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 Consumption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995535"/>
                  </a:ext>
                </a:extLst>
              </a:tr>
              <a:tr h="1798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Adjusted OR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95% CI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Adjusted OR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95% CI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81190"/>
                  </a:ext>
                </a:extLst>
              </a:tr>
              <a:tr h="2873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SSBs Availability at Home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976059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Never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Ref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Ref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Ref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Ref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438078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Rarely/Sometimes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3.07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3.06-3.09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3.19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3.18-3.21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766508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Often/Always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7.39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7.36-7.43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7.08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7.05-7.12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642558"/>
                  </a:ext>
                </a:extLst>
              </a:tr>
            </a:tbl>
          </a:graphicData>
        </a:graphic>
      </p:graphicFrame>
      <p:graphicFrame>
        <p:nvGraphicFramePr>
          <p:cNvPr id="5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024185"/>
              </p:ext>
            </p:extLst>
          </p:nvPr>
        </p:nvGraphicFramePr>
        <p:xfrm>
          <a:off x="19224529" y="33180623"/>
          <a:ext cx="18444652" cy="4152840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5699374">
                  <a:extLst>
                    <a:ext uri="{9D8B030D-6E8A-4147-A177-3AD203B41FA5}">
                      <a16:colId xmlns:a16="http://schemas.microsoft.com/office/drawing/2014/main" val="2245637847"/>
                    </a:ext>
                  </a:extLst>
                </a:gridCol>
                <a:gridCol w="3171175">
                  <a:extLst>
                    <a:ext uri="{9D8B030D-6E8A-4147-A177-3AD203B41FA5}">
                      <a16:colId xmlns:a16="http://schemas.microsoft.com/office/drawing/2014/main" val="2158262559"/>
                    </a:ext>
                  </a:extLst>
                </a:gridCol>
                <a:gridCol w="3304325">
                  <a:extLst>
                    <a:ext uri="{9D8B030D-6E8A-4147-A177-3AD203B41FA5}">
                      <a16:colId xmlns:a16="http://schemas.microsoft.com/office/drawing/2014/main" val="2342811598"/>
                    </a:ext>
                  </a:extLst>
                </a:gridCol>
                <a:gridCol w="3948829">
                  <a:extLst>
                    <a:ext uri="{9D8B030D-6E8A-4147-A177-3AD203B41FA5}">
                      <a16:colId xmlns:a16="http://schemas.microsoft.com/office/drawing/2014/main" val="83113404"/>
                    </a:ext>
                  </a:extLst>
                </a:gridCol>
                <a:gridCol w="2320949">
                  <a:extLst>
                    <a:ext uri="{9D8B030D-6E8A-4147-A177-3AD203B41FA5}">
                      <a16:colId xmlns:a16="http://schemas.microsoft.com/office/drawing/2014/main" val="4092069039"/>
                    </a:ext>
                  </a:extLst>
                </a:gridCol>
              </a:tblGrid>
              <a:tr h="4310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SSBs Not Available in School </a:t>
                      </a:r>
                      <a:r>
                        <a:rPr lang="en-US" sz="3200" dirty="0" smtClean="0">
                          <a:effectLst/>
                        </a:rPr>
                        <a:t>Neighborhood</a:t>
                      </a:r>
                      <a:r>
                        <a:rPr lang="en-US" sz="3200" baseline="0" dirty="0" smtClean="0">
                          <a:effectLst/>
                        </a:rPr>
                        <a:t> </a:t>
                      </a:r>
                      <a:r>
                        <a:rPr lang="en-US" sz="3200" dirty="0" smtClean="0">
                          <a:effectLst/>
                        </a:rPr>
                        <a:t>(n=303</a:t>
                      </a:r>
                      <a:r>
                        <a:rPr lang="en-US" sz="3200" dirty="0">
                          <a:effectLst/>
                        </a:rPr>
                        <a:t>)</a:t>
                      </a:r>
                      <a:endParaRPr lang="en-US" sz="3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SSBs Available in School </a:t>
                      </a:r>
                      <a:r>
                        <a:rPr lang="en-US" sz="3200" dirty="0" smtClean="0">
                          <a:effectLst/>
                        </a:rPr>
                        <a:t>Neighborhood</a:t>
                      </a:r>
                      <a:r>
                        <a:rPr lang="en-US" sz="3200" baseline="0" dirty="0" smtClean="0">
                          <a:effectLst/>
                        </a:rPr>
                        <a:t> </a:t>
                      </a:r>
                      <a:r>
                        <a:rPr lang="en-US" sz="3200" dirty="0" smtClean="0">
                          <a:effectLst/>
                        </a:rPr>
                        <a:t>(n=1191</a:t>
                      </a:r>
                      <a:r>
                        <a:rPr lang="en-US" sz="3200" dirty="0">
                          <a:effectLst/>
                        </a:rPr>
                        <a:t>)</a:t>
                      </a:r>
                      <a:endParaRPr lang="en-US" sz="3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854976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 Consumption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SSB Consumption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463443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Adjusted OR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95% CI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Adjusted OR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95% CI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33798"/>
                  </a:ext>
                </a:extLst>
              </a:tr>
              <a:tr h="2873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SSBs Availability at Home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651118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Never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Ref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Ref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Ref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Ref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01339"/>
                  </a:ext>
                </a:extLst>
              </a:tr>
              <a:tr h="143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Rarely/Sometimes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3.15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3.13-3.17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3.24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3.23-3.25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033427"/>
                  </a:ext>
                </a:extLst>
              </a:tr>
              <a:tr h="2243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Often/Always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6.20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6.15-6.25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7.69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7.66-7.72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6849" marR="4684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135033"/>
                  </a:ext>
                </a:extLst>
              </a:tr>
            </a:tbl>
          </a:graphicData>
        </a:graphic>
      </p:graphicFrame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079932"/>
              </p:ext>
            </p:extLst>
          </p:nvPr>
        </p:nvGraphicFramePr>
        <p:xfrm>
          <a:off x="970130" y="27434396"/>
          <a:ext cx="6863262" cy="9919917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729662">
                  <a:extLst>
                    <a:ext uri="{9D8B030D-6E8A-4147-A177-3AD203B41FA5}">
                      <a16:colId xmlns:a16="http://schemas.microsoft.com/office/drawing/2014/main" val="1235949324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24009977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Weighted</a:t>
                      </a:r>
                      <a:r>
                        <a:rPr lang="en-US" sz="2800" b="1" baseline="0" dirty="0" smtClean="0">
                          <a:effectLst/>
                        </a:rPr>
                        <a:t> P</a:t>
                      </a:r>
                      <a:r>
                        <a:rPr lang="en-US" sz="2800" b="1" dirty="0" smtClean="0">
                          <a:effectLst/>
                        </a:rPr>
                        <a:t>ercentage</a:t>
                      </a:r>
                      <a:endParaRPr lang="en-US" sz="2800" b="1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extLst>
                  <a:ext uri="{0D108BD9-81ED-4DB2-BD59-A6C34878D82A}">
                    <a16:rowId xmlns:a16="http://schemas.microsoft.com/office/drawing/2014/main" val="995200668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Age (years)</a:t>
                      </a:r>
                      <a:endParaRPr lang="en-US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 </a:t>
                      </a:r>
                      <a:endParaRPr lang="en-US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693754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    12-14</a:t>
                      </a:r>
                      <a:endParaRPr lang="en-US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49.8%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809882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15-17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50.2%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515217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Sex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effectLst/>
                        </a:rPr>
                        <a:t> </a:t>
                      </a:r>
                      <a:endParaRPr lang="en-US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233146"/>
                  </a:ext>
                </a:extLst>
              </a:tr>
              <a:tr h="314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Female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48.8%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504722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Male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effectLst/>
                        </a:rPr>
                        <a:t>51.2%</a:t>
                      </a:r>
                      <a:endParaRPr lang="en-US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266111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Race/Ethnicity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 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793300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White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55.2%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55263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Black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13.5%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825174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Hispanic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effectLst/>
                        </a:rPr>
                        <a:t>15.9%</a:t>
                      </a:r>
                      <a:endParaRPr lang="en-US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0735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Other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15.4%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600072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BMI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 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509026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Underweight (&lt;5)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>
                          <a:effectLst/>
                        </a:rPr>
                        <a:t>4.3%</a:t>
                      </a:r>
                      <a:endParaRPr lang="en-US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813655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Normal (≥5 - &lt; 85)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68.5%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694913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Overweight (≥ 85 - &lt; 95)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14.8%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218018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Obese (≥ 95)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12.4%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462721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Parent Marital </a:t>
                      </a:r>
                      <a:r>
                        <a:rPr lang="en-US" sz="2800" b="1" dirty="0">
                          <a:effectLst/>
                        </a:rPr>
                        <a:t>Status</a:t>
                      </a:r>
                      <a:endParaRPr lang="en-US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 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632282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Married/Coupled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77.6%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47854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</a:rPr>
                        <a:t>  </a:t>
                      </a:r>
                      <a:r>
                        <a:rPr lang="en-US" sz="2800" b="1" baseline="0" dirty="0" smtClean="0">
                          <a:effectLst/>
                        </a:rPr>
                        <a:t>  </a:t>
                      </a:r>
                      <a:r>
                        <a:rPr lang="en-US" sz="2800" b="1" dirty="0" smtClean="0">
                          <a:effectLst/>
                        </a:rPr>
                        <a:t>Divorced/</a:t>
                      </a:r>
                      <a:r>
                        <a:rPr lang="en-US" sz="2800" b="1" dirty="0" err="1" smtClean="0">
                          <a:effectLst/>
                        </a:rPr>
                        <a:t>Wid</a:t>
                      </a:r>
                      <a:r>
                        <a:rPr lang="en-US" sz="2800" b="1" dirty="0" smtClean="0">
                          <a:effectLst/>
                        </a:rPr>
                        <a:t>/Separated</a:t>
                      </a:r>
                      <a:endParaRPr lang="en-US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12.1%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803399"/>
                  </a:ext>
                </a:extLst>
              </a:tr>
              <a:tr h="213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</a:rPr>
                        <a:t>    Never Married</a:t>
                      </a:r>
                      <a:endParaRPr lang="en-US" sz="28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10.4%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516" marR="2851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04736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106800"/>
              </p:ext>
            </p:extLst>
          </p:nvPr>
        </p:nvGraphicFramePr>
        <p:xfrm>
          <a:off x="21274016" y="23608544"/>
          <a:ext cx="14630400" cy="3189541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7419220">
                  <a:extLst>
                    <a:ext uri="{9D8B030D-6E8A-4147-A177-3AD203B41FA5}">
                      <a16:colId xmlns:a16="http://schemas.microsoft.com/office/drawing/2014/main" val="2575385462"/>
                    </a:ext>
                  </a:extLst>
                </a:gridCol>
                <a:gridCol w="7211180">
                  <a:extLst>
                    <a:ext uri="{9D8B030D-6E8A-4147-A177-3AD203B41FA5}">
                      <a16:colId xmlns:a16="http://schemas.microsoft.com/office/drawing/2014/main" val="1322514673"/>
                    </a:ext>
                  </a:extLst>
                </a:gridCol>
              </a:tblGrid>
              <a:tr h="8119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SSB Consumption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1023300514"/>
                  </a:ext>
                </a:extLst>
              </a:tr>
              <a:tr h="6864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SSBs Availability at Home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Adjusted</a:t>
                      </a:r>
                      <a:r>
                        <a:rPr lang="en-US" sz="3200" dirty="0">
                          <a:effectLst/>
                        </a:rPr>
                        <a:t>* </a:t>
                      </a:r>
                      <a:r>
                        <a:rPr lang="en-US" sz="3200" dirty="0" smtClean="0">
                          <a:effectLst/>
                        </a:rPr>
                        <a:t>OR</a:t>
                      </a:r>
                      <a:r>
                        <a:rPr lang="en-US" sz="3200" baseline="0" dirty="0" smtClean="0">
                          <a:effectLst/>
                        </a:rPr>
                        <a:t>  </a:t>
                      </a:r>
                      <a:r>
                        <a:rPr lang="en-US" sz="3200" dirty="0" smtClean="0">
                          <a:effectLst/>
                        </a:rPr>
                        <a:t>(95</a:t>
                      </a:r>
                      <a:r>
                        <a:rPr lang="en-US" sz="3200" dirty="0">
                          <a:effectLst/>
                        </a:rPr>
                        <a:t>% CI</a:t>
                      </a:r>
                      <a:r>
                        <a:rPr lang="en-US" sz="3200" dirty="0" smtClean="0">
                          <a:effectLst/>
                        </a:rPr>
                        <a:t>)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/>
                </a:tc>
                <a:extLst>
                  <a:ext uri="{0D108BD9-81ED-4DB2-BD59-A6C34878D82A}">
                    <a16:rowId xmlns:a16="http://schemas.microsoft.com/office/drawing/2014/main" val="1098693839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Never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Ref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630430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Rarely/Sometimes</a:t>
                      </a:r>
                      <a:endParaRPr lang="en-US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 3.17</a:t>
                      </a:r>
                      <a:r>
                        <a:rPr lang="en-US" sz="3200" baseline="0" dirty="0" smtClean="0">
                          <a:effectLst/>
                        </a:rPr>
                        <a:t>   </a:t>
                      </a:r>
                      <a:r>
                        <a:rPr lang="en-US" sz="3200" dirty="0" smtClean="0">
                          <a:effectLst/>
                        </a:rPr>
                        <a:t>(3.16-3.18</a:t>
                      </a:r>
                      <a:r>
                        <a:rPr lang="en-US" sz="3200" dirty="0">
                          <a:effectLst/>
                        </a:rPr>
                        <a:t>)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707445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Often/Always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 7.34</a:t>
                      </a:r>
                      <a:r>
                        <a:rPr lang="en-US" sz="3200" baseline="0" dirty="0" smtClean="0">
                          <a:effectLst/>
                        </a:rPr>
                        <a:t>   </a:t>
                      </a:r>
                      <a:r>
                        <a:rPr lang="en-US" sz="3200" dirty="0" smtClean="0">
                          <a:effectLst/>
                        </a:rPr>
                        <a:t>(7.32-7.37</a:t>
                      </a:r>
                      <a:r>
                        <a:rPr lang="en-US" sz="3200" dirty="0">
                          <a:effectLst/>
                        </a:rPr>
                        <a:t>)</a:t>
                      </a:r>
                      <a:endParaRPr lang="en-US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65" marR="6246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72975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9177000" y="22215562"/>
            <a:ext cx="192024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>
                <a:latin typeface="+mn-lt"/>
                <a:ea typeface="Calibri" panose="020F0502020204030204" pitchFamily="34" charset="0"/>
              </a:rPr>
              <a:t>Ordinal </a:t>
            </a:r>
            <a:r>
              <a:rPr lang="en-US" sz="3600" dirty="0">
                <a:latin typeface="+mn-lt"/>
                <a:ea typeface="Calibri" panose="020F0502020204030204" pitchFamily="34" charset="0"/>
              </a:rPr>
              <a:t>Logistic Regression Model (n=1,494) of the association between SSB availability in the home and adolescents (12-17yo) SSB consumption </a:t>
            </a:r>
            <a:r>
              <a:rPr lang="en-US" sz="3600" dirty="0" smtClean="0">
                <a:latin typeface="+mn-lt"/>
                <a:ea typeface="Calibri" panose="020F0502020204030204" pitchFamily="34" charset="0"/>
              </a:rPr>
              <a:t>behaviors</a:t>
            </a:r>
            <a:endParaRPr lang="en-US" sz="3600" dirty="0">
              <a:latin typeface="+mn-lt"/>
            </a:endParaRPr>
          </a:p>
        </p:txBody>
      </p:sp>
      <p:sp>
        <p:nvSpPr>
          <p:cNvPr id="61" name="Horizontal Scroll 60"/>
          <p:cNvSpPr/>
          <p:nvPr/>
        </p:nvSpPr>
        <p:spPr bwMode="auto">
          <a:xfrm rot="10800000">
            <a:off x="899798" y="19716057"/>
            <a:ext cx="36754781" cy="2194560"/>
          </a:xfrm>
          <a:prstGeom prst="horizontalScroll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9163089" y="27041776"/>
            <a:ext cx="19202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>
                <a:latin typeface="+mn-lt"/>
                <a:ea typeface="Calibri" panose="020F0502020204030204" pitchFamily="34" charset="0"/>
              </a:rPr>
              <a:t>Ordinal </a:t>
            </a:r>
            <a:r>
              <a:rPr lang="en-US" sz="3600" dirty="0">
                <a:latin typeface="+mn-lt"/>
                <a:ea typeface="Calibri" panose="020F0502020204030204" pitchFamily="34" charset="0"/>
              </a:rPr>
              <a:t>Logistic Regression Model S</a:t>
            </a:r>
            <a:r>
              <a:rPr lang="en-US" sz="3600" dirty="0" smtClean="0">
                <a:latin typeface="+mn-lt"/>
                <a:ea typeface="Calibri" panose="020F0502020204030204" pitchFamily="34" charset="0"/>
              </a:rPr>
              <a:t>tratified by School SSB Availability</a:t>
            </a:r>
            <a:endParaRPr lang="en-US" sz="3600" dirty="0">
              <a:latin typeface="+mn-lt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9170499" y="32394355"/>
            <a:ext cx="19202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>
                <a:latin typeface="+mn-lt"/>
                <a:ea typeface="Calibri" panose="020F0502020204030204" pitchFamily="34" charset="0"/>
              </a:rPr>
              <a:t>Ordinal </a:t>
            </a:r>
            <a:r>
              <a:rPr lang="en-US" sz="3600" dirty="0">
                <a:latin typeface="+mn-lt"/>
                <a:ea typeface="Calibri" panose="020F0502020204030204" pitchFamily="34" charset="0"/>
              </a:rPr>
              <a:t>Logistic Regression Model S</a:t>
            </a:r>
            <a:r>
              <a:rPr lang="en-US" sz="3600" dirty="0" smtClean="0">
                <a:latin typeface="+mn-lt"/>
                <a:ea typeface="Calibri" panose="020F0502020204030204" pitchFamily="34" charset="0"/>
              </a:rPr>
              <a:t>tratified by School Neighborhood SSB Availability</a:t>
            </a:r>
            <a:endParaRPr lang="en-US" sz="36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345400" y="37553157"/>
            <a:ext cx="17196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cs typeface="Arial" panose="020B0604020202020204" pitchFamily="34" charset="0"/>
              </a:rPr>
              <a:t>*SSB consumption outcome categories: non-daily &lt;1, daily 1-2, daily ≥2</a:t>
            </a:r>
          </a:p>
          <a:p>
            <a:r>
              <a:rPr lang="en-US" sz="2400" dirty="0">
                <a:cs typeface="Arial" panose="020B0604020202020204" pitchFamily="34" charset="0"/>
              </a:rPr>
              <a:t>**Model adjusted for school SSB availability, school neighborhood SSB availability, adolescent age, sex, race, BMI, parent marital status and housing insecurity.</a:t>
            </a:r>
            <a:endParaRPr lang="en-US" sz="2400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654898" y="20355271"/>
            <a:ext cx="1539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Garamond" panose="02020404030301010803" pitchFamily="18" charset="0"/>
              </a:rPr>
              <a:t>RESULTS</a:t>
            </a:r>
            <a:endParaRPr lang="en-US" sz="6000" b="1" dirty="0">
              <a:latin typeface="Garamond" panose="02020404030301010803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939640" y="4395264"/>
            <a:ext cx="1539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Garamond" panose="02020404030301010803" pitchFamily="18" charset="0"/>
              </a:rPr>
              <a:t>METHODS</a:t>
            </a:r>
            <a:endParaRPr lang="en-US" sz="6000" b="1" dirty="0">
              <a:latin typeface="Garamond" panose="02020404030301010803" pitchFamily="18" charset="0"/>
            </a:endParaRPr>
          </a:p>
        </p:txBody>
      </p:sp>
      <p:sp>
        <p:nvSpPr>
          <p:cNvPr id="67" name="Horizontal Scroll 66"/>
          <p:cNvSpPr/>
          <p:nvPr/>
        </p:nvSpPr>
        <p:spPr bwMode="auto">
          <a:xfrm rot="10800000">
            <a:off x="364450" y="38144973"/>
            <a:ext cx="17969303" cy="2194560"/>
          </a:xfrm>
          <a:prstGeom prst="horizontalScroll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31211" y="38710993"/>
            <a:ext cx="1539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Garamond" panose="02020404030301010803" pitchFamily="18" charset="0"/>
              </a:rPr>
              <a:t>CONCLUSION</a:t>
            </a:r>
            <a:endParaRPr lang="en-US" sz="6000" b="1" dirty="0">
              <a:latin typeface="Garamond" panose="02020404030301010803" pitchFamily="18" charset="0"/>
            </a:endParaRPr>
          </a:p>
        </p:txBody>
      </p:sp>
      <p:graphicFrame>
        <p:nvGraphicFramePr>
          <p:cNvPr id="71" name="Chart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470838"/>
              </p:ext>
            </p:extLst>
          </p:nvPr>
        </p:nvGraphicFramePr>
        <p:xfrm>
          <a:off x="9019730" y="27819588"/>
          <a:ext cx="8791419" cy="1059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2" name="Rectangle 71"/>
          <p:cNvSpPr/>
          <p:nvPr/>
        </p:nvSpPr>
        <p:spPr>
          <a:xfrm>
            <a:off x="903809" y="25777877"/>
            <a:ext cx="69295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+mn-lt"/>
                <a:ea typeface="Calibri" panose="020F0502020204030204" pitchFamily="34" charset="0"/>
              </a:rPr>
              <a:t>Characteristics of Study Sample</a:t>
            </a:r>
          </a:p>
          <a:p>
            <a:r>
              <a:rPr lang="en-US" sz="3600" dirty="0" smtClean="0">
                <a:latin typeface="+mn-lt"/>
              </a:rPr>
              <a:t>From FLASHE N=1,494</a:t>
            </a:r>
            <a:endParaRPr lang="en-US" sz="3600" dirty="0">
              <a:latin typeface="+mn-lt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9277938" y="25934636"/>
            <a:ext cx="86988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+mn-lt"/>
                <a:ea typeface="Calibri" panose="020F0502020204030204" pitchFamily="34" charset="0"/>
              </a:rPr>
              <a:t>Prevalence of  Home Availability of SSBs and Adolescent SSB Consumption Behaviors </a:t>
            </a:r>
            <a:endParaRPr lang="en-US" sz="3600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460588" y="43361012"/>
            <a:ext cx="20966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This study was supported by the </a:t>
            </a:r>
            <a:r>
              <a:rPr lang="en-US" sz="2000" dirty="0" smtClean="0">
                <a:solidFill>
                  <a:sysClr val="windowText" lastClr="000000"/>
                </a:solidFill>
                <a:latin typeface="Garamond" panose="02020404030301010803" pitchFamily="18" charset="0"/>
              </a:rPr>
              <a:t>NIH National </a:t>
            </a:r>
            <a:r>
              <a:rPr lang="en-US" sz="20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Heart, Lung, and Blood Institute, Grant # F31HL138970 and the Centers for Disease Control and Prevention, Grant # U48DP005031-01</a:t>
            </a:r>
            <a:endParaRPr lang="en-US" sz="200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8" name="Picture 20" descr="Image result for house clipart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882" b="91370" l="750" r="100000">
                        <a14:foregroundMark x1="48000" y1="37899" x2="48000" y2="37899"/>
                        <a14:foregroundMark x1="20500" y1="52720" x2="20500" y2="52720"/>
                        <a14:foregroundMark x1="15000" y1="57974" x2="15000" y2="579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162474" y="38974793"/>
            <a:ext cx="3120687" cy="373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Image result for school clipart"/>
          <p:cNvPicPr>
            <a:picLocks noChangeAspect="1" noChangeArrowheads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3737" y="39528610"/>
            <a:ext cx="2540996" cy="286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Related image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backgroundMark x1="96471" y1="24118" x2="96471" y2="241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327" y="39319736"/>
            <a:ext cx="4573949" cy="365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http://cdn.diabetesselfmanagement.com/2015/07/Spero072915-315x20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6760" y="431622"/>
            <a:ext cx="4310384" cy="269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s://wileynutritionbytes.com/wp-content/uploads/2015/06/Sugar-Products-600x414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218" y="39840710"/>
            <a:ext cx="3052464" cy="2374301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extLst/>
        </p:spPr>
      </p:pic>
      <p:pic>
        <p:nvPicPr>
          <p:cNvPr id="43" name="Picture 2" descr="https://wileynutritionbytes.com/wp-content/uploads/2015/06/Sugar-Products-600x414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8788" y="39760933"/>
            <a:ext cx="3213538" cy="249959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3872</TotalTime>
  <Words>908</Words>
  <Application>Microsoft Office PowerPoint</Application>
  <PresentationFormat>Custom</PresentationFormat>
  <Paragraphs>182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Garamond</vt:lpstr>
      <vt:lpstr>Wingdings</vt:lpstr>
      <vt:lpstr>Default Design</vt:lpstr>
      <vt:lpstr>PowerPoint Presentation</vt:lpstr>
    </vt:vector>
  </TitlesOfParts>
  <Company>Graphicsland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a scientific poster</dc:title>
  <dc:subject>Template For Scientific Poster Presentation</dc:subject>
  <dc:creator>Graphicsland/MakeSigns.com</dc:creator>
  <cp:keywords>scientific, research, template, custom, poster, presentation, symposium, printing, PowerPoint, create, design, example, sample, download</cp:keywords>
  <dc:description>This is a free template from MakeSigns.com to help you create the perfect scientific poster.</dc:description>
  <cp:lastModifiedBy>Haughton, Christina</cp:lastModifiedBy>
  <cp:revision>142</cp:revision>
  <dcterms:created xsi:type="dcterms:W3CDTF">2004-07-27T20:30:49Z</dcterms:created>
  <dcterms:modified xsi:type="dcterms:W3CDTF">2018-04-09T14:26:11Z</dcterms:modified>
  <cp:category>scientific poster template</cp:category>
</cp:coreProperties>
</file>