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9" r:id="rId3"/>
    <p:sldId id="257" r:id="rId4"/>
    <p:sldId id="268" r:id="rId5"/>
    <p:sldId id="275" r:id="rId6"/>
    <p:sldId id="276" r:id="rId7"/>
    <p:sldId id="258" r:id="rId8"/>
    <p:sldId id="260" r:id="rId9"/>
    <p:sldId id="261" r:id="rId10"/>
    <p:sldId id="265" r:id="rId11"/>
    <p:sldId id="287" r:id="rId12"/>
    <p:sldId id="271" r:id="rId13"/>
    <p:sldId id="290" r:id="rId14"/>
    <p:sldId id="291" r:id="rId15"/>
    <p:sldId id="292" r:id="rId16"/>
    <p:sldId id="296" r:id="rId17"/>
    <p:sldId id="294" r:id="rId18"/>
    <p:sldId id="295" r:id="rId19"/>
    <p:sldId id="293" r:id="rId20"/>
    <p:sldId id="266" r:id="rId21"/>
    <p:sldId id="28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FFFFFF"/>
    <a:srgbClr val="FCC96C"/>
    <a:srgbClr val="CC397B"/>
    <a:srgbClr val="70AD4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81" autoAdjust="0"/>
    <p:restoredTop sz="94651" autoAdjust="0"/>
  </p:normalViewPr>
  <p:slideViewPr>
    <p:cSldViewPr snapToGrid="0">
      <p:cViewPr>
        <p:scale>
          <a:sx n="75" d="100"/>
          <a:sy n="75" d="100"/>
        </p:scale>
        <p:origin x="989" y="21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63EF7B1-1FCB-469F-BD49-A8B040207B91}" type="datetimeFigureOut">
              <a:rPr lang="en-US" smtClean="0"/>
              <a:t>3/22/2017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A2C7A33-77C1-4B70-A583-2B8A2C3ED05C}" type="slidenum">
              <a:rPr lang="en-US" smtClean="0"/>
              <a:t>‹#›</a:t>
            </a:fld>
            <a:endParaRPr lang="en-US" dirty="0"/>
          </a:p>
        </p:txBody>
      </p:sp>
    </p:spTree>
    <p:extLst>
      <p:ext uri="{BB962C8B-B14F-4D97-AF65-F5344CB8AC3E}">
        <p14:creationId xmlns:p14="http://schemas.microsoft.com/office/powerpoint/2010/main" val="31779526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3EF7B1-1FCB-469F-BD49-A8B040207B91}" type="datetimeFigureOut">
              <a:rPr lang="en-US" smtClean="0"/>
              <a:t>3/22/2017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A2C7A33-77C1-4B70-A583-2B8A2C3ED05C}" type="slidenum">
              <a:rPr lang="en-US" smtClean="0"/>
              <a:t>‹#›</a:t>
            </a:fld>
            <a:endParaRPr lang="en-US" dirty="0"/>
          </a:p>
        </p:txBody>
      </p:sp>
    </p:spTree>
    <p:extLst>
      <p:ext uri="{BB962C8B-B14F-4D97-AF65-F5344CB8AC3E}">
        <p14:creationId xmlns:p14="http://schemas.microsoft.com/office/powerpoint/2010/main" val="2719305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3EF7B1-1FCB-469F-BD49-A8B040207B91}" type="datetimeFigureOut">
              <a:rPr lang="en-US" smtClean="0"/>
              <a:t>3/22/2017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A2C7A33-77C1-4B70-A583-2B8A2C3ED05C}" type="slidenum">
              <a:rPr lang="en-US" smtClean="0"/>
              <a:t>‹#›</a:t>
            </a:fld>
            <a:endParaRPr lang="en-US" dirty="0"/>
          </a:p>
        </p:txBody>
      </p:sp>
    </p:spTree>
    <p:extLst>
      <p:ext uri="{BB962C8B-B14F-4D97-AF65-F5344CB8AC3E}">
        <p14:creationId xmlns:p14="http://schemas.microsoft.com/office/powerpoint/2010/main" val="3967090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3EF7B1-1FCB-469F-BD49-A8B040207B91}" type="datetimeFigureOut">
              <a:rPr lang="en-US" smtClean="0"/>
              <a:t>3/22/2017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A2C7A33-77C1-4B70-A583-2B8A2C3ED05C}" type="slidenum">
              <a:rPr lang="en-US" smtClean="0"/>
              <a:t>‹#›</a:t>
            </a:fld>
            <a:endParaRPr lang="en-US" dirty="0"/>
          </a:p>
        </p:txBody>
      </p:sp>
    </p:spTree>
    <p:extLst>
      <p:ext uri="{BB962C8B-B14F-4D97-AF65-F5344CB8AC3E}">
        <p14:creationId xmlns:p14="http://schemas.microsoft.com/office/powerpoint/2010/main" val="4212331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63EF7B1-1FCB-469F-BD49-A8B040207B91}" type="datetimeFigureOut">
              <a:rPr lang="en-US" smtClean="0"/>
              <a:t>3/22/2017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A2C7A33-77C1-4B70-A583-2B8A2C3ED05C}" type="slidenum">
              <a:rPr lang="en-US" smtClean="0"/>
              <a:t>‹#›</a:t>
            </a:fld>
            <a:endParaRPr lang="en-US" dirty="0"/>
          </a:p>
        </p:txBody>
      </p:sp>
    </p:spTree>
    <p:extLst>
      <p:ext uri="{BB962C8B-B14F-4D97-AF65-F5344CB8AC3E}">
        <p14:creationId xmlns:p14="http://schemas.microsoft.com/office/powerpoint/2010/main" val="4070021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63EF7B1-1FCB-469F-BD49-A8B040207B91}" type="datetimeFigureOut">
              <a:rPr lang="en-US" smtClean="0"/>
              <a:t>3/22/2017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A2C7A33-77C1-4B70-A583-2B8A2C3ED05C}" type="slidenum">
              <a:rPr lang="en-US" smtClean="0"/>
              <a:t>‹#›</a:t>
            </a:fld>
            <a:endParaRPr lang="en-US" dirty="0"/>
          </a:p>
        </p:txBody>
      </p:sp>
    </p:spTree>
    <p:extLst>
      <p:ext uri="{BB962C8B-B14F-4D97-AF65-F5344CB8AC3E}">
        <p14:creationId xmlns:p14="http://schemas.microsoft.com/office/powerpoint/2010/main" val="4124328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63EF7B1-1FCB-469F-BD49-A8B040207B91}" type="datetimeFigureOut">
              <a:rPr lang="en-US" smtClean="0"/>
              <a:t>3/22/2017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A2C7A33-77C1-4B70-A583-2B8A2C3ED05C}" type="slidenum">
              <a:rPr lang="en-US" smtClean="0"/>
              <a:t>‹#›</a:t>
            </a:fld>
            <a:endParaRPr lang="en-US" dirty="0"/>
          </a:p>
        </p:txBody>
      </p:sp>
    </p:spTree>
    <p:extLst>
      <p:ext uri="{BB962C8B-B14F-4D97-AF65-F5344CB8AC3E}">
        <p14:creationId xmlns:p14="http://schemas.microsoft.com/office/powerpoint/2010/main" val="291515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63EF7B1-1FCB-469F-BD49-A8B040207B91}" type="datetimeFigureOut">
              <a:rPr lang="en-US" smtClean="0"/>
              <a:t>3/22/2017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A2C7A33-77C1-4B70-A583-2B8A2C3ED05C}" type="slidenum">
              <a:rPr lang="en-US" smtClean="0"/>
              <a:t>‹#›</a:t>
            </a:fld>
            <a:endParaRPr lang="en-US" dirty="0"/>
          </a:p>
        </p:txBody>
      </p:sp>
    </p:spTree>
    <p:extLst>
      <p:ext uri="{BB962C8B-B14F-4D97-AF65-F5344CB8AC3E}">
        <p14:creationId xmlns:p14="http://schemas.microsoft.com/office/powerpoint/2010/main" val="1894265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3EF7B1-1FCB-469F-BD49-A8B040207B91}" type="datetimeFigureOut">
              <a:rPr lang="en-US" smtClean="0"/>
              <a:t>3/22/2017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A2C7A33-77C1-4B70-A583-2B8A2C3ED05C}" type="slidenum">
              <a:rPr lang="en-US" smtClean="0"/>
              <a:t>‹#›</a:t>
            </a:fld>
            <a:endParaRPr lang="en-US" dirty="0"/>
          </a:p>
        </p:txBody>
      </p:sp>
    </p:spTree>
    <p:extLst>
      <p:ext uri="{BB962C8B-B14F-4D97-AF65-F5344CB8AC3E}">
        <p14:creationId xmlns:p14="http://schemas.microsoft.com/office/powerpoint/2010/main" val="3169320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63EF7B1-1FCB-469F-BD49-A8B040207B91}" type="datetimeFigureOut">
              <a:rPr lang="en-US" smtClean="0"/>
              <a:t>3/22/2017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A2C7A33-77C1-4B70-A583-2B8A2C3ED05C}" type="slidenum">
              <a:rPr lang="en-US" smtClean="0"/>
              <a:t>‹#›</a:t>
            </a:fld>
            <a:endParaRPr lang="en-US" dirty="0"/>
          </a:p>
        </p:txBody>
      </p:sp>
    </p:spTree>
    <p:extLst>
      <p:ext uri="{BB962C8B-B14F-4D97-AF65-F5344CB8AC3E}">
        <p14:creationId xmlns:p14="http://schemas.microsoft.com/office/powerpoint/2010/main" val="3979177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63EF7B1-1FCB-469F-BD49-A8B040207B91}" type="datetimeFigureOut">
              <a:rPr lang="en-US" smtClean="0"/>
              <a:t>3/22/2017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A2C7A33-77C1-4B70-A583-2B8A2C3ED05C}" type="slidenum">
              <a:rPr lang="en-US" smtClean="0"/>
              <a:t>‹#›</a:t>
            </a:fld>
            <a:endParaRPr lang="en-US" dirty="0"/>
          </a:p>
        </p:txBody>
      </p:sp>
    </p:spTree>
    <p:extLst>
      <p:ext uri="{BB962C8B-B14F-4D97-AF65-F5344CB8AC3E}">
        <p14:creationId xmlns:p14="http://schemas.microsoft.com/office/powerpoint/2010/main" val="4104274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3EF7B1-1FCB-469F-BD49-A8B040207B91}" type="datetimeFigureOut">
              <a:rPr lang="en-US" smtClean="0"/>
              <a:t>3/22/2017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2C7A33-77C1-4B70-A583-2B8A2C3ED05C}" type="slidenum">
              <a:rPr lang="en-US" smtClean="0"/>
              <a:t>‹#›</a:t>
            </a:fld>
            <a:endParaRPr lang="en-US" dirty="0"/>
          </a:p>
        </p:txBody>
      </p:sp>
    </p:spTree>
    <p:extLst>
      <p:ext uri="{BB962C8B-B14F-4D97-AF65-F5344CB8AC3E}">
        <p14:creationId xmlns:p14="http://schemas.microsoft.com/office/powerpoint/2010/main" val="25818854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academic.oup.com/biostatistics/pages/supp_data" TargetMode="External"/><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hyperlink" Target="http://www.jneurosci.org/content/30/32/10599" TargetMode="External"/><Relationship Id="rId5" Type="http://schemas.openxmlformats.org/officeDocument/2006/relationships/hyperlink" Target="https://www.siam.org/journals/sisc/supplementary.php" TargetMode="External"/><Relationship Id="rId4" Type="http://schemas.openxmlformats.org/officeDocument/2006/relationships/hyperlink" Target="http://www.apa.org/pubs/authors/supp-material.aspx"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4840" y="539267"/>
            <a:ext cx="10942320" cy="2387600"/>
          </a:xfrm>
        </p:spPr>
        <p:txBody>
          <a:bodyPr>
            <a:normAutofit fontScale="90000"/>
          </a:bodyPr>
          <a:lstStyle/>
          <a:p>
            <a:r>
              <a:rPr lang="en-US" dirty="0">
                <a:solidFill>
                  <a:schemeClr val="bg1"/>
                </a:solidFill>
              </a:rPr>
              <a:t>Digital Realities &amp; Academic Research</a:t>
            </a:r>
            <a:br>
              <a:rPr lang="en-US" dirty="0">
                <a:solidFill>
                  <a:schemeClr val="bg1"/>
                </a:solidFill>
              </a:rPr>
            </a:br>
            <a:r>
              <a:rPr lang="en-US" dirty="0">
                <a:solidFill>
                  <a:schemeClr val="bg1"/>
                </a:solidFill>
              </a:rPr>
              <a:t>	</a:t>
            </a:r>
          </a:p>
        </p:txBody>
      </p:sp>
      <p:sp>
        <p:nvSpPr>
          <p:cNvPr id="3" name="Subtitle 2"/>
          <p:cNvSpPr>
            <a:spLocks noGrp="1"/>
          </p:cNvSpPr>
          <p:nvPr>
            <p:ph type="subTitle" idx="1"/>
          </p:nvPr>
        </p:nvSpPr>
        <p:spPr>
          <a:xfrm>
            <a:off x="3039884" y="3600840"/>
            <a:ext cx="8599666" cy="1655762"/>
          </a:xfrm>
        </p:spPr>
        <p:txBody>
          <a:bodyPr/>
          <a:lstStyle/>
          <a:p>
            <a:r>
              <a:rPr lang="en-US" dirty="0">
                <a:solidFill>
                  <a:schemeClr val="bg1"/>
                </a:solidFill>
              </a:rPr>
              <a:t>The University of Massachusetts Medical School</a:t>
            </a:r>
          </a:p>
          <a:p>
            <a:r>
              <a:rPr lang="en-US" dirty="0">
                <a:solidFill>
                  <a:schemeClr val="bg1"/>
                </a:solidFill>
              </a:rPr>
              <a:t>National Network of Libraries of Medicine, New England Region</a:t>
            </a:r>
          </a:p>
          <a:p>
            <a:r>
              <a:rPr lang="en-US" dirty="0">
                <a:solidFill>
                  <a:schemeClr val="bg1"/>
                </a:solidFill>
              </a:rPr>
              <a:t>National Public Health Coordination Office</a:t>
            </a:r>
          </a:p>
        </p:txBody>
      </p:sp>
      <p:sp>
        <p:nvSpPr>
          <p:cNvPr id="4" name="Rectangle 3"/>
          <p:cNvSpPr/>
          <p:nvPr/>
        </p:nvSpPr>
        <p:spPr>
          <a:xfrm flipV="1">
            <a:off x="0" y="3021677"/>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030" name="Picture 6" descr="http://mms.businesswire.com/media/20130530006472/en/251785/5/UMMS-For-2col-RGB.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65314" y="5446223"/>
            <a:ext cx="2551291" cy="917402"/>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6449" y="5446223"/>
            <a:ext cx="3251551" cy="917402"/>
          </a:xfrm>
          <a:prstGeom prst="rect">
            <a:avLst/>
          </a:prstGeom>
          <a:ln>
            <a:solidFill>
              <a:schemeClr val="bg1">
                <a:lumMod val="50000"/>
              </a:schemeClr>
            </a:solidFill>
          </a:ln>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3193" y="3509963"/>
            <a:ext cx="2334063" cy="2667000"/>
          </a:xfrm>
          <a:prstGeom prst="rect">
            <a:avLst/>
          </a:prstGeom>
          <a:ln>
            <a:solidFill>
              <a:schemeClr val="bg1">
                <a:lumMod val="50000"/>
              </a:schemeClr>
            </a:solidFill>
          </a:ln>
        </p:spPr>
      </p:pic>
      <p:sp>
        <p:nvSpPr>
          <p:cNvPr id="11" name="Rectangle 10"/>
          <p:cNvSpPr/>
          <p:nvPr/>
        </p:nvSpPr>
        <p:spPr>
          <a:xfrm>
            <a:off x="2269089" y="2348277"/>
            <a:ext cx="7653822" cy="461665"/>
          </a:xfrm>
          <a:prstGeom prst="rect">
            <a:avLst/>
          </a:prstGeom>
        </p:spPr>
        <p:txBody>
          <a:bodyPr wrap="square">
            <a:spAutoFit/>
          </a:bodyPr>
          <a:lstStyle/>
          <a:p>
            <a:r>
              <a:rPr lang="en-US" sz="2400" dirty="0">
                <a:solidFill>
                  <a:schemeClr val="bg1"/>
                </a:solidFill>
              </a:rPr>
              <a:t>Allison Herrera - Technology &amp; Communications Coordinator</a:t>
            </a:r>
          </a:p>
        </p:txBody>
      </p:sp>
    </p:spTree>
    <p:extLst>
      <p:ext uri="{BB962C8B-B14F-4D97-AF65-F5344CB8AC3E}">
        <p14:creationId xmlns:p14="http://schemas.microsoft.com/office/powerpoint/2010/main" val="52874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157"/>
            <a:ext cx="10515600" cy="1325563"/>
          </a:xfrm>
        </p:spPr>
        <p:txBody>
          <a:bodyPr>
            <a:normAutofit/>
          </a:bodyPr>
          <a:lstStyle/>
          <a:p>
            <a:r>
              <a:rPr lang="en-US" sz="4000" dirty="0">
                <a:solidFill>
                  <a:schemeClr val="bg1"/>
                </a:solidFill>
              </a:rPr>
              <a:t>Libraries Future Roles for Supporting Researchers</a:t>
            </a:r>
            <a:endParaRPr lang="en-US" sz="4000"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Rectangle 7"/>
          <p:cNvSpPr/>
          <p:nvPr/>
        </p:nvSpPr>
        <p:spPr>
          <a:xfrm>
            <a:off x="7135949" y="2384641"/>
            <a:ext cx="4669971" cy="2462213"/>
          </a:xfrm>
          <a:prstGeom prst="rect">
            <a:avLst/>
          </a:prstGeom>
        </p:spPr>
        <p:txBody>
          <a:bodyPr wrap="square">
            <a:spAutoFit/>
          </a:bodyPr>
          <a:lstStyle/>
          <a:p>
            <a:r>
              <a:rPr lang="en-US" sz="2200" dirty="0">
                <a:solidFill>
                  <a:schemeClr val="bg1"/>
                </a:solidFill>
              </a:rPr>
              <a:t>What the library was, which was a stable repository of knowledge, is no longer possible, now the big action is moving upstream to the data. The dynamic interplay of knowledge and medicine is where we’re going and where we want to be. (Brennan, 2017)</a:t>
            </a:r>
          </a:p>
        </p:txBody>
      </p:sp>
      <p:pic>
        <p:nvPicPr>
          <p:cNvPr id="1026" name="Picture 2" descr="http://medcitynews.com/wp-content/uploads/2016/11/Brennan-AMIA-slide-e1479245747292-600x4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905" y="1668838"/>
            <a:ext cx="6176782" cy="4323748"/>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662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157"/>
            <a:ext cx="10515600" cy="1325563"/>
          </a:xfrm>
        </p:spPr>
        <p:txBody>
          <a:bodyPr>
            <a:normAutofit/>
          </a:bodyPr>
          <a:lstStyle/>
          <a:p>
            <a:r>
              <a:rPr lang="en-US" sz="4000" dirty="0">
                <a:solidFill>
                  <a:schemeClr val="bg1"/>
                </a:solidFill>
              </a:rPr>
              <a:t>Libraries Future Roles for Supporting Researchers</a:t>
            </a:r>
            <a:endParaRPr lang="en-US" sz="4000"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Rectangle 7"/>
          <p:cNvSpPr/>
          <p:nvPr/>
        </p:nvSpPr>
        <p:spPr>
          <a:xfrm>
            <a:off x="7346180" y="1950188"/>
            <a:ext cx="4669971" cy="3816429"/>
          </a:xfrm>
          <a:prstGeom prst="rect">
            <a:avLst/>
          </a:prstGeom>
        </p:spPr>
        <p:txBody>
          <a:bodyPr wrap="square">
            <a:spAutoFit/>
          </a:bodyPr>
          <a:lstStyle/>
          <a:p>
            <a:pPr marL="342900" indent="-342900">
              <a:buFont typeface="Arial" panose="020B0604020202020204" pitchFamily="34" charset="0"/>
              <a:buChar char="•"/>
            </a:pPr>
            <a:r>
              <a:rPr lang="en-US" sz="2200" dirty="0">
                <a:solidFill>
                  <a:schemeClr val="bg1"/>
                </a:solidFill>
              </a:rPr>
              <a:t>Growing extramural research </a:t>
            </a:r>
          </a:p>
          <a:p>
            <a:pPr marL="342900" indent="-342900">
              <a:buFont typeface="Arial" panose="020B0604020202020204" pitchFamily="34" charset="0"/>
              <a:buChar char="•"/>
            </a:pPr>
            <a:r>
              <a:rPr lang="en-US" sz="2200" dirty="0">
                <a:solidFill>
                  <a:schemeClr val="bg1"/>
                </a:solidFill>
              </a:rPr>
              <a:t>Online Data Management Resources</a:t>
            </a:r>
          </a:p>
          <a:p>
            <a:pPr marL="342900" indent="-342900">
              <a:buFont typeface="Arial" panose="020B0604020202020204" pitchFamily="34" charset="0"/>
              <a:buChar char="•"/>
            </a:pPr>
            <a:r>
              <a:rPr lang="en-US" sz="2200" dirty="0">
                <a:solidFill>
                  <a:schemeClr val="bg1"/>
                </a:solidFill>
              </a:rPr>
              <a:t>Direct deposit of data to support open data movements</a:t>
            </a:r>
          </a:p>
          <a:p>
            <a:pPr marL="342900" indent="-342900">
              <a:buFont typeface="Arial" panose="020B0604020202020204" pitchFamily="34" charset="0"/>
              <a:buChar char="•"/>
            </a:pPr>
            <a:r>
              <a:rPr lang="en-US" sz="2200" dirty="0">
                <a:solidFill>
                  <a:schemeClr val="bg1"/>
                </a:solidFill>
              </a:rPr>
              <a:t>Training for data scientists, researchers, and librarians</a:t>
            </a:r>
          </a:p>
          <a:p>
            <a:pPr marL="342900" indent="-342900">
              <a:buFont typeface="Arial" panose="020B0604020202020204" pitchFamily="34" charset="0"/>
              <a:buChar char="•"/>
            </a:pPr>
            <a:r>
              <a:rPr lang="en-US" sz="2200" dirty="0">
                <a:solidFill>
                  <a:schemeClr val="bg1"/>
                </a:solidFill>
              </a:rPr>
              <a:t>Policy development to promote open access</a:t>
            </a:r>
          </a:p>
          <a:p>
            <a:pPr marL="342900" indent="-342900">
              <a:buFont typeface="Arial" panose="020B0604020202020204" pitchFamily="34" charset="0"/>
              <a:buChar char="•"/>
            </a:pPr>
            <a:r>
              <a:rPr lang="en-US" sz="2200" dirty="0">
                <a:solidFill>
                  <a:schemeClr val="bg1"/>
                </a:solidFill>
              </a:rPr>
              <a:t>Increasing understood value and use of big data</a:t>
            </a:r>
          </a:p>
          <a:p>
            <a:pPr marL="342900" indent="-342900">
              <a:buFont typeface="Arial" panose="020B0604020202020204" pitchFamily="34" charset="0"/>
              <a:buChar char="•"/>
            </a:pPr>
            <a:endParaRPr lang="en-US" sz="2200" dirty="0">
              <a:solidFill>
                <a:schemeClr val="bg1"/>
              </a:solidFill>
            </a:endParaRPr>
          </a:p>
        </p:txBody>
      </p:sp>
      <p:pic>
        <p:nvPicPr>
          <p:cNvPr id="6" name="Picture 5"/>
          <p:cNvPicPr>
            <a:picLocks noChangeAspect="1"/>
          </p:cNvPicPr>
          <p:nvPr/>
        </p:nvPicPr>
        <p:blipFill rotWithShape="1">
          <a:blip r:embed="rId2"/>
          <a:srcRect l="11709" t="11021" r="12984" b="11021"/>
          <a:stretch/>
        </p:blipFill>
        <p:spPr>
          <a:xfrm>
            <a:off x="449558" y="1857091"/>
            <a:ext cx="6713742" cy="3909526"/>
          </a:xfrm>
          <a:prstGeom prst="rect">
            <a:avLst/>
          </a:prstGeom>
          <a:ln w="19050">
            <a:solidFill>
              <a:schemeClr val="bg1">
                <a:lumMod val="50000"/>
              </a:schemeClr>
            </a:solidFill>
          </a:ln>
        </p:spPr>
      </p:pic>
    </p:spTree>
    <p:extLst>
      <p:ext uri="{BB962C8B-B14F-4D97-AF65-F5344CB8AC3E}">
        <p14:creationId xmlns:p14="http://schemas.microsoft.com/office/powerpoint/2010/main" val="197415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2548" y="180944"/>
            <a:ext cx="10515600" cy="1325563"/>
          </a:xfrm>
        </p:spPr>
        <p:txBody>
          <a:bodyPr>
            <a:normAutofit/>
          </a:bodyPr>
          <a:lstStyle/>
          <a:p>
            <a:r>
              <a:rPr lang="en-US" dirty="0">
                <a:solidFill>
                  <a:schemeClr val="bg1"/>
                </a:solidFill>
              </a:rPr>
              <a:t>Researchers &amp; Digital Realities</a:t>
            </a:r>
            <a:endParaRPr lang="en-US"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1266" name="Picture 2" descr="http://technical.ly/baltimore/wp-content/uploads/sites/3/2015/10/pi2wall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9749" y="4119837"/>
            <a:ext cx="5650534" cy="2486235"/>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11268" name="Picture 4" descr="https://www.timeshighereducation.com/sites/default/files/styles/the_breaking_news_image_style/public/researchers-inside-astronomical-simulation-los-alamos-national-laboratory.jpg?itok=Ap7tuSv_"/>
          <p:cNvPicPr>
            <a:picLocks noChangeAspect="1" noChangeArrowheads="1"/>
          </p:cNvPicPr>
          <p:nvPr/>
        </p:nvPicPr>
        <p:blipFill rotWithShape="1">
          <a:blip r:embed="rId3">
            <a:extLst>
              <a:ext uri="{28A0092B-C50C-407E-A947-70E740481C1C}">
                <a14:useLocalDpi xmlns:a14="http://schemas.microsoft.com/office/drawing/2010/main" val="0"/>
              </a:ext>
            </a:extLst>
          </a:blip>
          <a:srcRect t="8248" r="16824"/>
          <a:stretch/>
        </p:blipFill>
        <p:spPr bwMode="auto">
          <a:xfrm>
            <a:off x="1342548" y="1574800"/>
            <a:ext cx="3277666" cy="2408453"/>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11270" name="Picture 6" descr="http://www.ucalgary.ca/utoday/files/utoday/styles/utoday_cover_photo/public/utoday4.png?itok=liS1j1QA&amp;c=1bbc6d921e0828960f02f6bb25be190e"/>
          <p:cNvPicPr>
            <a:picLocks noChangeAspect="1" noChangeArrowheads="1"/>
          </p:cNvPicPr>
          <p:nvPr/>
        </p:nvPicPr>
        <p:blipFill rotWithShape="1">
          <a:blip r:embed="rId4">
            <a:extLst>
              <a:ext uri="{28A0092B-C50C-407E-A947-70E740481C1C}">
                <a14:useLocalDpi xmlns:a14="http://schemas.microsoft.com/office/drawing/2010/main" val="0"/>
              </a:ext>
            </a:extLst>
          </a:blip>
          <a:srcRect t="8248"/>
          <a:stretch/>
        </p:blipFill>
        <p:spPr bwMode="auto">
          <a:xfrm>
            <a:off x="4979749" y="1574800"/>
            <a:ext cx="5651003" cy="2408452"/>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11272" name="Picture 8" descr="https://asunow.asu.edu/sites/default/files/styles/asu_news_article_image/public/-var-www-vhosts-hida-html-news-images_pr-pr738_mixedreality-jessicaslater.jpg?itok=IG_eUO9M"/>
          <p:cNvPicPr>
            <a:picLocks noChangeAspect="1" noChangeArrowheads="1"/>
          </p:cNvPicPr>
          <p:nvPr/>
        </p:nvPicPr>
        <p:blipFill rotWithShape="1">
          <a:blip r:embed="rId5">
            <a:extLst>
              <a:ext uri="{28A0092B-C50C-407E-A947-70E740481C1C}">
                <a14:useLocalDpi xmlns:a14="http://schemas.microsoft.com/office/drawing/2010/main" val="0"/>
              </a:ext>
            </a:extLst>
          </a:blip>
          <a:srcRect l="4542" r="7318"/>
          <a:stretch/>
        </p:blipFill>
        <p:spPr bwMode="auto">
          <a:xfrm>
            <a:off x="1342548" y="4119838"/>
            <a:ext cx="3277666" cy="2486234"/>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04314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71" y="114577"/>
            <a:ext cx="10515600" cy="1325563"/>
          </a:xfrm>
        </p:spPr>
        <p:txBody>
          <a:bodyPr>
            <a:normAutofit/>
          </a:bodyPr>
          <a:lstStyle/>
          <a:p>
            <a:r>
              <a:rPr lang="en-US" dirty="0">
                <a:solidFill>
                  <a:schemeClr val="bg1"/>
                </a:solidFill>
              </a:rPr>
              <a:t>Strength – Collecting Data</a:t>
            </a:r>
            <a:endParaRPr lang="en-US"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Rectangle 7"/>
          <p:cNvSpPr/>
          <p:nvPr/>
        </p:nvSpPr>
        <p:spPr>
          <a:xfrm>
            <a:off x="6735128" y="2134590"/>
            <a:ext cx="5218921" cy="3139321"/>
          </a:xfrm>
          <a:prstGeom prst="rect">
            <a:avLst/>
          </a:prstGeom>
        </p:spPr>
        <p:txBody>
          <a:bodyPr wrap="square">
            <a:spAutoFit/>
          </a:bodyPr>
          <a:lstStyle/>
          <a:p>
            <a:r>
              <a:rPr lang="en-US" sz="2200" dirty="0">
                <a:solidFill>
                  <a:schemeClr val="bg1"/>
                </a:solidFill>
              </a:rPr>
              <a:t>A positive note in relating digital realities to the data cycle of “Data Creation” is there seems to be more possibilities to easily collect data. Considering how HMDs and simulation gear can track a variety of user actions: eye-tracking, head movement, general body language, the time that it takes users to make specific motions, etc.</a:t>
            </a:r>
          </a:p>
          <a:p>
            <a:endParaRPr lang="en-US" sz="2200" dirty="0">
              <a:solidFill>
                <a:schemeClr val="bg1"/>
              </a:solidFill>
            </a:endParaRPr>
          </a:p>
        </p:txBody>
      </p:sp>
      <p:pic>
        <p:nvPicPr>
          <p:cNvPr id="16386" name="Picture 2" descr="https://s3-us-west-1.amazonaws.com/disneyresearch/wp-content/uploads/20170317135520/Catching-a-Real-Ball-in-Virtual-Reality-Image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170" y="1754153"/>
            <a:ext cx="5904691" cy="3377683"/>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872670" y="5670699"/>
            <a:ext cx="10446659" cy="923330"/>
          </a:xfrm>
          <a:prstGeom prst="rect">
            <a:avLst/>
          </a:prstGeom>
        </p:spPr>
        <p:txBody>
          <a:bodyPr wrap="square">
            <a:spAutoFit/>
          </a:bodyPr>
          <a:lstStyle/>
          <a:p>
            <a:r>
              <a:rPr lang="en-US" cap="all" dirty="0">
                <a:solidFill>
                  <a:schemeClr val="bg1"/>
                </a:solidFill>
                <a:latin typeface="Mako"/>
              </a:rPr>
              <a:t>IDENTIFYING ANXIETY THROUGH TRACKED HEAD MOVEMENTS IN A VIRTUAL CLASSROOM</a:t>
            </a:r>
          </a:p>
          <a:p>
            <a:r>
              <a:rPr lang="en-US" dirty="0">
                <a:solidFill>
                  <a:schemeClr val="bg1"/>
                </a:solidFill>
                <a:latin typeface="Ruda"/>
              </a:rPr>
              <a:t>Won A. S., Perone B., Friend M. , Bailenson J. N. (2016). </a:t>
            </a:r>
            <a:r>
              <a:rPr lang="en-US" i="1" dirty="0">
                <a:solidFill>
                  <a:schemeClr val="bg1"/>
                </a:solidFill>
                <a:latin typeface="Ruda"/>
              </a:rPr>
              <a:t>Cyberpsychology, Behavior, and Social Networking</a:t>
            </a:r>
            <a:r>
              <a:rPr lang="en-US" dirty="0">
                <a:solidFill>
                  <a:schemeClr val="bg1"/>
                </a:solidFill>
                <a:latin typeface="Ruda"/>
              </a:rPr>
              <a:t>. 19(6): 380-387.</a:t>
            </a:r>
            <a:endParaRPr lang="en-US" b="0" i="0" dirty="0">
              <a:solidFill>
                <a:schemeClr val="bg1"/>
              </a:solidFill>
              <a:effectLst/>
              <a:latin typeface="Ruda"/>
            </a:endParaRPr>
          </a:p>
        </p:txBody>
      </p:sp>
    </p:spTree>
    <p:extLst>
      <p:ext uri="{BB962C8B-B14F-4D97-AF65-F5344CB8AC3E}">
        <p14:creationId xmlns:p14="http://schemas.microsoft.com/office/powerpoint/2010/main" val="10554934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71" y="114577"/>
            <a:ext cx="10515600" cy="1325563"/>
          </a:xfrm>
        </p:spPr>
        <p:txBody>
          <a:bodyPr>
            <a:normAutofit/>
          </a:bodyPr>
          <a:lstStyle/>
          <a:p>
            <a:r>
              <a:rPr lang="en-US" dirty="0">
                <a:solidFill>
                  <a:schemeClr val="bg1"/>
                </a:solidFill>
              </a:rPr>
              <a:t>Challenge – Collecting Data</a:t>
            </a:r>
            <a:endParaRPr lang="en-US"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Rectangle 7"/>
          <p:cNvSpPr/>
          <p:nvPr/>
        </p:nvSpPr>
        <p:spPr>
          <a:xfrm>
            <a:off x="6735128" y="2211887"/>
            <a:ext cx="5119415" cy="2462213"/>
          </a:xfrm>
          <a:prstGeom prst="rect">
            <a:avLst/>
          </a:prstGeom>
        </p:spPr>
        <p:txBody>
          <a:bodyPr wrap="square">
            <a:spAutoFit/>
          </a:bodyPr>
          <a:lstStyle/>
          <a:p>
            <a:r>
              <a:rPr lang="en-US" sz="2200" dirty="0">
                <a:solidFill>
                  <a:schemeClr val="bg1"/>
                </a:solidFill>
              </a:rPr>
              <a:t>On the other hand, there is also a challenge that has risen in the same sphere of thought. When considering digital reality technologies and the stage of “Data Creation” it is also easier to draw on data from multiple sources, and run into interoperability issues between data sets.</a:t>
            </a:r>
          </a:p>
        </p:txBody>
      </p:sp>
      <p:pic>
        <p:nvPicPr>
          <p:cNvPr id="16386" name="Picture 2" descr="https://s3-us-west-1.amazonaws.com/disneyresearch/wp-content/uploads/20170317135520/Catching-a-Real-Ball-in-Virtual-Reality-Image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428170" y="1754153"/>
            <a:ext cx="5904691" cy="3377683"/>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872670" y="5670699"/>
            <a:ext cx="10446659" cy="923330"/>
          </a:xfrm>
          <a:prstGeom prst="rect">
            <a:avLst/>
          </a:prstGeom>
        </p:spPr>
        <p:txBody>
          <a:bodyPr wrap="square">
            <a:spAutoFit/>
          </a:bodyPr>
          <a:lstStyle/>
          <a:p>
            <a:r>
              <a:rPr lang="en-US" cap="all" dirty="0">
                <a:solidFill>
                  <a:schemeClr val="bg1"/>
                </a:solidFill>
                <a:latin typeface="Mako"/>
              </a:rPr>
              <a:t>IDENTIFYING ANXIETY THROUGH TRACKED HEAD MOVEMENTS IN A VIRTUAL CLASSROOM</a:t>
            </a:r>
          </a:p>
          <a:p>
            <a:r>
              <a:rPr lang="en-US" dirty="0">
                <a:solidFill>
                  <a:schemeClr val="bg1"/>
                </a:solidFill>
                <a:latin typeface="Ruda"/>
              </a:rPr>
              <a:t>Won A. S., Perone B., Friend M. , Bailenson J. N. (2016). </a:t>
            </a:r>
            <a:r>
              <a:rPr lang="en-US" i="1" dirty="0">
                <a:solidFill>
                  <a:schemeClr val="bg1"/>
                </a:solidFill>
                <a:latin typeface="Ruda"/>
              </a:rPr>
              <a:t>Cyberpsychology, Behavior, and Social Networking</a:t>
            </a:r>
            <a:r>
              <a:rPr lang="en-US" dirty="0">
                <a:solidFill>
                  <a:schemeClr val="bg1"/>
                </a:solidFill>
                <a:latin typeface="Ruda"/>
              </a:rPr>
              <a:t>. 19(6): 380-387.</a:t>
            </a:r>
            <a:endParaRPr lang="en-US" b="0" i="0" dirty="0">
              <a:solidFill>
                <a:schemeClr val="bg1"/>
              </a:solidFill>
              <a:effectLst/>
              <a:latin typeface="Ruda"/>
            </a:endParaRPr>
          </a:p>
        </p:txBody>
      </p:sp>
    </p:spTree>
    <p:extLst>
      <p:ext uri="{BB962C8B-B14F-4D97-AF65-F5344CB8AC3E}">
        <p14:creationId xmlns:p14="http://schemas.microsoft.com/office/powerpoint/2010/main" val="1988016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71" y="114577"/>
            <a:ext cx="10515600" cy="1325563"/>
          </a:xfrm>
        </p:spPr>
        <p:txBody>
          <a:bodyPr>
            <a:normAutofit/>
          </a:bodyPr>
          <a:lstStyle/>
          <a:p>
            <a:r>
              <a:rPr lang="en-US" dirty="0">
                <a:solidFill>
                  <a:schemeClr val="bg1"/>
                </a:solidFill>
              </a:rPr>
              <a:t>Challenge – Data Security</a:t>
            </a:r>
            <a:endParaRPr lang="en-US"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Rectangle 7"/>
          <p:cNvSpPr/>
          <p:nvPr/>
        </p:nvSpPr>
        <p:spPr>
          <a:xfrm>
            <a:off x="6702471" y="2155035"/>
            <a:ext cx="5029200" cy="2800767"/>
          </a:xfrm>
          <a:prstGeom prst="rect">
            <a:avLst/>
          </a:prstGeom>
        </p:spPr>
        <p:txBody>
          <a:bodyPr wrap="square">
            <a:spAutoFit/>
          </a:bodyPr>
          <a:lstStyle/>
          <a:p>
            <a:r>
              <a:rPr lang="en-US" sz="2200" dirty="0">
                <a:solidFill>
                  <a:schemeClr val="bg1"/>
                </a:solidFill>
              </a:rPr>
              <a:t>Another researcher data challenge is related to the highly relevant data stage and management strategies revolving around “Data Security”</a:t>
            </a:r>
          </a:p>
          <a:p>
            <a:r>
              <a:rPr lang="en-US" sz="2200" dirty="0">
                <a:solidFill>
                  <a:schemeClr val="bg1"/>
                </a:solidFill>
              </a:rPr>
              <a:t>This data will ideally be anonymized, kept in secure conditions, and types of sensitive data should be dealt with accordingly.</a:t>
            </a:r>
          </a:p>
        </p:txBody>
      </p:sp>
      <p:pic>
        <p:nvPicPr>
          <p:cNvPr id="7" name="Picture 2" descr="https://www.vrs.org.uk/images/what-virtual-reality-train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026" y="1805894"/>
            <a:ext cx="6032845" cy="3499050"/>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5" name="Rectangle 4"/>
          <p:cNvSpPr/>
          <p:nvPr/>
        </p:nvSpPr>
        <p:spPr>
          <a:xfrm>
            <a:off x="441025" y="5670698"/>
            <a:ext cx="11413518" cy="923330"/>
          </a:xfrm>
          <a:prstGeom prst="rect">
            <a:avLst/>
          </a:prstGeom>
        </p:spPr>
        <p:txBody>
          <a:bodyPr wrap="square">
            <a:spAutoFit/>
          </a:bodyPr>
          <a:lstStyle/>
          <a:p>
            <a:r>
              <a:rPr lang="en-US" cap="all" dirty="0">
                <a:solidFill>
                  <a:schemeClr val="bg1"/>
                </a:solidFill>
                <a:latin typeface="Mako"/>
              </a:rPr>
              <a:t>AUTOMATIC DETECTION OF NONVERBAL BEHAVIOR PREDICTS LEARNING IN DYADIC INTERACTIONS</a:t>
            </a:r>
          </a:p>
          <a:p>
            <a:r>
              <a:rPr lang="en-US" dirty="0">
                <a:solidFill>
                  <a:schemeClr val="bg1"/>
                </a:solidFill>
                <a:latin typeface="Ruda"/>
              </a:rPr>
              <a:t>Won, A. S., Bailenson, J. N., &amp; Janssen, J. H. (2014). Automatic detection of nonverbal behavior predicts learning in dyadic interactions. </a:t>
            </a:r>
            <a:r>
              <a:rPr lang="en-US" i="1" dirty="0">
                <a:solidFill>
                  <a:schemeClr val="bg1"/>
                </a:solidFill>
                <a:latin typeface="Ruda"/>
              </a:rPr>
              <a:t>IEEE Transactions on Affective</a:t>
            </a:r>
            <a:r>
              <a:rPr lang="en-US" dirty="0">
                <a:solidFill>
                  <a:schemeClr val="bg1"/>
                </a:solidFill>
                <a:latin typeface="Ruda"/>
              </a:rPr>
              <a:t> </a:t>
            </a:r>
            <a:r>
              <a:rPr lang="en-US" i="1" dirty="0">
                <a:solidFill>
                  <a:schemeClr val="bg1"/>
                </a:solidFill>
                <a:latin typeface="Ruda"/>
              </a:rPr>
              <a:t>Computing, 5 </a:t>
            </a:r>
            <a:r>
              <a:rPr lang="en-US" dirty="0">
                <a:solidFill>
                  <a:schemeClr val="bg1"/>
                </a:solidFill>
                <a:latin typeface="Ruda"/>
              </a:rPr>
              <a:t>(2), 112-125.</a:t>
            </a:r>
            <a:endParaRPr lang="en-US" b="0" i="0" dirty="0">
              <a:solidFill>
                <a:schemeClr val="bg1"/>
              </a:solidFill>
              <a:effectLst/>
              <a:latin typeface="Ruda"/>
            </a:endParaRPr>
          </a:p>
        </p:txBody>
      </p:sp>
    </p:spTree>
    <p:extLst>
      <p:ext uri="{BB962C8B-B14F-4D97-AF65-F5344CB8AC3E}">
        <p14:creationId xmlns:p14="http://schemas.microsoft.com/office/powerpoint/2010/main" val="391446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71" y="114577"/>
            <a:ext cx="10515600" cy="1325563"/>
          </a:xfrm>
        </p:spPr>
        <p:txBody>
          <a:bodyPr>
            <a:normAutofit/>
          </a:bodyPr>
          <a:lstStyle/>
          <a:p>
            <a:r>
              <a:rPr lang="en-US" dirty="0">
                <a:solidFill>
                  <a:schemeClr val="bg1"/>
                </a:solidFill>
              </a:rPr>
              <a:t>Challenge – Data Storage</a:t>
            </a:r>
            <a:endParaRPr lang="en-US"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Rectangle 7"/>
          <p:cNvSpPr/>
          <p:nvPr/>
        </p:nvSpPr>
        <p:spPr>
          <a:xfrm>
            <a:off x="6825343" y="2698064"/>
            <a:ext cx="5029200" cy="2123658"/>
          </a:xfrm>
          <a:prstGeom prst="rect">
            <a:avLst/>
          </a:prstGeom>
        </p:spPr>
        <p:txBody>
          <a:bodyPr wrap="square">
            <a:spAutoFit/>
          </a:bodyPr>
          <a:lstStyle/>
          <a:p>
            <a:r>
              <a:rPr lang="en-US" sz="2200" dirty="0">
                <a:solidFill>
                  <a:schemeClr val="bg1"/>
                </a:solidFill>
              </a:rPr>
              <a:t>The next challenge that is significant to both RDM and the data life cycle is that of new digital reality data storage. This issue isn’t necessarily new, but it’s progressing quickly and a concern for researchers and publishers alike. </a:t>
            </a:r>
          </a:p>
        </p:txBody>
      </p:sp>
      <p:pic>
        <p:nvPicPr>
          <p:cNvPr id="6" name="Picture 2" descr="https://infinityleap.com/wp-content/uploads/2015/08/Screen-Shot-2015-08-06-at-10.46.28-A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143" y="2131067"/>
            <a:ext cx="6310328" cy="3257653"/>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289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71" y="114577"/>
            <a:ext cx="10515600" cy="1325563"/>
          </a:xfrm>
        </p:spPr>
        <p:txBody>
          <a:bodyPr>
            <a:normAutofit/>
          </a:bodyPr>
          <a:lstStyle/>
          <a:p>
            <a:r>
              <a:rPr lang="en-US" dirty="0">
                <a:solidFill>
                  <a:schemeClr val="bg1"/>
                </a:solidFill>
              </a:rPr>
              <a:t>Challenge – Taxonomies</a:t>
            </a:r>
            <a:endParaRPr lang="en-US"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Rectangle 7"/>
          <p:cNvSpPr/>
          <p:nvPr/>
        </p:nvSpPr>
        <p:spPr>
          <a:xfrm>
            <a:off x="6702471" y="2260804"/>
            <a:ext cx="5029200" cy="2800767"/>
          </a:xfrm>
          <a:prstGeom prst="rect">
            <a:avLst/>
          </a:prstGeom>
        </p:spPr>
        <p:txBody>
          <a:bodyPr wrap="square">
            <a:spAutoFit/>
          </a:bodyPr>
          <a:lstStyle/>
          <a:p>
            <a:r>
              <a:rPr lang="en-US" sz="2200" dirty="0">
                <a:solidFill>
                  <a:schemeClr val="bg1"/>
                </a:solidFill>
              </a:rPr>
              <a:t>In research and the industry, there are currently many unique definitions, taxonomies, and technologies for the different types of digital reality technologies. Some researchers even view these “technologies” (such as AR or VR) as academic concepts rather than types of technologies.</a:t>
            </a:r>
          </a:p>
        </p:txBody>
      </p:sp>
      <p:pic>
        <p:nvPicPr>
          <p:cNvPr id="6" name="Picture 4" descr="http://www.ultravr.org/wp-content/uploads/2015/12/virtual-realit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768" y="1904861"/>
            <a:ext cx="6128103" cy="3554300"/>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7" name="Rectangle 6"/>
          <p:cNvSpPr/>
          <p:nvPr/>
        </p:nvSpPr>
        <p:spPr>
          <a:xfrm>
            <a:off x="345768" y="5976817"/>
            <a:ext cx="11672061" cy="430887"/>
          </a:xfrm>
          <a:prstGeom prst="rect">
            <a:avLst/>
          </a:prstGeom>
        </p:spPr>
        <p:txBody>
          <a:bodyPr wrap="square">
            <a:spAutoFit/>
          </a:bodyPr>
          <a:lstStyle/>
          <a:p>
            <a:r>
              <a:rPr lang="en-US" sz="2200" dirty="0">
                <a:solidFill>
                  <a:schemeClr val="bg1"/>
                </a:solidFill>
              </a:rPr>
              <a:t>Mixed Reality, Augmented Virtuality, Augmented Virtual Reality, Transmogrified Reality, Dual Reality</a:t>
            </a:r>
          </a:p>
        </p:txBody>
      </p:sp>
    </p:spTree>
    <p:extLst>
      <p:ext uri="{BB962C8B-B14F-4D97-AF65-F5344CB8AC3E}">
        <p14:creationId xmlns:p14="http://schemas.microsoft.com/office/powerpoint/2010/main" val="3490068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71" y="114577"/>
            <a:ext cx="10515600" cy="1325563"/>
          </a:xfrm>
        </p:spPr>
        <p:txBody>
          <a:bodyPr>
            <a:normAutofit/>
          </a:bodyPr>
          <a:lstStyle/>
          <a:p>
            <a:r>
              <a:rPr lang="en-US" dirty="0">
                <a:solidFill>
                  <a:schemeClr val="bg1"/>
                </a:solidFill>
              </a:rPr>
              <a:t>Challenge – Supplemental Material</a:t>
            </a:r>
            <a:endParaRPr lang="en-US"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Rectangle 7"/>
          <p:cNvSpPr/>
          <p:nvPr/>
        </p:nvSpPr>
        <p:spPr>
          <a:xfrm>
            <a:off x="6825343" y="2609717"/>
            <a:ext cx="5029200" cy="2462213"/>
          </a:xfrm>
          <a:prstGeom prst="rect">
            <a:avLst/>
          </a:prstGeom>
        </p:spPr>
        <p:txBody>
          <a:bodyPr wrap="square">
            <a:spAutoFit/>
          </a:bodyPr>
          <a:lstStyle/>
          <a:p>
            <a:r>
              <a:rPr lang="en-US" sz="2200" dirty="0">
                <a:solidFill>
                  <a:schemeClr val="bg1"/>
                </a:solidFill>
              </a:rPr>
              <a:t>One of the most interesting challenges in relation to digital reality technologies is that these different content types are treated as supplemental material when being published. In the data life cycle this could be categorized as a part of “Data Publication” and “Data Sharing”</a:t>
            </a:r>
          </a:p>
        </p:txBody>
      </p:sp>
      <p:pic>
        <p:nvPicPr>
          <p:cNvPr id="6" name="Picture 2" descr="https://www.extremetech.com/wp-content/uploads/2016/03/AR-demos-are-always-awesome-but-the-jury-is-still-out-on-how-well-gesture-based-interfaces-like-the-one-in-this-Hololens-ad-will-work-in-all-day-applications-640x36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024" y="2087880"/>
            <a:ext cx="6164199" cy="3505888"/>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9" name="Rectangle 8"/>
          <p:cNvSpPr/>
          <p:nvPr/>
        </p:nvSpPr>
        <p:spPr>
          <a:xfrm>
            <a:off x="345768" y="5976817"/>
            <a:ext cx="11672061" cy="769441"/>
          </a:xfrm>
          <a:prstGeom prst="rect">
            <a:avLst/>
          </a:prstGeom>
        </p:spPr>
        <p:txBody>
          <a:bodyPr wrap="square">
            <a:spAutoFit/>
          </a:bodyPr>
          <a:lstStyle/>
          <a:p>
            <a:r>
              <a:rPr lang="en-US" sz="2200" dirty="0">
                <a:solidFill>
                  <a:schemeClr val="bg1"/>
                </a:solidFill>
              </a:rPr>
              <a:t>Some examples of supplemental material policies online: </a:t>
            </a:r>
            <a:r>
              <a:rPr lang="en-US" sz="2200" dirty="0">
                <a:solidFill>
                  <a:schemeClr val="bg1"/>
                </a:solidFill>
                <a:hlinkClick r:id="rId3"/>
              </a:rPr>
              <a:t>Oxford Academic</a:t>
            </a:r>
            <a:r>
              <a:rPr lang="en-US" sz="2200" dirty="0">
                <a:solidFill>
                  <a:schemeClr val="bg1"/>
                </a:solidFill>
              </a:rPr>
              <a:t>, </a:t>
            </a:r>
            <a:r>
              <a:rPr lang="en-US" sz="2200" dirty="0">
                <a:solidFill>
                  <a:schemeClr val="bg1"/>
                </a:solidFill>
                <a:hlinkClick r:id="rId4"/>
              </a:rPr>
              <a:t>American Psychological Association</a:t>
            </a:r>
            <a:r>
              <a:rPr lang="en-US" sz="2200" dirty="0">
                <a:solidFill>
                  <a:schemeClr val="bg1"/>
                </a:solidFill>
              </a:rPr>
              <a:t>,  </a:t>
            </a:r>
            <a:r>
              <a:rPr lang="en-US" sz="2200" dirty="0">
                <a:solidFill>
                  <a:schemeClr val="bg1"/>
                </a:solidFill>
                <a:hlinkClick r:id="rId5"/>
              </a:rPr>
              <a:t>Society for Industrial and Applied Mathematics</a:t>
            </a:r>
            <a:r>
              <a:rPr lang="en-US" sz="2200" dirty="0">
                <a:solidFill>
                  <a:schemeClr val="bg1"/>
                </a:solidFill>
              </a:rPr>
              <a:t>, </a:t>
            </a:r>
            <a:r>
              <a:rPr lang="en-US" sz="2200" dirty="0">
                <a:solidFill>
                  <a:schemeClr val="bg1"/>
                </a:solidFill>
                <a:hlinkClick r:id="rId6"/>
              </a:rPr>
              <a:t>Journal of Neuroscience</a:t>
            </a:r>
            <a:endParaRPr lang="en-US" sz="2200" dirty="0">
              <a:solidFill>
                <a:schemeClr val="bg1"/>
              </a:solidFill>
            </a:endParaRPr>
          </a:p>
        </p:txBody>
      </p:sp>
    </p:spTree>
    <p:extLst>
      <p:ext uri="{BB962C8B-B14F-4D97-AF65-F5344CB8AC3E}">
        <p14:creationId xmlns:p14="http://schemas.microsoft.com/office/powerpoint/2010/main" val="3906024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71" y="114577"/>
            <a:ext cx="10515600" cy="1325563"/>
          </a:xfrm>
        </p:spPr>
        <p:txBody>
          <a:bodyPr>
            <a:normAutofit/>
          </a:bodyPr>
          <a:lstStyle/>
          <a:p>
            <a:r>
              <a:rPr lang="en-US" dirty="0">
                <a:solidFill>
                  <a:schemeClr val="bg1"/>
                </a:solidFill>
              </a:rPr>
              <a:t>Strength – Data Visualizations</a:t>
            </a:r>
            <a:endParaRPr lang="en-US"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Rectangle 7"/>
          <p:cNvSpPr/>
          <p:nvPr/>
        </p:nvSpPr>
        <p:spPr>
          <a:xfrm>
            <a:off x="6839631" y="2248970"/>
            <a:ext cx="5029200" cy="2462213"/>
          </a:xfrm>
          <a:prstGeom prst="rect">
            <a:avLst/>
          </a:prstGeom>
        </p:spPr>
        <p:txBody>
          <a:bodyPr wrap="square">
            <a:spAutoFit/>
          </a:bodyPr>
          <a:lstStyle/>
          <a:p>
            <a:r>
              <a:rPr lang="en-US" sz="2200" dirty="0">
                <a:solidFill>
                  <a:schemeClr val="bg1"/>
                </a:solidFill>
              </a:rPr>
              <a:t>One of the most popular pros that I’ve seen for researchers is the idea of being able to share the research data with VR.</a:t>
            </a:r>
          </a:p>
          <a:p>
            <a:r>
              <a:rPr lang="en-US" sz="2200" dirty="0">
                <a:solidFill>
                  <a:schemeClr val="bg1"/>
                </a:solidFill>
              </a:rPr>
              <a:t>This strength could be a part of the “Data Sharing” part of the data life cycle, or a couple other stages, depending on how it’s utilized.</a:t>
            </a:r>
          </a:p>
        </p:txBody>
      </p:sp>
      <p:sp>
        <p:nvSpPr>
          <p:cNvPr id="5" name="Rectangle 4"/>
          <p:cNvSpPr/>
          <p:nvPr/>
        </p:nvSpPr>
        <p:spPr>
          <a:xfrm>
            <a:off x="1050625" y="5858570"/>
            <a:ext cx="10425095" cy="707886"/>
          </a:xfrm>
          <a:prstGeom prst="rect">
            <a:avLst/>
          </a:prstGeom>
        </p:spPr>
        <p:txBody>
          <a:bodyPr wrap="square">
            <a:spAutoFit/>
          </a:bodyPr>
          <a:lstStyle/>
          <a:p>
            <a:r>
              <a:rPr lang="en-US" sz="2000" dirty="0">
                <a:solidFill>
                  <a:schemeClr val="bg1"/>
                </a:solidFill>
              </a:rPr>
              <a:t>Olshannikova, E., Ometov, A., Koucheryavy, Y., &amp; Olsson, T. (2015). Visualizing Big Data with augmented and virtual reality: challenges and research agenda. </a:t>
            </a:r>
            <a:r>
              <a:rPr lang="en-US" sz="2000" i="1" dirty="0">
                <a:solidFill>
                  <a:schemeClr val="bg1"/>
                </a:solidFill>
              </a:rPr>
              <a:t>Journal of Big Data</a:t>
            </a:r>
            <a:r>
              <a:rPr lang="en-US" sz="2000" dirty="0">
                <a:solidFill>
                  <a:schemeClr val="bg1"/>
                </a:solidFill>
              </a:rPr>
              <a:t>, </a:t>
            </a:r>
            <a:r>
              <a:rPr lang="en-US" sz="2000" i="1" dirty="0">
                <a:solidFill>
                  <a:schemeClr val="bg1"/>
                </a:solidFill>
              </a:rPr>
              <a:t>2</a:t>
            </a:r>
            <a:r>
              <a:rPr lang="en-US" sz="2000" dirty="0">
                <a:solidFill>
                  <a:schemeClr val="bg1"/>
                </a:solidFill>
              </a:rPr>
              <a:t>(1), 22.</a:t>
            </a:r>
          </a:p>
        </p:txBody>
      </p:sp>
      <p:pic>
        <p:nvPicPr>
          <p:cNvPr id="1026" name="Picture 2" descr="https://virtualreality409.files.wordpress.com/2015/12/outer_view.jpg?w=7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170" y="1955330"/>
            <a:ext cx="6019621" cy="3388049"/>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1090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71" y="114577"/>
            <a:ext cx="10515600" cy="1325563"/>
          </a:xfrm>
        </p:spPr>
        <p:txBody>
          <a:bodyPr>
            <a:normAutofit/>
          </a:bodyPr>
          <a:lstStyle/>
          <a:p>
            <a:r>
              <a:rPr lang="en-US" dirty="0">
                <a:solidFill>
                  <a:schemeClr val="bg1"/>
                </a:solidFill>
              </a:rPr>
              <a:t>Outline &amp; Learning Objectives</a:t>
            </a:r>
            <a:endParaRPr lang="en-US"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 name="Striped Right Arrow 5"/>
          <p:cNvSpPr/>
          <p:nvPr/>
        </p:nvSpPr>
        <p:spPr>
          <a:xfrm rot="5400000">
            <a:off x="2250333" y="2396840"/>
            <a:ext cx="803214" cy="719519"/>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216071" y="1758506"/>
            <a:ext cx="4017978" cy="461665"/>
          </a:xfrm>
          <a:prstGeom prst="rect">
            <a:avLst/>
          </a:prstGeom>
        </p:spPr>
        <p:txBody>
          <a:bodyPr wrap="square">
            <a:spAutoFit/>
          </a:bodyPr>
          <a:lstStyle/>
          <a:p>
            <a:r>
              <a:rPr lang="en-US" sz="2400" dirty="0">
                <a:solidFill>
                  <a:schemeClr val="bg1"/>
                </a:solidFill>
              </a:rPr>
              <a:t>Terminology &amp; Background</a:t>
            </a:r>
          </a:p>
        </p:txBody>
      </p:sp>
      <p:sp>
        <p:nvSpPr>
          <p:cNvPr id="9" name="Rectangle 8"/>
          <p:cNvSpPr/>
          <p:nvPr/>
        </p:nvSpPr>
        <p:spPr>
          <a:xfrm>
            <a:off x="6450120" y="1417240"/>
            <a:ext cx="4017978" cy="5262979"/>
          </a:xfrm>
          <a:prstGeom prst="rect">
            <a:avLst/>
          </a:prstGeom>
        </p:spPr>
        <p:txBody>
          <a:bodyPr wrap="square">
            <a:spAutoFit/>
          </a:bodyPr>
          <a:lstStyle/>
          <a:p>
            <a:r>
              <a:rPr lang="en-US" sz="2400" dirty="0">
                <a:solidFill>
                  <a:schemeClr val="bg1"/>
                </a:solidFill>
              </a:rPr>
              <a:t>Objectives:</a:t>
            </a:r>
          </a:p>
          <a:p>
            <a:endParaRPr lang="en-US" sz="2400" dirty="0">
              <a:solidFill>
                <a:schemeClr val="bg1"/>
              </a:solidFill>
            </a:endParaRPr>
          </a:p>
          <a:p>
            <a:r>
              <a:rPr lang="en-US" sz="2400" dirty="0">
                <a:solidFill>
                  <a:schemeClr val="bg1"/>
                </a:solidFill>
              </a:rPr>
              <a:t>Examine and contemplate some of the challenges and strengths related to digital realities, data, and research</a:t>
            </a:r>
          </a:p>
          <a:p>
            <a:endParaRPr lang="en-US" sz="2400" dirty="0">
              <a:solidFill>
                <a:schemeClr val="bg1"/>
              </a:solidFill>
            </a:endParaRPr>
          </a:p>
          <a:p>
            <a:r>
              <a:rPr lang="en-US" sz="2400" dirty="0">
                <a:solidFill>
                  <a:schemeClr val="bg1"/>
                </a:solidFill>
              </a:rPr>
              <a:t>Consider how digital reality content types are being used as supplemental material</a:t>
            </a:r>
          </a:p>
          <a:p>
            <a:endParaRPr lang="en-US" sz="2400" dirty="0">
              <a:solidFill>
                <a:schemeClr val="bg1"/>
              </a:solidFill>
            </a:endParaRPr>
          </a:p>
          <a:p>
            <a:r>
              <a:rPr lang="en-US" sz="2400" dirty="0">
                <a:solidFill>
                  <a:schemeClr val="bg1"/>
                </a:solidFill>
              </a:rPr>
              <a:t>Learn what role libraries can play in this shift to support researchers</a:t>
            </a:r>
          </a:p>
        </p:txBody>
      </p:sp>
      <p:sp>
        <p:nvSpPr>
          <p:cNvPr id="10" name="Rectangle 9"/>
          <p:cNvSpPr/>
          <p:nvPr/>
        </p:nvSpPr>
        <p:spPr>
          <a:xfrm>
            <a:off x="1216071" y="3457987"/>
            <a:ext cx="4017978" cy="830997"/>
          </a:xfrm>
          <a:prstGeom prst="rect">
            <a:avLst/>
          </a:prstGeom>
        </p:spPr>
        <p:txBody>
          <a:bodyPr wrap="square">
            <a:spAutoFit/>
          </a:bodyPr>
          <a:lstStyle/>
          <a:p>
            <a:r>
              <a:rPr lang="en-US" sz="2400" dirty="0">
                <a:solidFill>
                  <a:schemeClr val="bg1"/>
                </a:solidFill>
              </a:rPr>
              <a:t>NNLM &amp; Digital Reality</a:t>
            </a:r>
          </a:p>
          <a:p>
            <a:r>
              <a:rPr lang="en-US" sz="2400" dirty="0">
                <a:solidFill>
                  <a:schemeClr val="bg1"/>
                </a:solidFill>
              </a:rPr>
              <a:t>NIH/Libraries &amp; Data</a:t>
            </a:r>
            <a:endParaRPr lang="en-US" sz="2400" dirty="0"/>
          </a:p>
        </p:txBody>
      </p:sp>
      <p:sp>
        <p:nvSpPr>
          <p:cNvPr id="11" name="Rectangle 10"/>
          <p:cNvSpPr/>
          <p:nvPr/>
        </p:nvSpPr>
        <p:spPr>
          <a:xfrm>
            <a:off x="1216071" y="5639481"/>
            <a:ext cx="4017978" cy="461665"/>
          </a:xfrm>
          <a:prstGeom prst="rect">
            <a:avLst/>
          </a:prstGeom>
        </p:spPr>
        <p:txBody>
          <a:bodyPr wrap="square">
            <a:spAutoFit/>
          </a:bodyPr>
          <a:lstStyle/>
          <a:p>
            <a:r>
              <a:rPr lang="en-US" sz="2400" dirty="0">
                <a:solidFill>
                  <a:schemeClr val="bg1"/>
                </a:solidFill>
              </a:rPr>
              <a:t>Researchers &amp; Digital Realities</a:t>
            </a:r>
          </a:p>
        </p:txBody>
      </p:sp>
      <p:sp>
        <p:nvSpPr>
          <p:cNvPr id="12" name="Striped Right Arrow 5"/>
          <p:cNvSpPr/>
          <p:nvPr/>
        </p:nvSpPr>
        <p:spPr>
          <a:xfrm rot="5400000">
            <a:off x="2250333" y="4630612"/>
            <a:ext cx="803214" cy="719519"/>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63048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9775" y="1181545"/>
            <a:ext cx="9144000" cy="2350451"/>
          </a:xfrm>
        </p:spPr>
        <p:txBody>
          <a:bodyPr/>
          <a:lstStyle/>
          <a:p>
            <a:r>
              <a:rPr lang="en-US" sz="4000" dirty="0">
                <a:solidFill>
                  <a:schemeClr val="bg1"/>
                </a:solidFill>
              </a:rPr>
              <a:t>Allison Herrera</a:t>
            </a:r>
            <a:br>
              <a:rPr lang="en-US" dirty="0">
                <a:solidFill>
                  <a:schemeClr val="bg1"/>
                </a:solidFill>
              </a:rPr>
            </a:br>
            <a:r>
              <a:rPr lang="en-US" dirty="0">
                <a:solidFill>
                  <a:schemeClr val="bg1"/>
                </a:solidFill>
              </a:rPr>
              <a:t>	</a:t>
            </a:r>
          </a:p>
        </p:txBody>
      </p:sp>
      <p:sp>
        <p:nvSpPr>
          <p:cNvPr id="4" name="Rectangle 3"/>
          <p:cNvSpPr/>
          <p:nvPr/>
        </p:nvSpPr>
        <p:spPr>
          <a:xfrm flipV="1">
            <a:off x="0" y="3152259"/>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030" name="Picture 6" descr="http://mms.businesswire.com/media/20130530006472/en/251785/5/UMMS-For-2col-RGB.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87842" y="4934935"/>
            <a:ext cx="2551291" cy="917402"/>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2778" y="5972618"/>
            <a:ext cx="2901420" cy="818615"/>
          </a:xfrm>
          <a:prstGeom prst="rect">
            <a:avLst/>
          </a:prstGeom>
          <a:ln>
            <a:solidFill>
              <a:schemeClr val="bg1">
                <a:lumMod val="50000"/>
              </a:schemeClr>
            </a:solidFill>
          </a:ln>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484" y="3664772"/>
            <a:ext cx="2082117" cy="2379116"/>
          </a:xfrm>
          <a:prstGeom prst="rect">
            <a:avLst/>
          </a:prstGeom>
          <a:ln>
            <a:solidFill>
              <a:schemeClr val="bg1">
                <a:lumMod val="50000"/>
              </a:schemeClr>
            </a:solidFill>
          </a:ln>
        </p:spPr>
      </p:pic>
      <p:sp>
        <p:nvSpPr>
          <p:cNvPr id="11" name="Rectangle 10"/>
          <p:cNvSpPr/>
          <p:nvPr/>
        </p:nvSpPr>
        <p:spPr>
          <a:xfrm>
            <a:off x="3306143" y="2613368"/>
            <a:ext cx="5981699" cy="461665"/>
          </a:xfrm>
          <a:prstGeom prst="rect">
            <a:avLst/>
          </a:prstGeom>
        </p:spPr>
        <p:txBody>
          <a:bodyPr wrap="square">
            <a:spAutoFit/>
          </a:bodyPr>
          <a:lstStyle/>
          <a:p>
            <a:r>
              <a:rPr lang="en-US" sz="2400" dirty="0">
                <a:solidFill>
                  <a:schemeClr val="bg1"/>
                </a:solidFill>
              </a:rPr>
              <a:t>Technology &amp; Communications Coordinator</a:t>
            </a:r>
          </a:p>
        </p:txBody>
      </p:sp>
      <p:pic>
        <p:nvPicPr>
          <p:cNvPr id="6148" name="Picture 4" descr="https://upload.wikimedia.org/wikipedia/en/thumb/9/9f/Twitter_bird_logo_2012.svg/220px-Twitter_bird_logo_2012.sv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92402" y="4499465"/>
            <a:ext cx="681635" cy="554603"/>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txBox="1">
            <a:spLocks/>
          </p:cNvSpPr>
          <p:nvPr/>
        </p:nvSpPr>
        <p:spPr>
          <a:xfrm>
            <a:off x="3115872" y="631519"/>
            <a:ext cx="5763968" cy="106458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800" dirty="0">
                <a:solidFill>
                  <a:schemeClr val="bg1"/>
                </a:solidFill>
              </a:rPr>
              <a:t>Concluding Remarks &amp; Questions</a:t>
            </a:r>
          </a:p>
        </p:txBody>
      </p:sp>
      <p:sp>
        <p:nvSpPr>
          <p:cNvPr id="13" name="Rectangle 12"/>
          <p:cNvSpPr/>
          <p:nvPr/>
        </p:nvSpPr>
        <p:spPr>
          <a:xfrm flipV="1">
            <a:off x="-40032" y="1828878"/>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6150" name="Picture 6" descr="email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60955" y="3699432"/>
            <a:ext cx="706605" cy="706605"/>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s://www.nonprofiteasy.com/get/files/image/galleries/phone_ic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60956" y="5175986"/>
            <a:ext cx="753588" cy="753588"/>
          </a:xfrm>
          <a:prstGeom prst="rect">
            <a:avLst/>
          </a:prstGeom>
          <a:noFill/>
          <a:extLst>
            <a:ext uri="{909E8E84-426E-40DD-AFC4-6F175D3DCCD1}">
              <a14:hiddenFill xmlns:a14="http://schemas.microsoft.com/office/drawing/2010/main">
                <a:solidFill>
                  <a:srgbClr val="FFFFFF"/>
                </a:solidFill>
              </a14:hiddenFill>
            </a:ext>
          </a:extLst>
        </p:spPr>
      </p:pic>
      <p:sp>
        <p:nvSpPr>
          <p:cNvPr id="16" name="Subtitle 2"/>
          <p:cNvSpPr txBox="1">
            <a:spLocks/>
          </p:cNvSpPr>
          <p:nvPr/>
        </p:nvSpPr>
        <p:spPr>
          <a:xfrm>
            <a:off x="4091961" y="4491735"/>
            <a:ext cx="3251084" cy="558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dirty="0">
                <a:solidFill>
                  <a:schemeClr val="bg1"/>
                </a:solidFill>
              </a:rPr>
              <a:t>@AllisonKHerrera</a:t>
            </a:r>
          </a:p>
        </p:txBody>
      </p:sp>
      <p:sp>
        <p:nvSpPr>
          <p:cNvPr id="17" name="Subtitle 2"/>
          <p:cNvSpPr txBox="1">
            <a:spLocks/>
          </p:cNvSpPr>
          <p:nvPr/>
        </p:nvSpPr>
        <p:spPr>
          <a:xfrm>
            <a:off x="4267560" y="5288199"/>
            <a:ext cx="3576816" cy="5107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dirty="0">
                <a:solidFill>
                  <a:schemeClr val="bg1"/>
                </a:solidFill>
              </a:rPr>
              <a:t>508-856-5979 (office)</a:t>
            </a:r>
            <a:endParaRPr lang="en-US" dirty="0">
              <a:solidFill>
                <a:schemeClr val="bg1"/>
              </a:solidFill>
            </a:endParaRPr>
          </a:p>
        </p:txBody>
      </p:sp>
      <p:sp>
        <p:nvSpPr>
          <p:cNvPr id="18" name="Subtitle 2"/>
          <p:cNvSpPr txBox="1">
            <a:spLocks/>
          </p:cNvSpPr>
          <p:nvPr/>
        </p:nvSpPr>
        <p:spPr>
          <a:xfrm>
            <a:off x="4274037" y="3819880"/>
            <a:ext cx="5075416" cy="437423"/>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dirty="0">
                <a:solidFill>
                  <a:schemeClr val="bg1"/>
                </a:solidFill>
              </a:rPr>
              <a:t>Allison.Herrera@umassmed.edu</a:t>
            </a:r>
          </a:p>
          <a:p>
            <a:endParaRPr lang="en-US" dirty="0">
              <a:solidFill>
                <a:schemeClr val="bg1"/>
              </a:solidFill>
            </a:endParaRPr>
          </a:p>
        </p:txBody>
      </p:sp>
    </p:spTree>
    <p:extLst>
      <p:ext uri="{BB962C8B-B14F-4D97-AF65-F5344CB8AC3E}">
        <p14:creationId xmlns:p14="http://schemas.microsoft.com/office/powerpoint/2010/main" val="2838388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71" y="114577"/>
            <a:ext cx="10515600" cy="1325563"/>
          </a:xfrm>
        </p:spPr>
        <p:txBody>
          <a:bodyPr>
            <a:normAutofit/>
          </a:bodyPr>
          <a:lstStyle/>
          <a:p>
            <a:r>
              <a:rPr lang="en-US" dirty="0">
                <a:solidFill>
                  <a:schemeClr val="bg1"/>
                </a:solidFill>
              </a:rPr>
              <a:t>Research</a:t>
            </a:r>
            <a:endParaRPr lang="en-US"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Rectangle 7"/>
          <p:cNvSpPr/>
          <p:nvPr/>
        </p:nvSpPr>
        <p:spPr>
          <a:xfrm>
            <a:off x="1216071" y="1611241"/>
            <a:ext cx="10099629" cy="4832092"/>
          </a:xfrm>
          <a:prstGeom prst="rect">
            <a:avLst/>
          </a:prstGeom>
        </p:spPr>
        <p:txBody>
          <a:bodyPr wrap="square">
            <a:spAutoFit/>
          </a:bodyPr>
          <a:lstStyle/>
          <a:p>
            <a:r>
              <a:rPr lang="en-US" sz="1400" dirty="0">
                <a:solidFill>
                  <a:schemeClr val="bg1"/>
                </a:solidFill>
              </a:rPr>
              <a:t>Briney, K. (2015). </a:t>
            </a:r>
            <a:r>
              <a:rPr lang="en-US" sz="1400" i="1" dirty="0">
                <a:solidFill>
                  <a:schemeClr val="bg1"/>
                </a:solidFill>
              </a:rPr>
              <a:t>Data Management for Researchers: Organize, maintain and share your data for research success</a:t>
            </a:r>
            <a:r>
              <a:rPr lang="en-US" sz="1400" dirty="0">
                <a:solidFill>
                  <a:schemeClr val="bg1"/>
                </a:solidFill>
              </a:rPr>
              <a:t>. Pelagic Publishing Ltd.</a:t>
            </a:r>
          </a:p>
          <a:p>
            <a:endParaRPr lang="en-US" sz="1400" dirty="0">
              <a:solidFill>
                <a:schemeClr val="bg1"/>
              </a:solidFill>
            </a:endParaRPr>
          </a:p>
          <a:p>
            <a:r>
              <a:rPr lang="en-US" sz="1400" dirty="0">
                <a:solidFill>
                  <a:schemeClr val="bg1"/>
                </a:solidFill>
              </a:rPr>
              <a:t>Corti, L., Van den Eynden, V., Bishop, L., &amp; Woollard, M. (2014). </a:t>
            </a:r>
            <a:r>
              <a:rPr lang="en-US" sz="1400" i="1" dirty="0">
                <a:solidFill>
                  <a:schemeClr val="bg1"/>
                </a:solidFill>
              </a:rPr>
              <a:t>Managing and sharing research data: a guide to good practice</a:t>
            </a:r>
            <a:r>
              <a:rPr lang="en-US" sz="1400" dirty="0">
                <a:solidFill>
                  <a:schemeClr val="bg1"/>
                </a:solidFill>
              </a:rPr>
              <a:t>. Sage.</a:t>
            </a:r>
          </a:p>
          <a:p>
            <a:endParaRPr lang="en-US" sz="1400" dirty="0">
              <a:solidFill>
                <a:schemeClr val="bg1"/>
              </a:solidFill>
            </a:endParaRPr>
          </a:p>
          <a:p>
            <a:r>
              <a:rPr lang="en-US" sz="1400" dirty="0">
                <a:solidFill>
                  <a:schemeClr val="bg1"/>
                </a:solidFill>
              </a:rPr>
              <a:t>Hostetter, A. B., &amp; Alibali, M. W. (2008). Visible embodiment: Gestures as simulated action. </a:t>
            </a:r>
            <a:r>
              <a:rPr lang="en-US" sz="1400" i="1" dirty="0">
                <a:solidFill>
                  <a:schemeClr val="bg1"/>
                </a:solidFill>
              </a:rPr>
              <a:t>Psychonomic bulletin &amp; review</a:t>
            </a:r>
            <a:r>
              <a:rPr lang="en-US" sz="1400" dirty="0">
                <a:solidFill>
                  <a:schemeClr val="bg1"/>
                </a:solidFill>
              </a:rPr>
              <a:t>, </a:t>
            </a:r>
            <a:r>
              <a:rPr lang="en-US" sz="1400" i="1" dirty="0">
                <a:solidFill>
                  <a:schemeClr val="bg1"/>
                </a:solidFill>
              </a:rPr>
              <a:t>15</a:t>
            </a:r>
            <a:r>
              <a:rPr lang="en-US" sz="1400" dirty="0">
                <a:solidFill>
                  <a:schemeClr val="bg1"/>
                </a:solidFill>
              </a:rPr>
              <a:t>(3), 495-514.</a:t>
            </a:r>
          </a:p>
          <a:p>
            <a:endParaRPr lang="en-US" sz="1400" dirty="0">
              <a:solidFill>
                <a:schemeClr val="bg1"/>
              </a:solidFill>
            </a:endParaRPr>
          </a:p>
          <a:p>
            <a:r>
              <a:rPr lang="en-US" sz="1400" dirty="0">
                <a:solidFill>
                  <a:schemeClr val="bg1"/>
                </a:solidFill>
              </a:rPr>
              <a:t>Lindgren, R., &amp; Johnson-Glenberg, M. (2013). Emboldened by embodiment: Six precepts for research on embodied learning and mixed reality. </a:t>
            </a:r>
            <a:r>
              <a:rPr lang="en-US" sz="1400" i="1" dirty="0">
                <a:solidFill>
                  <a:schemeClr val="bg1"/>
                </a:solidFill>
              </a:rPr>
              <a:t>Educational Researcher</a:t>
            </a:r>
            <a:r>
              <a:rPr lang="en-US" sz="1400" dirty="0">
                <a:solidFill>
                  <a:schemeClr val="bg1"/>
                </a:solidFill>
              </a:rPr>
              <a:t>, </a:t>
            </a:r>
            <a:r>
              <a:rPr lang="en-US" sz="1400" i="1" dirty="0">
                <a:solidFill>
                  <a:schemeClr val="bg1"/>
                </a:solidFill>
              </a:rPr>
              <a:t>42</a:t>
            </a:r>
            <a:r>
              <a:rPr lang="en-US" sz="1400" dirty="0">
                <a:solidFill>
                  <a:schemeClr val="bg1"/>
                </a:solidFill>
              </a:rPr>
              <a:t>(8), 445-452.</a:t>
            </a:r>
          </a:p>
          <a:p>
            <a:endParaRPr lang="en-US" sz="1400" dirty="0">
              <a:solidFill>
                <a:schemeClr val="bg1"/>
              </a:solidFill>
            </a:endParaRPr>
          </a:p>
          <a:p>
            <a:r>
              <a:rPr lang="en-US" sz="1400" dirty="0">
                <a:solidFill>
                  <a:schemeClr val="bg1"/>
                </a:solidFill>
              </a:rPr>
              <a:t>Olshannikova, E., Ometov, A., Koucheryavy, Y., &amp; Olsson, T. (2015). Visualizing Big Data with augmented and virtual reality: challenges and research agenda. </a:t>
            </a:r>
            <a:r>
              <a:rPr lang="en-US" sz="1400" i="1" dirty="0">
                <a:solidFill>
                  <a:schemeClr val="bg1"/>
                </a:solidFill>
              </a:rPr>
              <a:t>Journal of Big Data</a:t>
            </a:r>
            <a:r>
              <a:rPr lang="en-US" sz="1400" dirty="0">
                <a:solidFill>
                  <a:schemeClr val="bg1"/>
                </a:solidFill>
              </a:rPr>
              <a:t>, </a:t>
            </a:r>
            <a:r>
              <a:rPr lang="en-US" sz="1400" i="1" dirty="0">
                <a:solidFill>
                  <a:schemeClr val="bg1"/>
                </a:solidFill>
              </a:rPr>
              <a:t>2</a:t>
            </a:r>
            <a:r>
              <a:rPr lang="en-US" sz="1400" dirty="0">
                <a:solidFill>
                  <a:schemeClr val="bg1"/>
                </a:solidFill>
              </a:rPr>
              <a:t>(1), 22.</a:t>
            </a:r>
          </a:p>
          <a:p>
            <a:endParaRPr lang="en-US" sz="1400" dirty="0">
              <a:solidFill>
                <a:schemeClr val="bg1"/>
              </a:solidFill>
            </a:endParaRPr>
          </a:p>
          <a:p>
            <a:r>
              <a:rPr lang="en-US" sz="1400" dirty="0">
                <a:solidFill>
                  <a:schemeClr val="bg1"/>
                </a:solidFill>
              </a:rPr>
              <a:t>Won, A. S., Perone, B., Friend, M., &amp; Bailenson, J. N. (2016). Identifying Anxiety Through Tracked Head Movements in a Virtual Classroom. </a:t>
            </a:r>
            <a:r>
              <a:rPr lang="en-US" sz="1400" i="1" dirty="0">
                <a:solidFill>
                  <a:schemeClr val="bg1"/>
                </a:solidFill>
              </a:rPr>
              <a:t>Cyberpsychology, Behavior, and Social Networking</a:t>
            </a:r>
            <a:r>
              <a:rPr lang="en-US" sz="1400" dirty="0">
                <a:solidFill>
                  <a:schemeClr val="bg1"/>
                </a:solidFill>
              </a:rPr>
              <a:t>, </a:t>
            </a:r>
            <a:r>
              <a:rPr lang="en-US" sz="1400" i="1" dirty="0">
                <a:solidFill>
                  <a:schemeClr val="bg1"/>
                </a:solidFill>
              </a:rPr>
              <a:t>19</a:t>
            </a:r>
            <a:r>
              <a:rPr lang="en-US" sz="1400" dirty="0">
                <a:solidFill>
                  <a:schemeClr val="bg1"/>
                </a:solidFill>
              </a:rPr>
              <a:t>(6), 380-387.</a:t>
            </a:r>
          </a:p>
          <a:p>
            <a:endParaRPr lang="en-US" sz="1400" dirty="0">
              <a:solidFill>
                <a:schemeClr val="bg1"/>
              </a:solidFill>
            </a:endParaRPr>
          </a:p>
          <a:p>
            <a:r>
              <a:rPr lang="en-US" sz="1400" dirty="0">
                <a:solidFill>
                  <a:schemeClr val="bg1"/>
                </a:solidFill>
              </a:rPr>
              <a:t>Won, A. S., Bailenson, J. N., Stathatos, S. C., &amp; Dai, W. (2014). Automatically detected nonverbal behavior predicts creativity in collaborating dyads. </a:t>
            </a:r>
            <a:r>
              <a:rPr lang="en-US" sz="1400" i="1" dirty="0">
                <a:solidFill>
                  <a:schemeClr val="bg1"/>
                </a:solidFill>
              </a:rPr>
              <a:t>Journal of Nonverbal Behavior</a:t>
            </a:r>
            <a:r>
              <a:rPr lang="en-US" sz="1400" dirty="0">
                <a:solidFill>
                  <a:schemeClr val="bg1"/>
                </a:solidFill>
              </a:rPr>
              <a:t>, </a:t>
            </a:r>
            <a:r>
              <a:rPr lang="en-US" sz="1400" i="1" dirty="0">
                <a:solidFill>
                  <a:schemeClr val="bg1"/>
                </a:solidFill>
              </a:rPr>
              <a:t>38</a:t>
            </a:r>
            <a:r>
              <a:rPr lang="en-US" sz="1400" dirty="0">
                <a:solidFill>
                  <a:schemeClr val="bg1"/>
                </a:solidFill>
              </a:rPr>
              <a:t>(3), 389-408.</a:t>
            </a:r>
          </a:p>
          <a:p>
            <a:endParaRPr lang="en-US" sz="1400" dirty="0">
              <a:solidFill>
                <a:schemeClr val="bg1"/>
              </a:solidFill>
            </a:endParaRPr>
          </a:p>
          <a:p>
            <a:r>
              <a:rPr lang="en-US" sz="1400" dirty="0">
                <a:solidFill>
                  <a:schemeClr val="bg1"/>
                </a:solidFill>
              </a:rPr>
              <a:t>Wu, H. K., Lee, S. W. Y., Chang, H. Y., &amp; Liang, J. C. (2013). Current status, opportunities and challenges of augmented reality in education. </a:t>
            </a:r>
            <a:r>
              <a:rPr lang="en-US" sz="1400" i="1" dirty="0">
                <a:solidFill>
                  <a:schemeClr val="bg1"/>
                </a:solidFill>
              </a:rPr>
              <a:t>Computers &amp; Education</a:t>
            </a:r>
            <a:r>
              <a:rPr lang="en-US" sz="1400" dirty="0">
                <a:solidFill>
                  <a:schemeClr val="bg1"/>
                </a:solidFill>
              </a:rPr>
              <a:t>, </a:t>
            </a:r>
            <a:r>
              <a:rPr lang="en-US" sz="1400" i="1" dirty="0">
                <a:solidFill>
                  <a:schemeClr val="bg1"/>
                </a:solidFill>
              </a:rPr>
              <a:t>62</a:t>
            </a:r>
            <a:r>
              <a:rPr lang="en-US" sz="1400" dirty="0">
                <a:solidFill>
                  <a:schemeClr val="bg1"/>
                </a:solidFill>
              </a:rPr>
              <a:t>, 41-49.</a:t>
            </a:r>
            <a:endParaRPr lang="en-US" sz="1400" dirty="0">
              <a:solidFill>
                <a:schemeClr val="bg1"/>
              </a:solidFill>
            </a:endParaRPr>
          </a:p>
          <a:p>
            <a:endParaRPr lang="en-US" sz="1400" dirty="0">
              <a:solidFill>
                <a:schemeClr val="bg1"/>
              </a:solidFill>
            </a:endParaRPr>
          </a:p>
        </p:txBody>
      </p:sp>
    </p:spTree>
    <p:extLst>
      <p:ext uri="{BB962C8B-B14F-4D97-AF65-F5344CB8AC3E}">
        <p14:creationId xmlns:p14="http://schemas.microsoft.com/office/powerpoint/2010/main" val="1396671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231" y="159656"/>
            <a:ext cx="10515600" cy="1325563"/>
          </a:xfrm>
        </p:spPr>
        <p:txBody>
          <a:bodyPr/>
          <a:lstStyle/>
          <a:p>
            <a:r>
              <a:rPr lang="en-US" dirty="0">
                <a:solidFill>
                  <a:schemeClr val="bg1"/>
                </a:solidFill>
              </a:rPr>
              <a:t>About Me</a:t>
            </a:r>
          </a:p>
        </p:txBody>
      </p:sp>
      <p:sp>
        <p:nvSpPr>
          <p:cNvPr id="3" name="Content Placeholder 2"/>
          <p:cNvSpPr>
            <a:spLocks noGrp="1"/>
          </p:cNvSpPr>
          <p:nvPr>
            <p:ph idx="1"/>
          </p:nvPr>
        </p:nvSpPr>
        <p:spPr>
          <a:xfrm>
            <a:off x="246216" y="1629478"/>
            <a:ext cx="5661815" cy="4718957"/>
          </a:xfrm>
        </p:spPr>
        <p:txBody>
          <a:bodyPr>
            <a:normAutofit lnSpcReduction="10000"/>
          </a:bodyPr>
          <a:lstStyle/>
          <a:p>
            <a:r>
              <a:rPr lang="en-US" dirty="0">
                <a:solidFill>
                  <a:schemeClr val="bg1"/>
                </a:solidFill>
              </a:rPr>
              <a:t>BFA - Visual Culture Education</a:t>
            </a:r>
            <a:br>
              <a:rPr lang="en-US" dirty="0">
                <a:solidFill>
                  <a:schemeClr val="bg1"/>
                </a:solidFill>
              </a:rPr>
            </a:br>
            <a:r>
              <a:rPr lang="en-US" dirty="0">
                <a:solidFill>
                  <a:schemeClr val="bg1"/>
                </a:solidFill>
              </a:rPr>
              <a:t>Concentration in 3D Media</a:t>
            </a:r>
          </a:p>
          <a:p>
            <a:r>
              <a:rPr lang="en-US" dirty="0">
                <a:solidFill>
                  <a:schemeClr val="bg1"/>
                </a:solidFill>
              </a:rPr>
              <a:t>Masters Library &amp;</a:t>
            </a:r>
            <a:br>
              <a:rPr lang="en-US" dirty="0">
                <a:solidFill>
                  <a:schemeClr val="bg1"/>
                </a:solidFill>
              </a:rPr>
            </a:br>
            <a:r>
              <a:rPr lang="en-US" dirty="0">
                <a:solidFill>
                  <a:schemeClr val="bg1"/>
                </a:solidFill>
              </a:rPr>
              <a:t>Information Sciences</a:t>
            </a:r>
          </a:p>
          <a:p>
            <a:r>
              <a:rPr lang="en-US" dirty="0">
                <a:solidFill>
                  <a:schemeClr val="bg1"/>
                </a:solidFill>
              </a:rPr>
              <a:t>Computer Sciences – JAVA, R, Data Analysis, Visualizations, Databases</a:t>
            </a:r>
          </a:p>
          <a:p>
            <a:r>
              <a:rPr lang="en-US" dirty="0">
                <a:solidFill>
                  <a:schemeClr val="bg1"/>
                </a:solidFill>
              </a:rPr>
              <a:t>Archives, Museums, Cultural Libraries, Health Science Centers</a:t>
            </a:r>
          </a:p>
          <a:p>
            <a:r>
              <a:rPr lang="en-US" dirty="0">
                <a:solidFill>
                  <a:schemeClr val="bg1"/>
                </a:solidFill>
              </a:rPr>
              <a:t>Gamification, Human Computer Interaction, and Cultural Identity Exploration</a:t>
            </a:r>
          </a:p>
        </p:txBody>
      </p:sp>
      <p:sp>
        <p:nvSpPr>
          <p:cNvPr id="6" name="Rectangle 5"/>
          <p:cNvSpPr/>
          <p:nvPr/>
        </p:nvSpPr>
        <p:spPr>
          <a:xfrm>
            <a:off x="0" y="1139342"/>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026" name="Picture 2" descr="https://cdn3.iconfinder.com/data/icons/basic-mobile-part-2/512/graphic_design-512.png"/>
          <p:cNvPicPr>
            <a:picLocks noChangeAspect="1" noChangeArrowheads="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00741" y="1281489"/>
            <a:ext cx="1510961" cy="1510961"/>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p:cNvCxnSpPr/>
          <p:nvPr/>
        </p:nvCxnSpPr>
        <p:spPr>
          <a:xfrm>
            <a:off x="5269445" y="1926646"/>
            <a:ext cx="2562727" cy="0"/>
          </a:xfrm>
          <a:prstGeom prst="line">
            <a:avLst/>
          </a:prstGeom>
          <a:ln w="2857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1028" name="Picture 4" descr="Image result for computer science icon png"/>
          <p:cNvPicPr>
            <a:picLocks noChangeAspect="1" noChangeArrowheads="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76940" y="2750564"/>
            <a:ext cx="1955082" cy="1955082"/>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p:cNvCxnSpPr/>
          <p:nvPr/>
        </p:nvCxnSpPr>
        <p:spPr>
          <a:xfrm>
            <a:off x="5807243" y="3655647"/>
            <a:ext cx="1892968" cy="4010"/>
          </a:xfrm>
          <a:prstGeom prst="line">
            <a:avLst/>
          </a:prstGeom>
          <a:ln w="2857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p:cNvCxnSpPr/>
          <p:nvPr/>
        </p:nvCxnSpPr>
        <p:spPr>
          <a:xfrm>
            <a:off x="5939204" y="5480435"/>
            <a:ext cx="1892968" cy="4010"/>
          </a:xfrm>
          <a:prstGeom prst="line">
            <a:avLst/>
          </a:prstGeom>
          <a:ln w="2857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1034" name="Picture 10" descr="Image result for diversity icon png"/>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72805" y="4527935"/>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4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399" y="219982"/>
            <a:ext cx="8838164" cy="1325563"/>
          </a:xfrm>
        </p:spPr>
        <p:txBody>
          <a:bodyPr/>
          <a:lstStyle/>
          <a:p>
            <a:r>
              <a:rPr lang="en-US" dirty="0">
                <a:solidFill>
                  <a:schemeClr val="bg1"/>
                </a:solidFill>
              </a:rPr>
              <a:t>Terminology</a:t>
            </a:r>
          </a:p>
        </p:txBody>
      </p:sp>
      <p:sp>
        <p:nvSpPr>
          <p:cNvPr id="5" name="Rectangle 4"/>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 name="Rectangle 5"/>
          <p:cNvSpPr/>
          <p:nvPr/>
        </p:nvSpPr>
        <p:spPr>
          <a:xfrm>
            <a:off x="464456" y="4101584"/>
            <a:ext cx="2868024" cy="2123658"/>
          </a:xfrm>
          <a:prstGeom prst="rect">
            <a:avLst/>
          </a:prstGeom>
        </p:spPr>
        <p:txBody>
          <a:bodyPr wrap="square">
            <a:spAutoFit/>
          </a:bodyPr>
          <a:lstStyle/>
          <a:p>
            <a:r>
              <a:rPr lang="en-US" sz="2200" dirty="0">
                <a:solidFill>
                  <a:schemeClr val="bg1"/>
                </a:solidFill>
                <a:latin typeface="-apple-system"/>
              </a:rPr>
              <a:t>Noteworthy phrases:</a:t>
            </a:r>
          </a:p>
          <a:p>
            <a:endParaRPr lang="en-US" sz="2200" dirty="0">
              <a:solidFill>
                <a:schemeClr val="bg1"/>
              </a:solidFill>
              <a:latin typeface="-apple-system"/>
            </a:endParaRPr>
          </a:p>
          <a:p>
            <a:r>
              <a:rPr lang="en-US" sz="2200" dirty="0">
                <a:solidFill>
                  <a:schemeClr val="bg1"/>
                </a:solidFill>
                <a:latin typeface="-apple-system"/>
              </a:rPr>
              <a:t>Virtual Reality</a:t>
            </a:r>
          </a:p>
          <a:p>
            <a:r>
              <a:rPr lang="en-US" sz="2200" dirty="0">
                <a:solidFill>
                  <a:schemeClr val="bg1"/>
                </a:solidFill>
                <a:latin typeface="-apple-system"/>
              </a:rPr>
              <a:t>Augmented Reality</a:t>
            </a:r>
          </a:p>
          <a:p>
            <a:r>
              <a:rPr lang="en-US" sz="2200" dirty="0">
                <a:solidFill>
                  <a:schemeClr val="bg1"/>
                </a:solidFill>
                <a:latin typeface="-apple-system"/>
              </a:rPr>
              <a:t>Mixed Reality</a:t>
            </a:r>
          </a:p>
          <a:p>
            <a:r>
              <a:rPr lang="en-US" sz="2200" dirty="0">
                <a:solidFill>
                  <a:schemeClr val="bg1"/>
                </a:solidFill>
                <a:latin typeface="-apple-system"/>
              </a:rPr>
              <a:t>Digital Realities</a:t>
            </a:r>
            <a:endParaRPr lang="en-US" sz="2200" dirty="0">
              <a:solidFill>
                <a:schemeClr val="bg1"/>
              </a:solidFill>
            </a:endParaRPr>
          </a:p>
        </p:txBody>
      </p:sp>
      <p:pic>
        <p:nvPicPr>
          <p:cNvPr id="3074" name="Picture 2" descr="https://tr2.cbsistatic.com/hub/i/r/2015/07/19/ef5eaabf-b41f-4741-b68c-4171521b7257/resize/770x/d114444610f3b5c13a2a9b7e370f27bf/vrglossar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78869" y="1390261"/>
            <a:ext cx="3129152" cy="2344832"/>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3078" name="Picture 6" descr="http://2.bp.blogspot.com/-58efI2ZvcQA/VLkrcDOjh9I/AAAAAAAADaU/KpLyBECW66I/s1600/virtual-realit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4417" y="1399592"/>
            <a:ext cx="4130349" cy="2323321"/>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3080" name="Picture 8" descr="http://cdn.zmescience.com/wp-content/uploads/2016/09/interio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061" y="1411772"/>
            <a:ext cx="4472253" cy="2323321"/>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3082" name="Picture 10" descr="https://s.aolcdn.com/hss/storage/midas/77f88f1e7df306e9d00b807c393f90d4/203144139/Example+of+holographic+storytelling.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65098" y="3810936"/>
            <a:ext cx="4142923" cy="2331305"/>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3084" name="Picture 12" descr="http://www.arch2o.com/wp-content/uploads/2016/06/Arch2O-360-Photos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9525" y="3801604"/>
            <a:ext cx="4371197" cy="2331305"/>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6301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71" y="114577"/>
            <a:ext cx="10515600" cy="1325563"/>
          </a:xfrm>
        </p:spPr>
        <p:txBody>
          <a:bodyPr>
            <a:normAutofit/>
          </a:bodyPr>
          <a:lstStyle/>
          <a:p>
            <a:r>
              <a:rPr lang="en-US" dirty="0">
                <a:solidFill>
                  <a:schemeClr val="bg1"/>
                </a:solidFill>
              </a:rPr>
              <a:t>Data Life Cycle</a:t>
            </a:r>
            <a:endParaRPr lang="en-US"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Rectangle 7"/>
          <p:cNvSpPr/>
          <p:nvPr/>
        </p:nvSpPr>
        <p:spPr>
          <a:xfrm>
            <a:off x="1216071" y="4754929"/>
            <a:ext cx="10157945" cy="1138773"/>
          </a:xfrm>
          <a:prstGeom prst="rect">
            <a:avLst/>
          </a:prstGeom>
        </p:spPr>
        <p:txBody>
          <a:bodyPr wrap="square">
            <a:spAutoFit/>
          </a:bodyPr>
          <a:lstStyle/>
          <a:p>
            <a:r>
              <a:rPr lang="en-US" sz="2400" dirty="0">
                <a:solidFill>
                  <a:schemeClr val="bg1"/>
                </a:solidFill>
              </a:rPr>
              <a:t>To understand data</a:t>
            </a:r>
            <a:r>
              <a:rPr lang="en-US" sz="2200" dirty="0">
                <a:solidFill>
                  <a:schemeClr val="bg1"/>
                </a:solidFill>
              </a:rPr>
              <a:t>’s role in the overall research process, and thus how to manage data better, we must start by breaking the research process down into the steps that make it up. (Briney, 2015)</a:t>
            </a:r>
          </a:p>
        </p:txBody>
      </p:sp>
      <p:pic>
        <p:nvPicPr>
          <p:cNvPr id="7172" name="Picture 4" descr="Image result for data life cycle"/>
          <p:cNvPicPr>
            <a:picLocks noChangeAspect="1" noChangeArrowheads="1"/>
          </p:cNvPicPr>
          <p:nvPr/>
        </p:nvPicPr>
        <p:blipFill rotWithShape="1">
          <a:blip r:embed="rId2">
            <a:extLst>
              <a:ext uri="{28A0092B-C50C-407E-A947-70E740481C1C}">
                <a14:useLocalDpi xmlns:a14="http://schemas.microsoft.com/office/drawing/2010/main" val="0"/>
              </a:ext>
            </a:extLst>
          </a:blip>
          <a:srcRect t="2338" b="1459"/>
          <a:stretch/>
        </p:blipFill>
        <p:spPr bwMode="auto">
          <a:xfrm>
            <a:off x="8264765" y="1429267"/>
            <a:ext cx="3109251" cy="2984985"/>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12" name="Picture 6" descr="https://www.europeandataportal.eu/sites/default/files/open-data-lifecyc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6071" y="1440140"/>
            <a:ext cx="2983413" cy="2936058"/>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7176" name="Picture 8" descr="https://lh3.googleusercontent.com/q5hktzGLGRfyFtA9dc4Z3P7EfD_sMgX6TxpCFQvfxKdKCo4TK0-ZDWZkM2_inlPmyvcL-5dcfFqjdy0awcAXGD_5K6EjzhknCTJ2jhl2CJ9_BFXbyH-lkY_ZORMZoa4OrKhbWA6YuT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7783" y="1429267"/>
            <a:ext cx="3379327" cy="2936058"/>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0604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71" y="114577"/>
            <a:ext cx="10515600" cy="1325563"/>
          </a:xfrm>
        </p:spPr>
        <p:txBody>
          <a:bodyPr>
            <a:normAutofit/>
          </a:bodyPr>
          <a:lstStyle/>
          <a:p>
            <a:r>
              <a:rPr lang="en-US" dirty="0">
                <a:solidFill>
                  <a:schemeClr val="bg1"/>
                </a:solidFill>
              </a:rPr>
              <a:t>Research Data Management</a:t>
            </a:r>
            <a:endParaRPr lang="en-US" dirty="0"/>
          </a:p>
        </p:txBody>
      </p:sp>
      <p:sp>
        <p:nvSpPr>
          <p:cNvPr id="4" name="Rectangle 3"/>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Rectangle 7"/>
          <p:cNvSpPr/>
          <p:nvPr/>
        </p:nvSpPr>
        <p:spPr>
          <a:xfrm>
            <a:off x="5537032" y="1842867"/>
            <a:ext cx="6553368" cy="4154984"/>
          </a:xfrm>
          <a:prstGeom prst="rect">
            <a:avLst/>
          </a:prstGeom>
        </p:spPr>
        <p:txBody>
          <a:bodyPr wrap="square">
            <a:spAutoFit/>
          </a:bodyPr>
          <a:lstStyle/>
          <a:p>
            <a:r>
              <a:rPr lang="en-US" sz="2200" dirty="0">
                <a:solidFill>
                  <a:schemeClr val="bg1"/>
                </a:solidFill>
              </a:rPr>
              <a:t>Research data management (often seen as RDM) is a term that describes the organization, storage, preservation, and sharing of data collected and used in a research project.</a:t>
            </a:r>
          </a:p>
          <a:p>
            <a:endParaRPr lang="en-US" sz="2200" dirty="0">
              <a:solidFill>
                <a:schemeClr val="bg1"/>
              </a:solidFill>
            </a:endParaRPr>
          </a:p>
          <a:p>
            <a:endParaRPr lang="en-US" sz="2200" dirty="0">
              <a:solidFill>
                <a:schemeClr val="bg1"/>
              </a:solidFill>
            </a:endParaRPr>
          </a:p>
          <a:p>
            <a:r>
              <a:rPr lang="en-US" sz="2200" dirty="0">
                <a:solidFill>
                  <a:schemeClr val="bg1"/>
                </a:solidFill>
              </a:rPr>
              <a:t>Researchers need to be able to improve, enhance, and professionalize their research data management skills to meet the challenge of producing the highest quality shareable and reusable research outputs in a responsible and efficient way (Corti, 2014)</a:t>
            </a:r>
          </a:p>
          <a:p>
            <a:endParaRPr lang="en-US" sz="2200" dirty="0">
              <a:solidFill>
                <a:schemeClr val="bg1"/>
              </a:solidFill>
            </a:endParaRPr>
          </a:p>
        </p:txBody>
      </p:sp>
      <p:pic>
        <p:nvPicPr>
          <p:cNvPr id="6146" name="Picture 2" descr="http://blogs.bodleian.ox.ac.uk/wp-content/uploads/sites/126/2014/10/ResearchDataManagementIntro_six_slides_Sept20141.png"/>
          <p:cNvPicPr>
            <a:picLocks noChangeAspect="1" noChangeArrowheads="1"/>
          </p:cNvPicPr>
          <p:nvPr/>
        </p:nvPicPr>
        <p:blipFill rotWithShape="1">
          <a:blip r:embed="rId2">
            <a:extLst>
              <a:ext uri="{28A0092B-C50C-407E-A947-70E740481C1C}">
                <a14:useLocalDpi xmlns:a14="http://schemas.microsoft.com/office/drawing/2010/main" val="0"/>
              </a:ext>
            </a:extLst>
          </a:blip>
          <a:srcRect b="15491"/>
          <a:stretch/>
        </p:blipFill>
        <p:spPr bwMode="auto">
          <a:xfrm>
            <a:off x="1099160" y="3920359"/>
            <a:ext cx="4128686" cy="2625031"/>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6148" name="Picture 4" descr="Image result for research data managem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5077" y="1339139"/>
            <a:ext cx="4296852" cy="2496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896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3979" y="202932"/>
            <a:ext cx="5025572" cy="1325563"/>
          </a:xfrm>
        </p:spPr>
        <p:txBody>
          <a:bodyPr/>
          <a:lstStyle/>
          <a:p>
            <a:r>
              <a:rPr lang="en-US" dirty="0">
                <a:solidFill>
                  <a:schemeClr val="bg1"/>
                </a:solidFill>
              </a:rPr>
              <a:t>Background of NNLM</a:t>
            </a:r>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502" r="10641" b="886"/>
          <a:stretch/>
        </p:blipFill>
        <p:spPr>
          <a:xfrm>
            <a:off x="417032" y="5540031"/>
            <a:ext cx="4315835" cy="802338"/>
          </a:xfrm>
          <a:ln w="28575">
            <a:solidFill>
              <a:schemeClr val="bg1">
                <a:lumMod val="50000"/>
              </a:schemeClr>
            </a:solidFill>
          </a:ln>
        </p:spPr>
      </p:pic>
      <p:pic>
        <p:nvPicPr>
          <p:cNvPr id="3076" name="Picture 4" descr="Image resul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5307" y="1617876"/>
            <a:ext cx="1071458" cy="1071458"/>
          </a:xfrm>
          <a:prstGeom prst="rect">
            <a:avLst/>
          </a:prstGeom>
          <a:noFill/>
          <a:ln w="28575">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3080" name="Picture 8" descr="Image result for NIH NLM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732" y="4368761"/>
            <a:ext cx="2248556" cy="864829"/>
          </a:xfrm>
          <a:prstGeom prst="rect">
            <a:avLst/>
          </a:prstGeom>
          <a:noFill/>
          <a:ln w="28575">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3086" name="Picture 14" descr="https://www.nih.gov/sites/default/files/styles/sidebar_media_breakpoint-small/public/about-nih/2012-logo.png?itok=WGmazXc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08231" y="2926691"/>
            <a:ext cx="1185662" cy="1185663"/>
          </a:xfrm>
          <a:prstGeom prst="rect">
            <a:avLst/>
          </a:prstGeom>
          <a:noFill/>
          <a:ln w="28575">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16" name="Rectangle 15"/>
          <p:cNvSpPr/>
          <p:nvPr/>
        </p:nvSpPr>
        <p:spPr>
          <a:xfrm>
            <a:off x="0" y="1139342"/>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Title 1"/>
          <p:cNvSpPr txBox="1">
            <a:spLocks/>
          </p:cNvSpPr>
          <p:nvPr/>
        </p:nvSpPr>
        <p:spPr>
          <a:xfrm>
            <a:off x="4494665" y="1510552"/>
            <a:ext cx="2993838" cy="9642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rPr>
              <a:t>U.S. Department of Health &amp; Human Services (HSS)</a:t>
            </a:r>
          </a:p>
        </p:txBody>
      </p:sp>
      <p:sp>
        <p:nvSpPr>
          <p:cNvPr id="10" name="Title 1"/>
          <p:cNvSpPr txBox="1">
            <a:spLocks/>
          </p:cNvSpPr>
          <p:nvPr/>
        </p:nvSpPr>
        <p:spPr>
          <a:xfrm>
            <a:off x="4437888" y="3006367"/>
            <a:ext cx="3050615" cy="7182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rPr>
              <a:t>National Institutes of Health</a:t>
            </a:r>
          </a:p>
        </p:txBody>
      </p:sp>
      <p:sp>
        <p:nvSpPr>
          <p:cNvPr id="11" name="Title 1"/>
          <p:cNvSpPr txBox="1">
            <a:spLocks/>
          </p:cNvSpPr>
          <p:nvPr/>
        </p:nvSpPr>
        <p:spPr>
          <a:xfrm>
            <a:off x="4410061" y="4432009"/>
            <a:ext cx="3078442" cy="4973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rPr>
              <a:t>National Library of Medicine</a:t>
            </a:r>
          </a:p>
        </p:txBody>
      </p:sp>
      <p:sp>
        <p:nvSpPr>
          <p:cNvPr id="12" name="Title 1"/>
          <p:cNvSpPr txBox="1">
            <a:spLocks/>
          </p:cNvSpPr>
          <p:nvPr/>
        </p:nvSpPr>
        <p:spPr>
          <a:xfrm>
            <a:off x="4912644" y="5651091"/>
            <a:ext cx="2575859" cy="6511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rPr>
              <a:t>National Network of Libraries of Medicine</a:t>
            </a:r>
          </a:p>
        </p:txBody>
      </p:sp>
      <p:pic>
        <p:nvPicPr>
          <p:cNvPr id="2052" name="Picture 4" descr="Image result for arrow png"/>
          <p:cNvPicPr>
            <a:picLocks noChangeAspect="1" noChangeArrowheads="1"/>
          </p:cNvPicPr>
          <p:nvPr/>
        </p:nvPicPr>
        <p:blipFill>
          <a:blip r:embed="rId6"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5400000">
            <a:off x="5604803" y="2446605"/>
            <a:ext cx="554488" cy="55448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Image result for arrow png"/>
          <p:cNvPicPr>
            <a:picLocks noChangeAspect="1" noChangeArrowheads="1"/>
          </p:cNvPicPr>
          <p:nvPr/>
        </p:nvPicPr>
        <p:blipFill>
          <a:blip r:embed="rId6"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5400000">
            <a:off x="5604803" y="3727218"/>
            <a:ext cx="554488" cy="55448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Image result for arrow png"/>
          <p:cNvPicPr>
            <a:picLocks noChangeAspect="1" noChangeArrowheads="1"/>
          </p:cNvPicPr>
          <p:nvPr/>
        </p:nvPicPr>
        <p:blipFill>
          <a:blip r:embed="rId6"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5400000">
            <a:off x="5604803" y="4984400"/>
            <a:ext cx="554488" cy="55448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8446388" y="1375330"/>
            <a:ext cx="3429000" cy="2862322"/>
          </a:xfrm>
          <a:prstGeom prst="rect">
            <a:avLst/>
          </a:prstGeom>
        </p:spPr>
        <p:txBody>
          <a:bodyPr wrap="square">
            <a:spAutoFit/>
          </a:bodyPr>
          <a:lstStyle/>
          <a:p>
            <a:r>
              <a:rPr lang="en-US" dirty="0">
                <a:solidFill>
                  <a:schemeClr val="bg1"/>
                </a:solidFill>
                <a:latin typeface="-apple-system"/>
              </a:rPr>
              <a:t>The mission of the NNLM is to advance the progress of medicine and improve the public health by providing all U.S. health professionals with equal access to biomedical information and improving the public's access to information to enable them to make informed decisions about their health.</a:t>
            </a:r>
            <a:endParaRPr lang="en-US" dirty="0">
              <a:solidFill>
                <a:schemeClr val="bg1"/>
              </a:solidFill>
            </a:endParaRPr>
          </a:p>
        </p:txBody>
      </p:sp>
      <p:cxnSp>
        <p:nvCxnSpPr>
          <p:cNvPr id="25" name="Straight Connector 24"/>
          <p:cNvCxnSpPr/>
          <p:nvPr/>
        </p:nvCxnSpPr>
        <p:spPr>
          <a:xfrm>
            <a:off x="7890931" y="1530799"/>
            <a:ext cx="555457" cy="1953"/>
          </a:xfrm>
          <a:prstGeom prst="line">
            <a:avLst/>
          </a:prstGeom>
          <a:ln w="2857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7" name="Straight Connector 26"/>
          <p:cNvCxnSpPr/>
          <p:nvPr/>
        </p:nvCxnSpPr>
        <p:spPr>
          <a:xfrm>
            <a:off x="7326030" y="5993742"/>
            <a:ext cx="555457" cy="1953"/>
          </a:xfrm>
          <a:prstGeom prst="line">
            <a:avLst/>
          </a:prstGeom>
          <a:ln w="2857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8" name="Straight Connector 27"/>
          <p:cNvCxnSpPr/>
          <p:nvPr/>
        </p:nvCxnSpPr>
        <p:spPr>
          <a:xfrm>
            <a:off x="7833781" y="1510552"/>
            <a:ext cx="0" cy="4435565"/>
          </a:xfrm>
          <a:prstGeom prst="line">
            <a:avLst/>
          </a:prstGeom>
          <a:ln w="2857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962772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56" y="219982"/>
            <a:ext cx="5679169" cy="1325563"/>
          </a:xfrm>
        </p:spPr>
        <p:txBody>
          <a:bodyPr/>
          <a:lstStyle/>
          <a:p>
            <a:r>
              <a:rPr lang="en-US" dirty="0">
                <a:solidFill>
                  <a:schemeClr val="bg1"/>
                </a:solidFill>
              </a:rPr>
              <a:t>NNLM Regions</a:t>
            </a:r>
          </a:p>
        </p:txBody>
      </p:sp>
      <p:pic>
        <p:nvPicPr>
          <p:cNvPr id="5122" name="Picture 2" descr="https://nnlm.gov/sites/default/files/shared/images/regions.jpg"/>
          <p:cNvPicPr>
            <a:picLocks noChangeAspect="1" noChangeArrowheads="1"/>
          </p:cNvPicPr>
          <p:nvPr/>
        </p:nvPicPr>
        <p:blipFill rotWithShape="1">
          <a:blip r:embed="rId2">
            <a:extLst>
              <a:ext uri="{28A0092B-C50C-407E-A947-70E740481C1C}">
                <a14:useLocalDpi xmlns:a14="http://schemas.microsoft.com/office/drawing/2010/main" val="0"/>
              </a:ext>
            </a:extLst>
          </a:blip>
          <a:srcRect r="2724"/>
          <a:stretch/>
        </p:blipFill>
        <p:spPr bwMode="auto">
          <a:xfrm>
            <a:off x="1106295" y="1369114"/>
            <a:ext cx="9508300" cy="4072740"/>
          </a:xfrm>
          <a:prstGeom prst="rect">
            <a:avLst/>
          </a:prstGeom>
          <a:noFill/>
          <a:ln w="28575">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5" name="Rectangle 4"/>
          <p:cNvSpPr/>
          <p:nvPr/>
        </p:nvSpPr>
        <p:spPr>
          <a:xfrm>
            <a:off x="0" y="1182884"/>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Flowchart: Connector 3"/>
          <p:cNvSpPr/>
          <p:nvPr/>
        </p:nvSpPr>
        <p:spPr>
          <a:xfrm>
            <a:off x="1638665" y="5599949"/>
            <a:ext cx="511461" cy="492975"/>
          </a:xfrm>
          <a:prstGeom prst="flowChartConnector">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sp>
        <p:nvSpPr>
          <p:cNvPr id="6" name="Rectangle 5"/>
          <p:cNvSpPr/>
          <p:nvPr/>
        </p:nvSpPr>
        <p:spPr>
          <a:xfrm>
            <a:off x="2331238" y="5521570"/>
            <a:ext cx="8305694" cy="1200329"/>
          </a:xfrm>
          <a:prstGeom prst="rect">
            <a:avLst/>
          </a:prstGeom>
        </p:spPr>
        <p:txBody>
          <a:bodyPr wrap="square">
            <a:spAutoFit/>
          </a:bodyPr>
          <a:lstStyle/>
          <a:p>
            <a:r>
              <a:rPr lang="en-US" b="1" u="sng" dirty="0">
                <a:solidFill>
                  <a:srgbClr val="70AD47"/>
                </a:solidFill>
                <a:latin typeface="-apple-system"/>
              </a:rPr>
              <a:t>New England Region (NER)</a:t>
            </a:r>
            <a:endParaRPr lang="en-US" b="1" dirty="0">
              <a:solidFill>
                <a:srgbClr val="70AD47"/>
              </a:solidFill>
              <a:latin typeface="-apple-system"/>
            </a:endParaRPr>
          </a:p>
          <a:p>
            <a:r>
              <a:rPr lang="en-US" dirty="0">
                <a:solidFill>
                  <a:schemeClr val="bg1"/>
                </a:solidFill>
                <a:latin typeface="-apple-system"/>
              </a:rPr>
              <a:t>NER proudly serves: Connecticut, Maine, Massachusetts, New Hampshire, Rhode Island, and Vermont. The New England Region is based in Worcester, MA, at the University of Massachusetts Medical School.</a:t>
            </a:r>
            <a:endParaRPr lang="en-US" dirty="0">
              <a:solidFill>
                <a:schemeClr val="bg1"/>
              </a:solidFill>
            </a:endParaRPr>
          </a:p>
        </p:txBody>
      </p:sp>
      <p:sp>
        <p:nvSpPr>
          <p:cNvPr id="15" name="Rectangle 14"/>
          <p:cNvSpPr/>
          <p:nvPr/>
        </p:nvSpPr>
        <p:spPr>
          <a:xfrm>
            <a:off x="1716301" y="5615603"/>
            <a:ext cx="356188" cy="461665"/>
          </a:xfrm>
          <a:prstGeom prst="rect">
            <a:avLst/>
          </a:prstGeom>
        </p:spPr>
        <p:txBody>
          <a:bodyPr wrap="none">
            <a:spAutoFit/>
          </a:bodyPr>
          <a:lstStyle/>
          <a:p>
            <a:r>
              <a:rPr lang="en-US" sz="2400" dirty="0">
                <a:solidFill>
                  <a:schemeClr val="bg1"/>
                </a:solidFill>
                <a:latin typeface="-apple-system"/>
              </a:rPr>
              <a:t>8</a:t>
            </a:r>
            <a:endParaRPr lang="en-US" sz="2400" dirty="0"/>
          </a:p>
        </p:txBody>
      </p:sp>
    </p:spTree>
    <p:extLst>
      <p:ext uri="{BB962C8B-B14F-4D97-AF65-F5344CB8AC3E}">
        <p14:creationId xmlns:p14="http://schemas.microsoft.com/office/powerpoint/2010/main" val="2063317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354" y="-43091"/>
            <a:ext cx="10515600" cy="1325563"/>
          </a:xfrm>
        </p:spPr>
        <p:txBody>
          <a:bodyPr/>
          <a:lstStyle/>
          <a:p>
            <a:r>
              <a:rPr lang="en-US" dirty="0">
                <a:solidFill>
                  <a:schemeClr val="bg1"/>
                </a:solidFill>
              </a:rPr>
              <a:t>NNLM NER – Ongoing VR Project</a:t>
            </a:r>
          </a:p>
        </p:txBody>
      </p:sp>
      <p:sp>
        <p:nvSpPr>
          <p:cNvPr id="4" name="Title 1"/>
          <p:cNvSpPr txBox="1">
            <a:spLocks/>
          </p:cNvSpPr>
          <p:nvPr/>
        </p:nvSpPr>
        <p:spPr>
          <a:xfrm>
            <a:off x="7090863" y="1765537"/>
            <a:ext cx="4808685" cy="50924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200" dirty="0">
                <a:solidFill>
                  <a:schemeClr val="bg1"/>
                </a:solidFill>
              </a:rPr>
              <a:t>Empathy Learned Through an Extended Medical Education Virtual Reality</a:t>
            </a:r>
          </a:p>
          <a:p>
            <a:pPr algn="ctr"/>
            <a:endParaRPr lang="en-US" sz="2200" dirty="0">
              <a:solidFill>
                <a:schemeClr val="bg1"/>
              </a:solidFill>
            </a:endParaRPr>
          </a:p>
          <a:p>
            <a:pPr algn="ctr"/>
            <a:endParaRPr lang="en-US" sz="2200" dirty="0">
              <a:solidFill>
                <a:schemeClr val="bg1"/>
              </a:solidFill>
            </a:endParaRPr>
          </a:p>
          <a:p>
            <a:pPr algn="ctr"/>
            <a:r>
              <a:rPr lang="en-US" sz="2200" dirty="0">
                <a:solidFill>
                  <a:schemeClr val="bg1"/>
                </a:solidFill>
              </a:rPr>
              <a:t>University of New England</a:t>
            </a:r>
          </a:p>
          <a:p>
            <a:pPr algn="ctr"/>
            <a:r>
              <a:rPr lang="en-US" sz="2200" dirty="0">
                <a:solidFill>
                  <a:schemeClr val="bg1"/>
                </a:solidFill>
              </a:rPr>
              <a:t>College of Osteopathic Medicine</a:t>
            </a:r>
          </a:p>
          <a:p>
            <a:pPr algn="ctr"/>
            <a:endParaRPr lang="en-US" sz="2200" dirty="0">
              <a:solidFill>
                <a:schemeClr val="bg1"/>
              </a:solidFill>
            </a:endParaRPr>
          </a:p>
          <a:p>
            <a:pPr algn="ctr"/>
            <a:endParaRPr lang="en-US" sz="2200" dirty="0">
              <a:solidFill>
                <a:schemeClr val="bg1"/>
              </a:solidFill>
            </a:endParaRPr>
          </a:p>
          <a:p>
            <a:pPr algn="ctr"/>
            <a:r>
              <a:rPr lang="en-US" sz="2200" dirty="0">
                <a:solidFill>
                  <a:schemeClr val="bg1"/>
                </a:solidFill>
              </a:rPr>
              <a:t>Innovative learning modules are utilized to augment medical students’ learning about empathy in relation to older adult health care.</a:t>
            </a:r>
          </a:p>
          <a:p>
            <a:pPr algn="ctr"/>
            <a:endParaRPr lang="en-US" sz="2200" dirty="0">
              <a:solidFill>
                <a:schemeClr val="bg1"/>
              </a:solidFill>
            </a:endParaRPr>
          </a:p>
          <a:p>
            <a:pPr algn="ctr"/>
            <a:endParaRPr lang="en-US" sz="2200" dirty="0">
              <a:solidFill>
                <a:schemeClr val="bg1"/>
              </a:solidFill>
            </a:endParaRPr>
          </a:p>
          <a:p>
            <a:pPr algn="ctr"/>
            <a:endParaRPr lang="en-US" sz="2200" dirty="0">
              <a:solidFill>
                <a:schemeClr val="bg1"/>
              </a:solidFill>
            </a:endParaRPr>
          </a:p>
        </p:txBody>
      </p:sp>
      <p:sp>
        <p:nvSpPr>
          <p:cNvPr id="5" name="Rectangle 4"/>
          <p:cNvSpPr/>
          <p:nvPr/>
        </p:nvSpPr>
        <p:spPr>
          <a:xfrm>
            <a:off x="0" y="925709"/>
            <a:ext cx="121920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Title 1"/>
          <p:cNvSpPr txBox="1">
            <a:spLocks/>
          </p:cNvSpPr>
          <p:nvPr/>
        </p:nvSpPr>
        <p:spPr>
          <a:xfrm>
            <a:off x="7357212" y="2857889"/>
            <a:ext cx="4275988" cy="10496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2200" dirty="0">
              <a:solidFill>
                <a:schemeClr val="bg1"/>
              </a:solidFill>
            </a:endParaRPr>
          </a:p>
        </p:txBody>
      </p:sp>
      <p:pic>
        <p:nvPicPr>
          <p:cNvPr id="5128" name="Picture 8" descr="Image result for virtual reality alfre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38014" y="1572328"/>
            <a:ext cx="2397260" cy="2397260"/>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5132" name="Picture 12" descr="DinnerTable_ActionSho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199" y="1572328"/>
            <a:ext cx="3914552" cy="2270442"/>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2050" name="Picture 2" descr="http://www.vrroom.buzz/sites/default/files/2016-12-28-1482885605-2550107-family1screencap-thum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054" y="3954348"/>
            <a:ext cx="3679099" cy="2065458"/>
          </a:xfrm>
          <a:prstGeom prst="rect">
            <a:avLst/>
          </a:prstGeom>
          <a:solidFill>
            <a:schemeClr val="bg1">
              <a:lumMod val="50000"/>
            </a:schemeClr>
          </a:solidFill>
          <a:ln w="19050">
            <a:solidFill>
              <a:schemeClr val="bg1">
                <a:lumMod val="50000"/>
              </a:schemeClr>
            </a:solidFill>
          </a:ln>
        </p:spPr>
      </p:pic>
      <p:pic>
        <p:nvPicPr>
          <p:cNvPr id="2054" name="Picture 6" descr="https://static1.squarespace.com/static/57237ac420c647f685d44510/58792ccf86e6c07719f24f69/58792de9e3df28c67c87b4a8/1484336772265/thumbnail+for+video.jpg?format=500w"/>
          <p:cNvPicPr>
            <a:picLocks noChangeAspect="1" noChangeArrowheads="1"/>
          </p:cNvPicPr>
          <p:nvPr/>
        </p:nvPicPr>
        <p:blipFill rotWithShape="1">
          <a:blip r:embed="rId5">
            <a:extLst>
              <a:ext uri="{28A0092B-C50C-407E-A947-70E740481C1C}">
                <a14:useLocalDpi xmlns:a14="http://schemas.microsoft.com/office/drawing/2010/main" val="0"/>
              </a:ext>
            </a:extLst>
          </a:blip>
          <a:srcRect l="12393" r="13532"/>
          <a:stretch/>
        </p:blipFill>
        <p:spPr bwMode="auto">
          <a:xfrm>
            <a:off x="4164263" y="4081778"/>
            <a:ext cx="2671011" cy="1968787"/>
          </a:xfrm>
          <a:prstGeom prst="rect">
            <a:avLst/>
          </a:prstGeom>
          <a:noFill/>
          <a:ln w="19050">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20" name="Title 1"/>
          <p:cNvSpPr txBox="1">
            <a:spLocks/>
          </p:cNvSpPr>
          <p:nvPr/>
        </p:nvSpPr>
        <p:spPr>
          <a:xfrm>
            <a:off x="7357212" y="3986294"/>
            <a:ext cx="4275988" cy="203351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2200" dirty="0">
              <a:solidFill>
                <a:schemeClr val="bg1"/>
              </a:solidFill>
            </a:endParaRPr>
          </a:p>
        </p:txBody>
      </p:sp>
    </p:spTree>
    <p:extLst>
      <p:ext uri="{BB962C8B-B14F-4D97-AF65-F5344CB8AC3E}">
        <p14:creationId xmlns:p14="http://schemas.microsoft.com/office/powerpoint/2010/main" val="20996915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TotalTime>
  <Words>1037</Words>
  <Application>Microsoft Office PowerPoint</Application>
  <PresentationFormat>Widescreen</PresentationFormat>
  <Paragraphs>114</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-apple-system</vt:lpstr>
      <vt:lpstr>Arial</vt:lpstr>
      <vt:lpstr>Calibri</vt:lpstr>
      <vt:lpstr>Calibri Light</vt:lpstr>
      <vt:lpstr>Mako</vt:lpstr>
      <vt:lpstr>Ruda</vt:lpstr>
      <vt:lpstr>Office Theme</vt:lpstr>
      <vt:lpstr>Digital Realities &amp; Academic Research  </vt:lpstr>
      <vt:lpstr>Outline &amp; Learning Objectives</vt:lpstr>
      <vt:lpstr>About Me</vt:lpstr>
      <vt:lpstr>Terminology</vt:lpstr>
      <vt:lpstr>Data Life Cycle</vt:lpstr>
      <vt:lpstr>Research Data Management</vt:lpstr>
      <vt:lpstr>Background of NNLM</vt:lpstr>
      <vt:lpstr>NNLM Regions</vt:lpstr>
      <vt:lpstr>NNLM NER – Ongoing VR Project</vt:lpstr>
      <vt:lpstr>Libraries Future Roles for Supporting Researchers</vt:lpstr>
      <vt:lpstr>Libraries Future Roles for Supporting Researchers</vt:lpstr>
      <vt:lpstr>Researchers &amp; Digital Realities</vt:lpstr>
      <vt:lpstr>Strength – Collecting Data</vt:lpstr>
      <vt:lpstr>Challenge – Collecting Data</vt:lpstr>
      <vt:lpstr>Challenge – Data Security</vt:lpstr>
      <vt:lpstr>Challenge – Data Storage</vt:lpstr>
      <vt:lpstr>Challenge – Taxonomies</vt:lpstr>
      <vt:lpstr>Challenge – Supplemental Material</vt:lpstr>
      <vt:lpstr>Strength – Data Visualizations</vt:lpstr>
      <vt:lpstr>Allison Herrera  </vt:lpstr>
      <vt:lpstr>Research</vt:lpstr>
    </vt:vector>
  </TitlesOfParts>
  <Company>UMass Medical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Herrera, Allison</dc:creator>
  <cp:lastModifiedBy>Alley Way</cp:lastModifiedBy>
  <cp:revision>189</cp:revision>
  <dcterms:created xsi:type="dcterms:W3CDTF">2017-02-02T19:36:59Z</dcterms:created>
  <dcterms:modified xsi:type="dcterms:W3CDTF">2017-03-23T05:10:55Z</dcterms:modified>
</cp:coreProperties>
</file>