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 id="2147483660" r:id="rId3"/>
    <p:sldMasterId id="2147483672" r:id="rId4"/>
    <p:sldMasterId id="2147483696" r:id="rId5"/>
  </p:sldMasterIdLst>
  <p:notesMasterIdLst>
    <p:notesMasterId r:id="rId28"/>
  </p:notesMasterIdLst>
  <p:handoutMasterIdLst>
    <p:handoutMasterId r:id="rId29"/>
  </p:handoutMasterIdLst>
  <p:sldIdLst>
    <p:sldId id="269" r:id="rId6"/>
    <p:sldId id="270" r:id="rId7"/>
    <p:sldId id="258" r:id="rId8"/>
    <p:sldId id="259" r:id="rId9"/>
    <p:sldId id="261" r:id="rId10"/>
    <p:sldId id="260" r:id="rId11"/>
    <p:sldId id="262" r:id="rId12"/>
    <p:sldId id="263" r:id="rId13"/>
    <p:sldId id="275" r:id="rId14"/>
    <p:sldId id="264" r:id="rId15"/>
    <p:sldId id="265" r:id="rId16"/>
    <p:sldId id="280" r:id="rId17"/>
    <p:sldId id="314" r:id="rId18"/>
    <p:sldId id="315" r:id="rId19"/>
    <p:sldId id="266" r:id="rId20"/>
    <p:sldId id="317" r:id="rId21"/>
    <p:sldId id="318" r:id="rId22"/>
    <p:sldId id="328" r:id="rId23"/>
    <p:sldId id="298" r:id="rId24"/>
    <p:sldId id="329" r:id="rId25"/>
    <p:sldId id="330" r:id="rId26"/>
    <p:sldId id="331" r:id="rId2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3A89"/>
    <a:srgbClr val="25488D"/>
    <a:srgbClr val="616265"/>
    <a:srgbClr val="20558A"/>
    <a:srgbClr val="2155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712" autoAdjust="0"/>
  </p:normalViewPr>
  <p:slideViewPr>
    <p:cSldViewPr snapToGrid="0">
      <p:cViewPr varScale="1">
        <p:scale>
          <a:sx n="61" d="100"/>
          <a:sy n="61" d="100"/>
        </p:scale>
        <p:origin x="221" y="26"/>
      </p:cViewPr>
      <p:guideLst/>
    </p:cSldViewPr>
  </p:slideViewPr>
  <p:notesTextViewPr>
    <p:cViewPr>
      <p:scale>
        <a:sx n="1" d="1"/>
        <a:sy n="1" d="1"/>
      </p:scale>
      <p:origin x="0" y="0"/>
    </p:cViewPr>
  </p:notesTextViewPr>
  <p:sorterViewPr>
    <p:cViewPr>
      <p:scale>
        <a:sx n="100" d="100"/>
        <a:sy n="100" d="100"/>
      </p:scale>
      <p:origin x="0" y="-1974"/>
    </p:cViewPr>
  </p:sorterViewPr>
  <p:notesViewPr>
    <p:cSldViewPr snapToGrid="0">
      <p:cViewPr varScale="1">
        <p:scale>
          <a:sx n="100" d="100"/>
          <a:sy n="100" d="100"/>
        </p:scale>
        <p:origin x="2694"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BD2AABDC-1C1E-440F-BD4E-A103B62B76DF}" type="datetimeFigureOut">
              <a:rPr lang="en-US" smtClean="0"/>
              <a:t>5/28/2020</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C1ED64AE-8EB5-43E2-ABA9-13ED076C152F}" type="slidenum">
              <a:rPr lang="en-US" smtClean="0"/>
              <a:t>‹#›</a:t>
            </a:fld>
            <a:endParaRPr lang="en-US"/>
          </a:p>
        </p:txBody>
      </p:sp>
    </p:spTree>
    <p:extLst>
      <p:ext uri="{BB962C8B-B14F-4D97-AF65-F5344CB8AC3E}">
        <p14:creationId xmlns:p14="http://schemas.microsoft.com/office/powerpoint/2010/main" val="34156525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7F8171A-ABF6-437D-AA96-5376BB794E44}" type="datetimeFigureOut">
              <a:rPr lang="en-US" smtClean="0"/>
              <a:t>5/28/2020</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20A39C0A-C793-4372-962D-3E4173FA06F6}" type="slidenum">
              <a:rPr lang="en-US" smtClean="0"/>
              <a:t>‹#›</a:t>
            </a:fld>
            <a:endParaRPr lang="en-US"/>
          </a:p>
        </p:txBody>
      </p:sp>
    </p:spTree>
    <p:extLst>
      <p:ext uri="{BB962C8B-B14F-4D97-AF65-F5344CB8AC3E}">
        <p14:creationId xmlns:p14="http://schemas.microsoft.com/office/powerpoint/2010/main" val="32646740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1</a:t>
            </a:fld>
            <a:endParaRPr lang="en-US" dirty="0"/>
          </a:p>
        </p:txBody>
      </p:sp>
    </p:spTree>
    <p:extLst>
      <p:ext uri="{BB962C8B-B14F-4D97-AF65-F5344CB8AC3E}">
        <p14:creationId xmlns:p14="http://schemas.microsoft.com/office/powerpoint/2010/main" val="32543234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10</a:t>
            </a:fld>
            <a:endParaRPr lang="en-US" dirty="0"/>
          </a:p>
        </p:txBody>
      </p:sp>
    </p:spTree>
    <p:extLst>
      <p:ext uri="{BB962C8B-B14F-4D97-AF65-F5344CB8AC3E}">
        <p14:creationId xmlns:p14="http://schemas.microsoft.com/office/powerpoint/2010/main" val="1721842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11</a:t>
            </a:fld>
            <a:endParaRPr lang="en-US"/>
          </a:p>
        </p:txBody>
      </p:sp>
    </p:spTree>
    <p:extLst>
      <p:ext uri="{BB962C8B-B14F-4D97-AF65-F5344CB8AC3E}">
        <p14:creationId xmlns:p14="http://schemas.microsoft.com/office/powerpoint/2010/main" val="129338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4:notes"/>
          <p:cNvSpPr>
            <a:spLocks noGrp="1" noRot="1" noChangeAspect="1"/>
          </p:cNvSpPr>
          <p:nvPr>
            <p:ph type="sldImg" idx="2"/>
          </p:nvPr>
        </p:nvSpPr>
        <p:spPr>
          <a:xfrm>
            <a:off x="747713" y="1181100"/>
            <a:ext cx="5670550" cy="31892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3" name="Google Shape;193;p4:notes"/>
          <p:cNvSpPr txBox="1">
            <a:spLocks noGrp="1"/>
          </p:cNvSpPr>
          <p:nvPr>
            <p:ph type="body" idx="1"/>
          </p:nvPr>
        </p:nvSpPr>
        <p:spPr>
          <a:xfrm>
            <a:off x="716619" y="4548457"/>
            <a:ext cx="5732949" cy="3721466"/>
          </a:xfrm>
          <a:prstGeom prst="rect">
            <a:avLst/>
          </a:prstGeom>
          <a:noFill/>
          <a:ln>
            <a:noFill/>
          </a:ln>
        </p:spPr>
        <p:txBody>
          <a:bodyPr spcFirstLastPara="1" wrap="square" lIns="94932" tIns="47453" rIns="94932" bIns="47453" anchor="t" anchorCtr="0">
            <a:noAutofit/>
          </a:bodyPr>
          <a:lstStyle/>
          <a:p>
            <a:pPr>
              <a:buClr>
                <a:schemeClr val="dk1"/>
              </a:buClr>
              <a:buSzPts val="1100"/>
            </a:pPr>
            <a:endParaRPr dirty="0"/>
          </a:p>
        </p:txBody>
      </p:sp>
      <p:sp>
        <p:nvSpPr>
          <p:cNvPr id="194" name="Google Shape;194;p4:notes"/>
          <p:cNvSpPr txBox="1">
            <a:spLocks noGrp="1"/>
          </p:cNvSpPr>
          <p:nvPr>
            <p:ph type="sldNum" idx="12"/>
          </p:nvPr>
        </p:nvSpPr>
        <p:spPr>
          <a:xfrm>
            <a:off x="4059181" y="8977134"/>
            <a:ext cx="3105348" cy="474207"/>
          </a:xfrm>
          <a:prstGeom prst="rect">
            <a:avLst/>
          </a:prstGeom>
          <a:noFill/>
          <a:ln>
            <a:noFill/>
          </a:ln>
        </p:spPr>
        <p:txBody>
          <a:bodyPr spcFirstLastPara="1" wrap="square" lIns="94932" tIns="47453" rIns="94932" bIns="47453" anchor="b" anchorCtr="0">
            <a:noAutofit/>
          </a:bodyPr>
          <a:lstStyle/>
          <a:p>
            <a:fld id="{00000000-1234-1234-1234-123412341234}" type="slidenum">
              <a:rPr lang="en-US"/>
              <a:pP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13</a:t>
            </a:fld>
            <a:endParaRPr lang="en-US"/>
          </a:p>
        </p:txBody>
      </p:sp>
    </p:spTree>
    <p:extLst>
      <p:ext uri="{BB962C8B-B14F-4D97-AF65-F5344CB8AC3E}">
        <p14:creationId xmlns:p14="http://schemas.microsoft.com/office/powerpoint/2010/main" val="42657442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14</a:t>
            </a:fld>
            <a:endParaRPr lang="en-US"/>
          </a:p>
        </p:txBody>
      </p:sp>
    </p:spTree>
    <p:extLst>
      <p:ext uri="{BB962C8B-B14F-4D97-AF65-F5344CB8AC3E}">
        <p14:creationId xmlns:p14="http://schemas.microsoft.com/office/powerpoint/2010/main" val="29242308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15</a:t>
            </a:fld>
            <a:endParaRPr lang="en-US"/>
          </a:p>
        </p:txBody>
      </p:sp>
    </p:spTree>
    <p:extLst>
      <p:ext uri="{BB962C8B-B14F-4D97-AF65-F5344CB8AC3E}">
        <p14:creationId xmlns:p14="http://schemas.microsoft.com/office/powerpoint/2010/main" val="16727733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16</a:t>
            </a:fld>
            <a:endParaRPr lang="en-US"/>
          </a:p>
        </p:txBody>
      </p:sp>
    </p:spTree>
    <p:extLst>
      <p:ext uri="{BB962C8B-B14F-4D97-AF65-F5344CB8AC3E}">
        <p14:creationId xmlns:p14="http://schemas.microsoft.com/office/powerpoint/2010/main" val="6138165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17</a:t>
            </a:fld>
            <a:endParaRPr lang="en-US"/>
          </a:p>
        </p:txBody>
      </p:sp>
    </p:spTree>
    <p:extLst>
      <p:ext uri="{BB962C8B-B14F-4D97-AF65-F5344CB8AC3E}">
        <p14:creationId xmlns:p14="http://schemas.microsoft.com/office/powerpoint/2010/main" val="40403735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18</a:t>
            </a:fld>
            <a:endParaRPr lang="en-US"/>
          </a:p>
        </p:txBody>
      </p:sp>
    </p:spTree>
    <p:extLst>
      <p:ext uri="{BB962C8B-B14F-4D97-AF65-F5344CB8AC3E}">
        <p14:creationId xmlns:p14="http://schemas.microsoft.com/office/powerpoint/2010/main" val="4145200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36:notes"/>
          <p:cNvSpPr>
            <a:spLocks noGrp="1" noRot="1" noChangeAspect="1"/>
          </p:cNvSpPr>
          <p:nvPr>
            <p:ph type="sldImg" idx="2"/>
          </p:nvPr>
        </p:nvSpPr>
        <p:spPr>
          <a:xfrm>
            <a:off x="747713" y="1181100"/>
            <a:ext cx="5670550" cy="31892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7" name="Google Shape;347;p36:notes"/>
          <p:cNvSpPr txBox="1">
            <a:spLocks noGrp="1"/>
          </p:cNvSpPr>
          <p:nvPr>
            <p:ph type="body" idx="1"/>
          </p:nvPr>
        </p:nvSpPr>
        <p:spPr>
          <a:xfrm>
            <a:off x="716619" y="4548457"/>
            <a:ext cx="5732949" cy="3721466"/>
          </a:xfrm>
          <a:prstGeom prst="rect">
            <a:avLst/>
          </a:prstGeom>
          <a:noFill/>
          <a:ln>
            <a:noFill/>
          </a:ln>
        </p:spPr>
        <p:txBody>
          <a:bodyPr spcFirstLastPara="1" wrap="square" lIns="94932" tIns="47453" rIns="94932" bIns="47453" anchor="t" anchorCtr="0">
            <a:noAutofit/>
          </a:bodyPr>
          <a:lstStyle/>
          <a:p>
            <a:endParaRPr dirty="0"/>
          </a:p>
        </p:txBody>
      </p:sp>
      <p:sp>
        <p:nvSpPr>
          <p:cNvPr id="348" name="Google Shape;348;p36:notes"/>
          <p:cNvSpPr txBox="1">
            <a:spLocks noGrp="1"/>
          </p:cNvSpPr>
          <p:nvPr>
            <p:ph type="sldNum" idx="12"/>
          </p:nvPr>
        </p:nvSpPr>
        <p:spPr>
          <a:xfrm>
            <a:off x="4059181" y="8977134"/>
            <a:ext cx="3105348" cy="474207"/>
          </a:xfrm>
          <a:prstGeom prst="rect">
            <a:avLst/>
          </a:prstGeom>
          <a:noFill/>
          <a:ln>
            <a:noFill/>
          </a:ln>
        </p:spPr>
        <p:txBody>
          <a:bodyPr spcFirstLastPara="1" wrap="square" lIns="94932" tIns="47453" rIns="94932" bIns="47453" anchor="b" anchorCtr="0">
            <a:noAutofit/>
          </a:bodyPr>
          <a:lstStyle/>
          <a:p>
            <a:fld id="{00000000-1234-1234-1234-123412341234}" type="slidenum">
              <a:rPr lang="en-US"/>
              <a:pP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2</a:t>
            </a:fld>
            <a:endParaRPr lang="en-US" dirty="0"/>
          </a:p>
        </p:txBody>
      </p:sp>
    </p:spTree>
    <p:extLst>
      <p:ext uri="{BB962C8B-B14F-4D97-AF65-F5344CB8AC3E}">
        <p14:creationId xmlns:p14="http://schemas.microsoft.com/office/powerpoint/2010/main" val="7563443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20</a:t>
            </a:fld>
            <a:endParaRPr lang="en-US"/>
          </a:p>
        </p:txBody>
      </p:sp>
    </p:spTree>
    <p:extLst>
      <p:ext uri="{BB962C8B-B14F-4D97-AF65-F5344CB8AC3E}">
        <p14:creationId xmlns:p14="http://schemas.microsoft.com/office/powerpoint/2010/main" val="9731368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21</a:t>
            </a:fld>
            <a:endParaRPr lang="en-US"/>
          </a:p>
        </p:txBody>
      </p:sp>
    </p:spTree>
    <p:extLst>
      <p:ext uri="{BB962C8B-B14F-4D97-AF65-F5344CB8AC3E}">
        <p14:creationId xmlns:p14="http://schemas.microsoft.com/office/powerpoint/2010/main" val="34368954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22</a:t>
            </a:fld>
            <a:endParaRPr lang="en-US"/>
          </a:p>
        </p:txBody>
      </p:sp>
    </p:spTree>
    <p:extLst>
      <p:ext uri="{BB962C8B-B14F-4D97-AF65-F5344CB8AC3E}">
        <p14:creationId xmlns:p14="http://schemas.microsoft.com/office/powerpoint/2010/main" val="25367235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3</a:t>
            </a:fld>
            <a:endParaRPr lang="en-US" dirty="0"/>
          </a:p>
        </p:txBody>
      </p:sp>
    </p:spTree>
    <p:extLst>
      <p:ext uri="{BB962C8B-B14F-4D97-AF65-F5344CB8AC3E}">
        <p14:creationId xmlns:p14="http://schemas.microsoft.com/office/powerpoint/2010/main" val="1469492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4</a:t>
            </a:fld>
            <a:endParaRPr lang="en-US"/>
          </a:p>
        </p:txBody>
      </p:sp>
    </p:spTree>
    <p:extLst>
      <p:ext uri="{BB962C8B-B14F-4D97-AF65-F5344CB8AC3E}">
        <p14:creationId xmlns:p14="http://schemas.microsoft.com/office/powerpoint/2010/main" val="13231908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5</a:t>
            </a:fld>
            <a:endParaRPr lang="en-US"/>
          </a:p>
        </p:txBody>
      </p:sp>
    </p:spTree>
    <p:extLst>
      <p:ext uri="{BB962C8B-B14F-4D97-AF65-F5344CB8AC3E}">
        <p14:creationId xmlns:p14="http://schemas.microsoft.com/office/powerpoint/2010/main" val="42436819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6</a:t>
            </a:fld>
            <a:endParaRPr lang="en-US"/>
          </a:p>
        </p:txBody>
      </p:sp>
    </p:spTree>
    <p:extLst>
      <p:ext uri="{BB962C8B-B14F-4D97-AF65-F5344CB8AC3E}">
        <p14:creationId xmlns:p14="http://schemas.microsoft.com/office/powerpoint/2010/main" val="2066341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7</a:t>
            </a:fld>
            <a:endParaRPr lang="en-US" dirty="0"/>
          </a:p>
        </p:txBody>
      </p:sp>
    </p:spTree>
    <p:extLst>
      <p:ext uri="{BB962C8B-B14F-4D97-AF65-F5344CB8AC3E}">
        <p14:creationId xmlns:p14="http://schemas.microsoft.com/office/powerpoint/2010/main" val="35790736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A39C0A-C793-4372-962D-3E4173FA06F6}" type="slidenum">
              <a:rPr lang="en-US" smtClean="0"/>
              <a:t>8</a:t>
            </a:fld>
            <a:endParaRPr lang="en-US" dirty="0"/>
          </a:p>
        </p:txBody>
      </p:sp>
    </p:spTree>
    <p:extLst>
      <p:ext uri="{BB962C8B-B14F-4D97-AF65-F5344CB8AC3E}">
        <p14:creationId xmlns:p14="http://schemas.microsoft.com/office/powerpoint/2010/main" val="23139934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15:notes"/>
          <p:cNvSpPr>
            <a:spLocks noGrp="1" noRot="1" noChangeAspect="1"/>
          </p:cNvSpPr>
          <p:nvPr>
            <p:ph type="sldImg" idx="2"/>
          </p:nvPr>
        </p:nvSpPr>
        <p:spPr>
          <a:xfrm>
            <a:off x="747713" y="1181100"/>
            <a:ext cx="5670550" cy="31892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p15:notes"/>
          <p:cNvSpPr txBox="1">
            <a:spLocks noGrp="1"/>
          </p:cNvSpPr>
          <p:nvPr>
            <p:ph type="body" idx="1"/>
          </p:nvPr>
        </p:nvSpPr>
        <p:spPr>
          <a:xfrm>
            <a:off x="398122" y="4888116"/>
            <a:ext cx="6496016" cy="4681367"/>
          </a:xfrm>
          <a:prstGeom prst="rect">
            <a:avLst/>
          </a:prstGeom>
          <a:noFill/>
          <a:ln>
            <a:noFill/>
          </a:ln>
        </p:spPr>
        <p:txBody>
          <a:bodyPr spcFirstLastPara="1" wrap="square" lIns="94932" tIns="47453" rIns="94932" bIns="47453" anchor="t" anchorCtr="0">
            <a:noAutofit/>
          </a:bodyPr>
          <a:lstStyle/>
          <a:p>
            <a:endParaRPr dirty="0">
              <a:latin typeface="Arial"/>
              <a:ea typeface="Arial"/>
              <a:cs typeface="Arial"/>
              <a:sym typeface="Arial"/>
            </a:endParaRPr>
          </a:p>
        </p:txBody>
      </p:sp>
      <p:sp>
        <p:nvSpPr>
          <p:cNvPr id="144" name="Google Shape;144;p15:notes"/>
          <p:cNvSpPr txBox="1">
            <a:spLocks noGrp="1"/>
          </p:cNvSpPr>
          <p:nvPr>
            <p:ph type="sldNum" idx="12"/>
          </p:nvPr>
        </p:nvSpPr>
        <p:spPr>
          <a:xfrm>
            <a:off x="4059181" y="8977134"/>
            <a:ext cx="3105348" cy="474207"/>
          </a:xfrm>
          <a:prstGeom prst="rect">
            <a:avLst/>
          </a:prstGeom>
          <a:noFill/>
          <a:ln>
            <a:noFill/>
          </a:ln>
        </p:spPr>
        <p:txBody>
          <a:bodyPr spcFirstLastPara="1" wrap="square" lIns="94932" tIns="47453" rIns="94932" bIns="47453" anchor="b" anchorCtr="0">
            <a:noAutofit/>
          </a:bodyPr>
          <a:lstStyle/>
          <a:p>
            <a:fld id="{00000000-1234-1234-1234-123412341234}" type="slidenum">
              <a:rPr lang="en-US" sz="1400">
                <a:solidFill>
                  <a:srgbClr val="000000"/>
                </a:solidFill>
                <a:latin typeface="Times New Roman"/>
                <a:ea typeface="Times New Roman"/>
                <a:cs typeface="Times New Roman"/>
                <a:sym typeface="Times New Roman"/>
              </a:rPr>
              <a:pPr/>
              <a:t>9</a:t>
            </a:fld>
            <a:endParaRPr sz="1400" dirty="0">
              <a:solidFill>
                <a:srgbClr val="000000"/>
              </a:solidFill>
              <a:latin typeface="Times New Roman"/>
              <a:ea typeface="Times New Roman"/>
              <a:cs typeface="Times New Roman"/>
              <a:sym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396648"/>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1561586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2978779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24594731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396648"/>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15271506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208422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rgbClr val="61626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1186715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6F669CBC-9B50-4D77-B834-9E11F644C1C6}" type="slidenum">
              <a:rPr lang="en-US" smtClean="0"/>
              <a:t>‹#›</a:t>
            </a:fld>
            <a:endParaRPr lang="en-US"/>
          </a:p>
        </p:txBody>
      </p:sp>
      <p:sp>
        <p:nvSpPr>
          <p:cNvPr id="5" name="Footer Placeholder 4"/>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306166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6F669CBC-9B50-4D77-B834-9E11F644C1C6}" type="slidenum">
              <a:rPr lang="en-US" smtClean="0"/>
              <a:t>‹#›</a:t>
            </a:fld>
            <a:endParaRPr lang="en-US"/>
          </a:p>
        </p:txBody>
      </p:sp>
      <p:sp>
        <p:nvSpPr>
          <p:cNvPr id="7" name="Footer Placeholder 6"/>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24886839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6F669CBC-9B50-4D77-B834-9E11F644C1C6}" type="slidenum">
              <a:rPr lang="en-US" smtClean="0"/>
              <a:t>‹#›</a:t>
            </a:fld>
            <a:endParaRPr lang="en-US"/>
          </a:p>
        </p:txBody>
      </p:sp>
      <p:sp>
        <p:nvSpPr>
          <p:cNvPr id="3" name="Footer Placeholder 2"/>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8482542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F669CBC-9B50-4D77-B834-9E11F644C1C6}" type="slidenum">
              <a:rPr lang="en-US" smtClean="0"/>
              <a:t>‹#›</a:t>
            </a:fld>
            <a:endParaRPr lang="en-US"/>
          </a:p>
        </p:txBody>
      </p:sp>
      <p:sp>
        <p:nvSpPr>
          <p:cNvPr id="2" name="Footer Placeholder 1"/>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41304315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Slide Number Placeholder 6"/>
          <p:cNvSpPr>
            <a:spLocks noGrp="1"/>
          </p:cNvSpPr>
          <p:nvPr>
            <p:ph type="sldNum" sz="quarter" idx="12"/>
          </p:nvPr>
        </p:nvSpPr>
        <p:spPr/>
        <p:txBody>
          <a:bodyPr/>
          <a:lstStyle/>
          <a:p>
            <a:fld id="{6F669CBC-9B50-4D77-B834-9E11F644C1C6}" type="slidenum">
              <a:rPr lang="en-US" smtClean="0"/>
              <a:t>‹#›</a:t>
            </a:fld>
            <a:endParaRPr lang="en-US"/>
          </a:p>
        </p:txBody>
      </p:sp>
      <p:sp>
        <p:nvSpPr>
          <p:cNvPr id="5" name="Footer Placeholder 4"/>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1791235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838200" y="1825625"/>
            <a:ext cx="10515600" cy="43045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37556732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Slide Number Placeholder 6"/>
          <p:cNvSpPr>
            <a:spLocks noGrp="1"/>
          </p:cNvSpPr>
          <p:nvPr>
            <p:ph type="sldNum" sz="quarter" idx="12"/>
          </p:nvPr>
        </p:nvSpPr>
        <p:spPr/>
        <p:txBody>
          <a:bodyPr/>
          <a:lstStyle/>
          <a:p>
            <a:fld id="{6F669CBC-9B50-4D77-B834-9E11F644C1C6}" type="slidenum">
              <a:rPr lang="en-US" smtClean="0"/>
              <a:t>‹#›</a:t>
            </a:fld>
            <a:endParaRPr lang="en-US"/>
          </a:p>
        </p:txBody>
      </p:sp>
      <p:sp>
        <p:nvSpPr>
          <p:cNvPr id="5" name="Footer Placeholder 4"/>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24029476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12317789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16876027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396648"/>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32257365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37762311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30548074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6F669CBC-9B50-4D77-B834-9E11F644C1C6}" type="slidenum">
              <a:rPr lang="en-US" smtClean="0"/>
              <a:t>‹#›</a:t>
            </a:fld>
            <a:endParaRPr lang="en-US"/>
          </a:p>
        </p:txBody>
      </p:sp>
      <p:sp>
        <p:nvSpPr>
          <p:cNvPr id="5" name="Footer Placeholder 4"/>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15259174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6F669CBC-9B50-4D77-B834-9E11F644C1C6}" type="slidenum">
              <a:rPr lang="en-US" smtClean="0"/>
              <a:t>‹#›</a:t>
            </a:fld>
            <a:endParaRPr lang="en-US"/>
          </a:p>
        </p:txBody>
      </p:sp>
      <p:sp>
        <p:nvSpPr>
          <p:cNvPr id="7" name="Footer Placeholder 6"/>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7946642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6F669CBC-9B50-4D77-B834-9E11F644C1C6}" type="slidenum">
              <a:rPr lang="en-US" smtClean="0"/>
              <a:t>‹#›</a:t>
            </a:fld>
            <a:endParaRPr lang="en-US"/>
          </a:p>
        </p:txBody>
      </p:sp>
      <p:sp>
        <p:nvSpPr>
          <p:cNvPr id="3" name="Footer Placeholder 2"/>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25389614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F669CBC-9B50-4D77-B834-9E11F644C1C6}" type="slidenum">
              <a:rPr lang="en-US" smtClean="0"/>
              <a:t>‹#›</a:t>
            </a:fld>
            <a:endParaRPr lang="en-US"/>
          </a:p>
        </p:txBody>
      </p:sp>
      <p:sp>
        <p:nvSpPr>
          <p:cNvPr id="2" name="Footer Placeholder 1"/>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546558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rgbClr val="20558A"/>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352787308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Slide Number Placeholder 6"/>
          <p:cNvSpPr>
            <a:spLocks noGrp="1"/>
          </p:cNvSpPr>
          <p:nvPr>
            <p:ph type="sldNum" sz="quarter" idx="12"/>
          </p:nvPr>
        </p:nvSpPr>
        <p:spPr/>
        <p:txBody>
          <a:bodyPr/>
          <a:lstStyle/>
          <a:p>
            <a:fld id="{6F669CBC-9B50-4D77-B834-9E11F644C1C6}" type="slidenum">
              <a:rPr lang="en-US" smtClean="0"/>
              <a:t>‹#›</a:t>
            </a:fld>
            <a:endParaRPr lang="en-US"/>
          </a:p>
        </p:txBody>
      </p:sp>
      <p:sp>
        <p:nvSpPr>
          <p:cNvPr id="5" name="Footer Placeholder 4"/>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24798983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Slide Number Placeholder 6"/>
          <p:cNvSpPr>
            <a:spLocks noGrp="1"/>
          </p:cNvSpPr>
          <p:nvPr>
            <p:ph type="sldNum" sz="quarter" idx="12"/>
          </p:nvPr>
        </p:nvSpPr>
        <p:spPr/>
        <p:txBody>
          <a:bodyPr/>
          <a:lstStyle/>
          <a:p>
            <a:fld id="{6F669CBC-9B50-4D77-B834-9E11F644C1C6}" type="slidenum">
              <a:rPr lang="en-US" smtClean="0"/>
              <a:t>‹#›</a:t>
            </a:fld>
            <a:endParaRPr lang="en-US"/>
          </a:p>
        </p:txBody>
      </p:sp>
      <p:sp>
        <p:nvSpPr>
          <p:cNvPr id="5" name="Footer Placeholder 4"/>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41088069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9257706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36938023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396648"/>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1231336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184302484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15026127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6F669CBC-9B50-4D77-B834-9E11F644C1C6}" type="slidenum">
              <a:rPr lang="en-US" smtClean="0"/>
              <a:t>‹#›</a:t>
            </a:fld>
            <a:endParaRPr lang="en-US"/>
          </a:p>
        </p:txBody>
      </p:sp>
      <p:sp>
        <p:nvSpPr>
          <p:cNvPr id="5" name="Footer Placeholder 4"/>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15228128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6F669CBC-9B50-4D77-B834-9E11F644C1C6}" type="slidenum">
              <a:rPr lang="en-US" smtClean="0"/>
              <a:t>‹#›</a:t>
            </a:fld>
            <a:endParaRPr lang="en-US"/>
          </a:p>
        </p:txBody>
      </p:sp>
      <p:sp>
        <p:nvSpPr>
          <p:cNvPr id="7" name="Footer Placeholder 6"/>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23547265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6F669CBC-9B50-4D77-B834-9E11F644C1C6}" type="slidenum">
              <a:rPr lang="en-US" smtClean="0"/>
              <a:t>‹#›</a:t>
            </a:fld>
            <a:endParaRPr lang="en-US"/>
          </a:p>
        </p:txBody>
      </p:sp>
      <p:sp>
        <p:nvSpPr>
          <p:cNvPr id="3" name="Footer Placeholder 2"/>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2931285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6F669CBC-9B50-4D77-B834-9E11F644C1C6}" type="slidenum">
              <a:rPr lang="en-US" smtClean="0"/>
              <a:t>‹#›</a:t>
            </a:fld>
            <a:endParaRPr lang="en-US"/>
          </a:p>
        </p:txBody>
      </p:sp>
      <p:sp>
        <p:nvSpPr>
          <p:cNvPr id="5" name="Footer Placeholder 4"/>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416700449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F669CBC-9B50-4D77-B834-9E11F644C1C6}" type="slidenum">
              <a:rPr lang="en-US" smtClean="0"/>
              <a:t>‹#›</a:t>
            </a:fld>
            <a:endParaRPr lang="en-US"/>
          </a:p>
        </p:txBody>
      </p:sp>
      <p:sp>
        <p:nvSpPr>
          <p:cNvPr id="2" name="Footer Placeholder 1"/>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294498001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Slide Number Placeholder 6"/>
          <p:cNvSpPr>
            <a:spLocks noGrp="1"/>
          </p:cNvSpPr>
          <p:nvPr>
            <p:ph type="sldNum" sz="quarter" idx="12"/>
          </p:nvPr>
        </p:nvSpPr>
        <p:spPr/>
        <p:txBody>
          <a:bodyPr/>
          <a:lstStyle/>
          <a:p>
            <a:fld id="{6F669CBC-9B50-4D77-B834-9E11F644C1C6}" type="slidenum">
              <a:rPr lang="en-US" smtClean="0"/>
              <a:t>‹#›</a:t>
            </a:fld>
            <a:endParaRPr lang="en-US"/>
          </a:p>
        </p:txBody>
      </p:sp>
      <p:sp>
        <p:nvSpPr>
          <p:cNvPr id="5" name="Footer Placeholder 4"/>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14253982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Slide Number Placeholder 6"/>
          <p:cNvSpPr>
            <a:spLocks noGrp="1"/>
          </p:cNvSpPr>
          <p:nvPr>
            <p:ph type="sldNum" sz="quarter" idx="12"/>
          </p:nvPr>
        </p:nvSpPr>
        <p:spPr/>
        <p:txBody>
          <a:bodyPr/>
          <a:lstStyle/>
          <a:p>
            <a:fld id="{6F669CBC-9B50-4D77-B834-9E11F644C1C6}" type="slidenum">
              <a:rPr lang="en-US" smtClean="0"/>
              <a:t>‹#›</a:t>
            </a:fld>
            <a:endParaRPr lang="en-US"/>
          </a:p>
        </p:txBody>
      </p:sp>
      <p:sp>
        <p:nvSpPr>
          <p:cNvPr id="5" name="Footer Placeholder 4"/>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36429706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23760065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298370575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396648"/>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002" y="4381047"/>
            <a:ext cx="9130363" cy="1531074"/>
          </a:xfrm>
          <a:prstGeom prst="rect">
            <a:avLst/>
          </a:prstGeom>
        </p:spPr>
      </p:pic>
    </p:spTree>
    <p:extLst>
      <p:ext uri="{BB962C8B-B14F-4D97-AF65-F5344CB8AC3E}">
        <p14:creationId xmlns:p14="http://schemas.microsoft.com/office/powerpoint/2010/main" val="175184427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1663422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262204181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6F669CBC-9B50-4D77-B834-9E11F644C1C6}" type="slidenum">
              <a:rPr lang="en-US" smtClean="0"/>
              <a:t>‹#›</a:t>
            </a:fld>
            <a:endParaRPr lang="en-US"/>
          </a:p>
        </p:txBody>
      </p:sp>
      <p:sp>
        <p:nvSpPr>
          <p:cNvPr id="5" name="Footer Placeholder 4"/>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27017452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6F669CBC-9B50-4D77-B834-9E11F644C1C6}" type="slidenum">
              <a:rPr lang="en-US" smtClean="0"/>
              <a:t>‹#›</a:t>
            </a:fld>
            <a:endParaRPr lang="en-US"/>
          </a:p>
        </p:txBody>
      </p:sp>
      <p:sp>
        <p:nvSpPr>
          <p:cNvPr id="7" name="Footer Placeholder 6"/>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6809719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6F669CBC-9B50-4D77-B834-9E11F644C1C6}" type="slidenum">
              <a:rPr lang="en-US" smtClean="0"/>
              <a:t>‹#›</a:t>
            </a:fld>
            <a:endParaRPr lang="en-US"/>
          </a:p>
        </p:txBody>
      </p:sp>
      <p:sp>
        <p:nvSpPr>
          <p:cNvPr id="7" name="Footer Placeholder 6"/>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25449454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6F669CBC-9B50-4D77-B834-9E11F644C1C6}" type="slidenum">
              <a:rPr lang="en-US" smtClean="0"/>
              <a:t>‹#›</a:t>
            </a:fld>
            <a:endParaRPr lang="en-US"/>
          </a:p>
        </p:txBody>
      </p:sp>
      <p:sp>
        <p:nvSpPr>
          <p:cNvPr id="3" name="Footer Placeholder 2"/>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20356942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F669CBC-9B50-4D77-B834-9E11F644C1C6}" type="slidenum">
              <a:rPr lang="en-US" smtClean="0"/>
              <a:t>‹#›</a:t>
            </a:fld>
            <a:endParaRPr lang="en-US"/>
          </a:p>
        </p:txBody>
      </p:sp>
      <p:sp>
        <p:nvSpPr>
          <p:cNvPr id="2" name="Footer Placeholder 1"/>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20844339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Slide Number Placeholder 6"/>
          <p:cNvSpPr>
            <a:spLocks noGrp="1"/>
          </p:cNvSpPr>
          <p:nvPr>
            <p:ph type="sldNum" sz="quarter" idx="12"/>
          </p:nvPr>
        </p:nvSpPr>
        <p:spPr/>
        <p:txBody>
          <a:bodyPr/>
          <a:lstStyle/>
          <a:p>
            <a:fld id="{6F669CBC-9B50-4D77-B834-9E11F644C1C6}" type="slidenum">
              <a:rPr lang="en-US" smtClean="0"/>
              <a:t>‹#›</a:t>
            </a:fld>
            <a:endParaRPr lang="en-US"/>
          </a:p>
        </p:txBody>
      </p:sp>
      <p:sp>
        <p:nvSpPr>
          <p:cNvPr id="5" name="Footer Placeholder 4"/>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22900261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Slide Number Placeholder 6"/>
          <p:cNvSpPr>
            <a:spLocks noGrp="1"/>
          </p:cNvSpPr>
          <p:nvPr>
            <p:ph type="sldNum" sz="quarter" idx="12"/>
          </p:nvPr>
        </p:nvSpPr>
        <p:spPr/>
        <p:txBody>
          <a:bodyPr/>
          <a:lstStyle/>
          <a:p>
            <a:fld id="{6F669CBC-9B50-4D77-B834-9E11F644C1C6}" type="slidenum">
              <a:rPr lang="en-US" smtClean="0"/>
              <a:t>‹#›</a:t>
            </a:fld>
            <a:endParaRPr lang="en-US"/>
          </a:p>
        </p:txBody>
      </p:sp>
      <p:sp>
        <p:nvSpPr>
          <p:cNvPr id="5" name="Footer Placeholder 4"/>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369089035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7234517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6F669CBC-9B50-4D77-B834-9E11F644C1C6}" type="slidenum">
              <a:rPr lang="en-US" smtClean="0"/>
              <a:t>‹#›</a:t>
            </a:fld>
            <a:endParaRPr lang="en-US"/>
          </a:p>
        </p:txBody>
      </p:sp>
      <p:sp>
        <p:nvSpPr>
          <p:cNvPr id="4" name="Footer Placeholder 3"/>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34718426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6F669CBC-9B50-4D77-B834-9E11F644C1C6}" type="slidenum">
              <a:rPr lang="en-US" smtClean="0"/>
              <a:t>‹#›</a:t>
            </a:fld>
            <a:endParaRPr lang="en-US"/>
          </a:p>
        </p:txBody>
      </p:sp>
      <p:sp>
        <p:nvSpPr>
          <p:cNvPr id="3" name="Footer Placeholder 2"/>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39232168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F669CBC-9B50-4D77-B834-9E11F644C1C6}" type="slidenum">
              <a:rPr lang="en-US" smtClean="0"/>
              <a:t>‹#›</a:t>
            </a:fld>
            <a:endParaRPr lang="en-US"/>
          </a:p>
        </p:txBody>
      </p:sp>
      <p:sp>
        <p:nvSpPr>
          <p:cNvPr id="2" name="Footer Placeholder 1"/>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1636025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Slide Number Placeholder 6"/>
          <p:cNvSpPr>
            <a:spLocks noGrp="1"/>
          </p:cNvSpPr>
          <p:nvPr>
            <p:ph type="sldNum" sz="quarter" idx="12"/>
          </p:nvPr>
        </p:nvSpPr>
        <p:spPr/>
        <p:txBody>
          <a:bodyPr/>
          <a:lstStyle/>
          <a:p>
            <a:fld id="{6F669CBC-9B50-4D77-B834-9E11F644C1C6}" type="slidenum">
              <a:rPr lang="en-US" smtClean="0"/>
              <a:t>‹#›</a:t>
            </a:fld>
            <a:endParaRPr lang="en-US"/>
          </a:p>
        </p:txBody>
      </p:sp>
      <p:sp>
        <p:nvSpPr>
          <p:cNvPr id="5" name="Footer Placeholder 4"/>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795300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Slide Number Placeholder 6"/>
          <p:cNvSpPr>
            <a:spLocks noGrp="1"/>
          </p:cNvSpPr>
          <p:nvPr>
            <p:ph type="sldNum" sz="quarter" idx="12"/>
          </p:nvPr>
        </p:nvSpPr>
        <p:spPr/>
        <p:txBody>
          <a:bodyPr/>
          <a:lstStyle/>
          <a:p>
            <a:fld id="{6F669CBC-9B50-4D77-B834-9E11F644C1C6}" type="slidenum">
              <a:rPr lang="en-US" smtClean="0"/>
              <a:t>‹#›</a:t>
            </a:fld>
            <a:endParaRPr lang="en-US"/>
          </a:p>
        </p:txBody>
      </p:sp>
      <p:sp>
        <p:nvSpPr>
          <p:cNvPr id="5" name="Footer Placeholder 4"/>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6698107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2.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userDrawn="1"/>
        </p:nvSpPr>
        <p:spPr>
          <a:xfrm>
            <a:off x="0" y="6176965"/>
            <a:ext cx="12192000" cy="681037"/>
          </a:xfrm>
          <a:prstGeom prst="rect">
            <a:avLst/>
          </a:prstGeom>
          <a:solidFill>
            <a:srgbClr val="205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 name="Slide Number Placeholder 5"/>
          <p:cNvSpPr>
            <a:spLocks noGrp="1"/>
          </p:cNvSpPr>
          <p:nvPr>
            <p:ph type="sldNum" sz="quarter" idx="4"/>
          </p:nvPr>
        </p:nvSpPr>
        <p:spPr>
          <a:xfrm>
            <a:off x="10248901" y="6356352"/>
            <a:ext cx="1104900" cy="365125"/>
          </a:xfrm>
          <a:prstGeom prst="rect">
            <a:avLst/>
          </a:prstGeom>
        </p:spPr>
        <p:txBody>
          <a:bodyPr vert="horz" lIns="91440" tIns="45720" rIns="91440" bIns="45720" rtlCol="0" anchor="ctr"/>
          <a:lstStyle>
            <a:lvl1pPr algn="r">
              <a:defRPr sz="1200">
                <a:solidFill>
                  <a:schemeClr val="bg1"/>
                </a:solidFill>
              </a:defRPr>
            </a:lvl1pPr>
          </a:lstStyle>
          <a:p>
            <a:fld id="{9485523C-9739-49E1-B261-33C29B76961E}" type="slidenum">
              <a:rPr lang="en-US" smtClean="0"/>
              <a:pPr/>
              <a:t>‹#›</a:t>
            </a:fld>
            <a:endParaRPr lang="en-US" dirty="0"/>
          </a:p>
        </p:txBody>
      </p:sp>
      <p:sp>
        <p:nvSpPr>
          <p:cNvPr id="9" name="Footer Placeholder 3"/>
          <p:cNvSpPr>
            <a:spLocks noGrp="1"/>
          </p:cNvSpPr>
          <p:nvPr>
            <p:ph type="ftr" sz="quarter" idx="3"/>
          </p:nvPr>
        </p:nvSpPr>
        <p:spPr>
          <a:xfrm>
            <a:off x="4157883" y="6356352"/>
            <a:ext cx="6091017" cy="365125"/>
          </a:xfrm>
          <a:prstGeom prst="rect">
            <a:avLst/>
          </a:prstGeom>
        </p:spPr>
        <p:txBody>
          <a:bodyPr anchor="ctr"/>
          <a:lstStyle>
            <a:lvl1pPr algn="ctr">
              <a:defRPr sz="1200">
                <a:solidFill>
                  <a:schemeClr val="bg1"/>
                </a:solidFill>
              </a:defRPr>
            </a:lvl1pPr>
          </a:lstStyle>
          <a:p>
            <a:endParaRPr lang="en-US" dirty="0"/>
          </a:p>
        </p:txBody>
      </p:sp>
      <p:pic>
        <p:nvPicPr>
          <p:cNvPr id="4" name="Picture 3"/>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98342" y="6337222"/>
            <a:ext cx="3018078" cy="376166"/>
          </a:xfrm>
          <a:prstGeom prst="rect">
            <a:avLst/>
          </a:prstGeom>
        </p:spPr>
      </p:pic>
    </p:spTree>
    <p:extLst>
      <p:ext uri="{BB962C8B-B14F-4D97-AF65-F5344CB8AC3E}">
        <p14:creationId xmlns:p14="http://schemas.microsoft.com/office/powerpoint/2010/main" val="32546324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rgbClr val="20558A"/>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20558A"/>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20558A"/>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20558A"/>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20558A"/>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20558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userDrawn="1"/>
        </p:nvSpPr>
        <p:spPr>
          <a:xfrm>
            <a:off x="0" y="6176965"/>
            <a:ext cx="12192000" cy="681037"/>
          </a:xfrm>
          <a:prstGeom prst="rect">
            <a:avLst/>
          </a:prstGeom>
          <a:solidFill>
            <a:srgbClr val="205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 name="Slide Number Placeholder 5"/>
          <p:cNvSpPr>
            <a:spLocks noGrp="1"/>
          </p:cNvSpPr>
          <p:nvPr>
            <p:ph type="sldNum" sz="quarter" idx="4"/>
          </p:nvPr>
        </p:nvSpPr>
        <p:spPr>
          <a:xfrm>
            <a:off x="10248901" y="6356352"/>
            <a:ext cx="1104900" cy="365125"/>
          </a:xfrm>
          <a:prstGeom prst="rect">
            <a:avLst/>
          </a:prstGeom>
        </p:spPr>
        <p:txBody>
          <a:bodyPr vert="horz" lIns="91440" tIns="45720" rIns="91440" bIns="45720" rtlCol="0" anchor="ctr"/>
          <a:lstStyle>
            <a:lvl1pPr algn="r">
              <a:defRPr sz="1200">
                <a:solidFill>
                  <a:schemeClr val="bg1"/>
                </a:solidFill>
              </a:defRPr>
            </a:lvl1pPr>
          </a:lstStyle>
          <a:p>
            <a:fld id="{9485523C-9739-49E1-B261-33C29B76961E}" type="slidenum">
              <a:rPr lang="en-US" smtClean="0"/>
              <a:pPr/>
              <a:t>‹#›</a:t>
            </a:fld>
            <a:endParaRPr lang="en-US" dirty="0"/>
          </a:p>
        </p:txBody>
      </p:sp>
      <p:sp>
        <p:nvSpPr>
          <p:cNvPr id="9" name="Footer Placeholder 3"/>
          <p:cNvSpPr>
            <a:spLocks noGrp="1"/>
          </p:cNvSpPr>
          <p:nvPr>
            <p:ph type="ftr" sz="quarter" idx="3"/>
          </p:nvPr>
        </p:nvSpPr>
        <p:spPr>
          <a:xfrm>
            <a:off x="4157883" y="6356352"/>
            <a:ext cx="6091017" cy="365125"/>
          </a:xfrm>
          <a:prstGeom prst="rect">
            <a:avLst/>
          </a:prstGeom>
        </p:spPr>
        <p:txBody>
          <a:bodyPr anchor="ctr"/>
          <a:lstStyle>
            <a:lvl1pPr algn="ctr">
              <a:defRPr sz="1200">
                <a:solidFill>
                  <a:schemeClr val="bg1"/>
                </a:solidFill>
              </a:defRPr>
            </a:lvl1pPr>
          </a:lstStyle>
          <a:p>
            <a:endParaRPr lang="en-US" dirty="0"/>
          </a:p>
        </p:txBody>
      </p:sp>
      <p:pic>
        <p:nvPicPr>
          <p:cNvPr id="4" name="Picture 3"/>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98344" y="6354947"/>
            <a:ext cx="2896819" cy="361052"/>
          </a:xfrm>
          <a:prstGeom prst="rect">
            <a:avLst/>
          </a:prstGeom>
        </p:spPr>
      </p:pic>
    </p:spTree>
    <p:extLst>
      <p:ext uri="{BB962C8B-B14F-4D97-AF65-F5344CB8AC3E}">
        <p14:creationId xmlns:p14="http://schemas.microsoft.com/office/powerpoint/2010/main" val="362908500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dt="0"/>
  <p:txStyles>
    <p:titleStyle>
      <a:lvl1pPr algn="l" defTabSz="914400" rtl="0" eaLnBrk="1" latinLnBrk="0" hangingPunct="1">
        <a:lnSpc>
          <a:spcPct val="90000"/>
        </a:lnSpc>
        <a:spcBef>
          <a:spcPct val="0"/>
        </a:spcBef>
        <a:buNone/>
        <a:defRPr sz="4400" kern="1200">
          <a:solidFill>
            <a:srgbClr val="616265"/>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616265"/>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616265"/>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616265"/>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616265"/>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616265"/>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20558A"/>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userDrawn="1"/>
        </p:nvSpPr>
        <p:spPr>
          <a:xfrm>
            <a:off x="0" y="6176965"/>
            <a:ext cx="12192000" cy="681037"/>
          </a:xfrm>
          <a:prstGeom prst="rect">
            <a:avLst/>
          </a:prstGeom>
          <a:solidFill>
            <a:srgbClr val="205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 name="Slide Number Placeholder 5"/>
          <p:cNvSpPr>
            <a:spLocks noGrp="1"/>
          </p:cNvSpPr>
          <p:nvPr>
            <p:ph type="sldNum" sz="quarter" idx="4"/>
          </p:nvPr>
        </p:nvSpPr>
        <p:spPr>
          <a:xfrm>
            <a:off x="10248901" y="6356352"/>
            <a:ext cx="1104900" cy="365125"/>
          </a:xfrm>
          <a:prstGeom prst="rect">
            <a:avLst/>
          </a:prstGeom>
        </p:spPr>
        <p:txBody>
          <a:bodyPr vert="horz" lIns="91440" tIns="45720" rIns="91440" bIns="45720" rtlCol="0" anchor="ctr"/>
          <a:lstStyle>
            <a:lvl1pPr algn="r">
              <a:defRPr sz="1200">
                <a:solidFill>
                  <a:schemeClr val="bg1"/>
                </a:solidFill>
              </a:defRPr>
            </a:lvl1pPr>
          </a:lstStyle>
          <a:p>
            <a:fld id="{9485523C-9739-49E1-B261-33C29B76961E}" type="slidenum">
              <a:rPr lang="en-US" smtClean="0"/>
              <a:pPr/>
              <a:t>‹#›</a:t>
            </a:fld>
            <a:endParaRPr lang="en-US" dirty="0"/>
          </a:p>
        </p:txBody>
      </p:sp>
      <p:sp>
        <p:nvSpPr>
          <p:cNvPr id="9" name="Footer Placeholder 3"/>
          <p:cNvSpPr>
            <a:spLocks noGrp="1"/>
          </p:cNvSpPr>
          <p:nvPr>
            <p:ph type="ftr" sz="quarter" idx="3"/>
          </p:nvPr>
        </p:nvSpPr>
        <p:spPr>
          <a:xfrm>
            <a:off x="4157883" y="6356352"/>
            <a:ext cx="6091017" cy="365125"/>
          </a:xfrm>
          <a:prstGeom prst="rect">
            <a:avLst/>
          </a:prstGeom>
        </p:spPr>
        <p:txBody>
          <a:bodyPr anchor="ctr"/>
          <a:lstStyle>
            <a:lvl1pPr algn="ctr">
              <a:defRPr sz="1200">
                <a:solidFill>
                  <a:schemeClr val="bg1"/>
                </a:solidFill>
              </a:defRPr>
            </a:lvl1pPr>
          </a:lstStyle>
          <a:p>
            <a:endParaRPr lang="en-US" dirty="0"/>
          </a:p>
        </p:txBody>
      </p:sp>
      <p:pic>
        <p:nvPicPr>
          <p:cNvPr id="4" name="Picture 3"/>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98344" y="6300819"/>
            <a:ext cx="3586339" cy="446992"/>
          </a:xfrm>
          <a:prstGeom prst="rect">
            <a:avLst/>
          </a:prstGeom>
        </p:spPr>
      </p:pic>
    </p:spTree>
    <p:extLst>
      <p:ext uri="{BB962C8B-B14F-4D97-AF65-F5344CB8AC3E}">
        <p14:creationId xmlns:p14="http://schemas.microsoft.com/office/powerpoint/2010/main" val="31095054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userDrawn="1"/>
        </p:nvSpPr>
        <p:spPr>
          <a:xfrm>
            <a:off x="0" y="6176965"/>
            <a:ext cx="12192000" cy="6810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 name="Slide Number Placeholder 5"/>
          <p:cNvSpPr>
            <a:spLocks noGrp="1"/>
          </p:cNvSpPr>
          <p:nvPr>
            <p:ph type="sldNum" sz="quarter" idx="4"/>
          </p:nvPr>
        </p:nvSpPr>
        <p:spPr>
          <a:xfrm>
            <a:off x="10248901" y="6356352"/>
            <a:ext cx="1104900" cy="365125"/>
          </a:xfrm>
          <a:prstGeom prst="rect">
            <a:avLst/>
          </a:prstGeom>
        </p:spPr>
        <p:txBody>
          <a:bodyPr vert="horz" lIns="91440" tIns="45720" rIns="91440" bIns="45720" rtlCol="0" anchor="ctr"/>
          <a:lstStyle>
            <a:lvl1pPr algn="r">
              <a:defRPr sz="1200">
                <a:solidFill>
                  <a:schemeClr val="bg1"/>
                </a:solidFill>
              </a:defRPr>
            </a:lvl1pPr>
          </a:lstStyle>
          <a:p>
            <a:fld id="{9485523C-9739-49E1-B261-33C29B76961E}" type="slidenum">
              <a:rPr lang="en-US" smtClean="0"/>
              <a:pPr/>
              <a:t>‹#›</a:t>
            </a:fld>
            <a:endParaRPr lang="en-US" dirty="0"/>
          </a:p>
        </p:txBody>
      </p:sp>
      <p:sp>
        <p:nvSpPr>
          <p:cNvPr id="9" name="Footer Placeholder 3"/>
          <p:cNvSpPr>
            <a:spLocks noGrp="1"/>
          </p:cNvSpPr>
          <p:nvPr>
            <p:ph type="ftr" sz="quarter" idx="3"/>
          </p:nvPr>
        </p:nvSpPr>
        <p:spPr>
          <a:xfrm>
            <a:off x="4157883" y="6356352"/>
            <a:ext cx="6091017" cy="365125"/>
          </a:xfrm>
          <a:prstGeom prst="rect">
            <a:avLst/>
          </a:prstGeom>
        </p:spPr>
        <p:txBody>
          <a:bodyPr anchor="ctr"/>
          <a:lstStyle>
            <a:lvl1pPr algn="ctr">
              <a:defRPr sz="1200">
                <a:solidFill>
                  <a:schemeClr val="bg1"/>
                </a:solidFill>
              </a:defRPr>
            </a:lvl1pPr>
          </a:lstStyle>
          <a:p>
            <a:endParaRPr lang="en-US" dirty="0"/>
          </a:p>
        </p:txBody>
      </p:sp>
      <p:pic>
        <p:nvPicPr>
          <p:cNvPr id="4" name="Picture 3"/>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98344" y="6354947"/>
            <a:ext cx="2896819" cy="361052"/>
          </a:xfrm>
          <a:prstGeom prst="rect">
            <a:avLst/>
          </a:prstGeom>
        </p:spPr>
      </p:pic>
    </p:spTree>
    <p:extLst>
      <p:ext uri="{BB962C8B-B14F-4D97-AF65-F5344CB8AC3E}">
        <p14:creationId xmlns:p14="http://schemas.microsoft.com/office/powerpoint/2010/main" val="34571308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61626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10248901" y="6356352"/>
            <a:ext cx="1104900" cy="365125"/>
          </a:xfrm>
          <a:prstGeom prst="rect">
            <a:avLst/>
          </a:prstGeom>
        </p:spPr>
        <p:txBody>
          <a:bodyPr vert="horz" lIns="91440" tIns="45720" rIns="91440" bIns="45720" rtlCol="0" anchor="ctr"/>
          <a:lstStyle>
            <a:lvl1pPr algn="r">
              <a:defRPr sz="1200">
                <a:solidFill>
                  <a:schemeClr val="bg1"/>
                </a:solidFill>
              </a:defRPr>
            </a:lvl1pPr>
          </a:lstStyle>
          <a:p>
            <a:fld id="{9485523C-9739-49E1-B261-33C29B76961E}" type="slidenum">
              <a:rPr lang="en-US" smtClean="0"/>
              <a:pPr/>
              <a:t>‹#›</a:t>
            </a:fld>
            <a:endParaRPr lang="en-US" dirty="0"/>
          </a:p>
        </p:txBody>
      </p:sp>
      <p:sp>
        <p:nvSpPr>
          <p:cNvPr id="9" name="Footer Placeholder 3"/>
          <p:cNvSpPr>
            <a:spLocks noGrp="1"/>
          </p:cNvSpPr>
          <p:nvPr>
            <p:ph type="ftr" sz="quarter" idx="3"/>
          </p:nvPr>
        </p:nvSpPr>
        <p:spPr>
          <a:xfrm>
            <a:off x="4157883" y="6356352"/>
            <a:ext cx="6091017" cy="365125"/>
          </a:xfrm>
          <a:prstGeom prst="rect">
            <a:avLst/>
          </a:prstGeom>
        </p:spPr>
        <p:txBody>
          <a:bodyPr anchor="ctr"/>
          <a:lstStyle>
            <a:lvl1pPr algn="ctr">
              <a:defRPr sz="1200">
                <a:solidFill>
                  <a:schemeClr val="bg1"/>
                </a:solidFill>
              </a:defRPr>
            </a:lvl1pPr>
          </a:lstStyle>
          <a:p>
            <a:endParaRPr lang="en-US" dirty="0"/>
          </a:p>
        </p:txBody>
      </p:sp>
      <p:pic>
        <p:nvPicPr>
          <p:cNvPr id="4" name="Picture 3"/>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98344" y="6354947"/>
            <a:ext cx="2896819" cy="361052"/>
          </a:xfrm>
          <a:prstGeom prst="rect">
            <a:avLst/>
          </a:prstGeom>
        </p:spPr>
      </p:pic>
    </p:spTree>
    <p:extLst>
      <p:ext uri="{BB962C8B-B14F-4D97-AF65-F5344CB8AC3E}">
        <p14:creationId xmlns:p14="http://schemas.microsoft.com/office/powerpoint/2010/main" val="69340847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dt="0"/>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hyperlink" Target="http://www.glma.org/index.cfm?fuseaction=page.viewPage&amp;pageID=1030&amp;nodeID=1"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glaad.org/reference"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6.jpg"/></Relationships>
</file>

<file path=ppt/slides/_rels/slide14.xml.rels><?xml version="1.0" encoding="UTF-8" standalone="yes"?>
<Relationships xmlns="http://schemas.openxmlformats.org/package/2006/relationships"><Relationship Id="rId3" Type="http://schemas.openxmlformats.org/officeDocument/2006/relationships/hyperlink" Target="https://jeanieaustin.com/they-them-pronouns-module/" TargetMode="External"/><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microsoft.com/office/2007/relationships/hdphoto" Target="../media/hdphoto3.wdp"/><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hyperlink" Target="https://medlineplus.gov/gaylesbianbisexualandtransgenderhealth.html" TargetMode="External"/><Relationship Id="rId7" Type="http://schemas.microsoft.com/office/2007/relationships/hdphoto" Target="../media/hdphoto4.wdp"/><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hyperlink" Target="https://www.cdc.gov/lgbthealth/"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microsoft.com/office/2007/relationships/hdphoto" Target="../media/hdphoto6.wdp"/></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7.wdp"/></Relationships>
</file>

<file path=ppt/slides/_rels/slide19.xml.rels><?xml version="1.0" encoding="UTF-8" standalone="yes"?>
<Relationships xmlns="http://schemas.openxmlformats.org/package/2006/relationships"><Relationship Id="rId8" Type="http://schemas.microsoft.com/office/2007/relationships/hdphoto" Target="../media/hdphoto9.wdp"/><Relationship Id="rId13" Type="http://schemas.openxmlformats.org/officeDocument/2006/relationships/image" Target="../media/image29.png"/><Relationship Id="rId18" Type="http://schemas.microsoft.com/office/2007/relationships/hdphoto" Target="../media/hdphoto14.wdp"/><Relationship Id="rId3" Type="http://schemas.openxmlformats.org/officeDocument/2006/relationships/hyperlink" Target="https://fenwayhealth.org/the-fenway-institute/" TargetMode="External"/><Relationship Id="rId7" Type="http://schemas.openxmlformats.org/officeDocument/2006/relationships/image" Target="../media/image26.png"/><Relationship Id="rId12" Type="http://schemas.microsoft.com/office/2007/relationships/hdphoto" Target="../media/hdphoto11.wdp"/><Relationship Id="rId17" Type="http://schemas.openxmlformats.org/officeDocument/2006/relationships/image" Target="../media/image31.png"/><Relationship Id="rId2" Type="http://schemas.openxmlformats.org/officeDocument/2006/relationships/notesSlide" Target="../notesSlides/notesSlide19.xml"/><Relationship Id="rId16" Type="http://schemas.microsoft.com/office/2007/relationships/hdphoto" Target="../media/hdphoto13.wdp"/><Relationship Id="rId1" Type="http://schemas.openxmlformats.org/officeDocument/2006/relationships/slideLayout" Target="../slideLayouts/slideLayout2.xml"/><Relationship Id="rId6" Type="http://schemas.microsoft.com/office/2007/relationships/hdphoto" Target="../media/hdphoto8.wdp"/><Relationship Id="rId11" Type="http://schemas.openxmlformats.org/officeDocument/2006/relationships/image" Target="../media/image28.png"/><Relationship Id="rId5" Type="http://schemas.openxmlformats.org/officeDocument/2006/relationships/image" Target="../media/image25.png"/><Relationship Id="rId15" Type="http://schemas.openxmlformats.org/officeDocument/2006/relationships/image" Target="../media/image30.png"/><Relationship Id="rId10" Type="http://schemas.microsoft.com/office/2007/relationships/hdphoto" Target="../media/hdphoto10.wdp"/><Relationship Id="rId4" Type="http://schemas.openxmlformats.org/officeDocument/2006/relationships/image" Target="../media/image24.png"/><Relationship Id="rId9" Type="http://schemas.openxmlformats.org/officeDocument/2006/relationships/image" Target="../media/image27.png"/><Relationship Id="rId14" Type="http://schemas.microsoft.com/office/2007/relationships/hdphoto" Target="../media/hdphoto12.wdp"/></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hyperlink" Target="https://commons.wikimedia.org/wiki/File:LGBT_Rainbow_Flag.png" TargetMode="Externa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hyperlink" Target="https://www.atsdr.cdc.gov/communityengagement/pdf/PCE_Report_508_FINAL.pdf"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35.JPG"/></Relationships>
</file>

<file path=ppt/slides/_rels/slide22.xml.rels><?xml version="1.0" encoding="UTF-8" standalone="yes"?>
<Relationships xmlns="http://schemas.openxmlformats.org/package/2006/relationships"><Relationship Id="rId3" Type="http://schemas.openxmlformats.org/officeDocument/2006/relationships/hyperlink" Target="mailto:margot.malachowski@umassmed.edu" TargetMode="External"/><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hyperlink" Target="https://commons.wikimedia.org/wiki/File:LGBT_Rainbow_Flag.png" TargetMode="Externa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hyperlink" Target="https://nnlm.gov/regions"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hyperlink" Target="https://www.hrc.org/hei"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microsoft.com/office/2007/relationships/hdphoto" Target="../media/hdphoto2.wdp"/><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31277" y="1122363"/>
            <a:ext cx="10204937" cy="2387600"/>
          </a:xfrm>
        </p:spPr>
        <p:txBody>
          <a:bodyPr>
            <a:normAutofit fontScale="90000"/>
          </a:bodyPr>
          <a:lstStyle/>
          <a:p>
            <a:r>
              <a:rPr lang="en-US" dirty="0"/>
              <a:t>Improving the Health, Safety, and Well-being of LGBTQ+ Populations</a:t>
            </a:r>
          </a:p>
        </p:txBody>
      </p:sp>
      <p:sp>
        <p:nvSpPr>
          <p:cNvPr id="7" name="Subtitle 6"/>
          <p:cNvSpPr>
            <a:spLocks noGrp="1"/>
          </p:cNvSpPr>
          <p:nvPr>
            <p:ph type="subTitle" idx="1"/>
          </p:nvPr>
        </p:nvSpPr>
        <p:spPr>
          <a:xfrm>
            <a:off x="1524000" y="3948668"/>
            <a:ext cx="9144000" cy="1890224"/>
          </a:xfrm>
        </p:spPr>
        <p:txBody>
          <a:bodyPr>
            <a:normAutofit fontScale="92500" lnSpcReduction="20000"/>
          </a:bodyPr>
          <a:lstStyle/>
          <a:p>
            <a:r>
              <a:rPr lang="en-US" dirty="0"/>
              <a:t>Margot Malachowski, MLS, AHIP</a:t>
            </a:r>
          </a:p>
          <a:p>
            <a:r>
              <a:rPr lang="en-US" dirty="0"/>
              <a:t>Pronouns: she/her/hers</a:t>
            </a:r>
          </a:p>
          <a:p>
            <a:r>
              <a:rPr lang="en-US" dirty="0"/>
              <a:t>Education and Outreach Coordinator, NNLM NER</a:t>
            </a:r>
          </a:p>
          <a:p>
            <a:r>
              <a:rPr lang="en-US" dirty="0">
                <a:solidFill>
                  <a:schemeClr val="accent2">
                    <a:lumMod val="75000"/>
                  </a:schemeClr>
                </a:solidFill>
              </a:rPr>
              <a:t>Connecticut Library Association Annual Meeting</a:t>
            </a:r>
          </a:p>
          <a:p>
            <a:r>
              <a:rPr lang="en-US" dirty="0">
                <a:solidFill>
                  <a:schemeClr val="accent2">
                    <a:lumMod val="75000"/>
                  </a:schemeClr>
                </a:solidFill>
              </a:rPr>
              <a:t>Thursday, May 28, 2020</a:t>
            </a:r>
          </a:p>
          <a:p>
            <a:endParaRPr lang="en-US" dirty="0"/>
          </a:p>
        </p:txBody>
      </p:sp>
      <p:sp>
        <p:nvSpPr>
          <p:cNvPr id="2" name="Rectangle 1">
            <a:extLst>
              <a:ext uri="{FF2B5EF4-FFF2-40B4-BE49-F238E27FC236}">
                <a16:creationId xmlns:a16="http://schemas.microsoft.com/office/drawing/2014/main" id="{4F26EA35-DE23-4D09-9664-E99DFFC9FB45}"/>
              </a:ext>
            </a:extLst>
          </p:cNvPr>
          <p:cNvSpPr/>
          <p:nvPr/>
        </p:nvSpPr>
        <p:spPr>
          <a:xfrm>
            <a:off x="3165231" y="6277597"/>
            <a:ext cx="8956430" cy="461665"/>
          </a:xfrm>
          <a:prstGeom prst="rect">
            <a:avLst/>
          </a:prstGeom>
        </p:spPr>
        <p:txBody>
          <a:bodyPr wrap="square">
            <a:spAutoFit/>
          </a:bodyPr>
          <a:lstStyle/>
          <a:p>
            <a:r>
              <a:rPr lang="en-US" sz="1200" dirty="0">
                <a:solidFill>
                  <a:srgbClr val="FFFFFF"/>
                </a:solidFill>
              </a:rPr>
              <a:t>This project is funded by the National Library of Medicine, National Institutes of Health, Department of Health and Human Services, under Cooperative Agreement Number UG4LM012347 with the University of Massachusetts Medical School, Worcester.</a:t>
            </a:r>
            <a:endParaRPr lang="en-US" sz="1200" dirty="0"/>
          </a:p>
        </p:txBody>
      </p:sp>
    </p:spTree>
    <p:extLst>
      <p:ext uri="{BB962C8B-B14F-4D97-AF65-F5344CB8AC3E}">
        <p14:creationId xmlns:p14="http://schemas.microsoft.com/office/powerpoint/2010/main" val="3707877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5D7BF-D33D-4BE9-B124-E958F728967C}"/>
              </a:ext>
            </a:extLst>
          </p:cNvPr>
          <p:cNvSpPr>
            <a:spLocks noGrp="1"/>
          </p:cNvSpPr>
          <p:nvPr>
            <p:ph type="title"/>
          </p:nvPr>
        </p:nvSpPr>
        <p:spPr/>
        <p:txBody>
          <a:bodyPr/>
          <a:lstStyle/>
          <a:p>
            <a:r>
              <a:rPr lang="en-US" dirty="0"/>
              <a:t>Health Information Needs of LGBTQ+ Community</a:t>
            </a:r>
          </a:p>
        </p:txBody>
      </p:sp>
      <p:sp>
        <p:nvSpPr>
          <p:cNvPr id="5" name="Content Placeholder 4">
            <a:extLst>
              <a:ext uri="{FF2B5EF4-FFF2-40B4-BE49-F238E27FC236}">
                <a16:creationId xmlns:a16="http://schemas.microsoft.com/office/drawing/2014/main" id="{770F47F5-CE62-425F-8279-0F58A5EBEE70}"/>
              </a:ext>
            </a:extLst>
          </p:cNvPr>
          <p:cNvSpPr>
            <a:spLocks noGrp="1"/>
          </p:cNvSpPr>
          <p:nvPr>
            <p:ph sz="half" idx="1"/>
          </p:nvPr>
        </p:nvSpPr>
        <p:spPr/>
        <p:txBody>
          <a:bodyPr/>
          <a:lstStyle/>
          <a:p>
            <a:r>
              <a:rPr lang="en-US" dirty="0"/>
              <a:t>Lesbians and Bisexual Women</a:t>
            </a:r>
          </a:p>
          <a:p>
            <a:pPr lvl="1"/>
            <a:r>
              <a:rPr lang="en-US" dirty="0"/>
              <a:t>Obesity</a:t>
            </a:r>
          </a:p>
          <a:p>
            <a:pPr lvl="1"/>
            <a:r>
              <a:rPr lang="en-US" dirty="0"/>
              <a:t>Smoking</a:t>
            </a:r>
          </a:p>
          <a:p>
            <a:pPr lvl="1"/>
            <a:r>
              <a:rPr lang="en-US" dirty="0"/>
              <a:t>Heart Disease</a:t>
            </a:r>
          </a:p>
          <a:p>
            <a:r>
              <a:rPr lang="en-US" dirty="0"/>
              <a:t>Gay and Bisexual Men</a:t>
            </a:r>
          </a:p>
          <a:p>
            <a:pPr lvl="1"/>
            <a:r>
              <a:rPr lang="en-US" dirty="0"/>
              <a:t>Sexually Transmitted Infections</a:t>
            </a:r>
          </a:p>
          <a:p>
            <a:pPr lvl="1"/>
            <a:r>
              <a:rPr lang="en-US" dirty="0"/>
              <a:t>Depression/Anxiety</a:t>
            </a:r>
          </a:p>
          <a:p>
            <a:r>
              <a:rPr lang="en-US" dirty="0"/>
              <a:t>Transgender Persons</a:t>
            </a:r>
          </a:p>
          <a:p>
            <a:pPr lvl="1"/>
            <a:r>
              <a:rPr lang="en-US" dirty="0"/>
              <a:t>Low Self-Esteem</a:t>
            </a:r>
          </a:p>
          <a:p>
            <a:pPr lvl="1"/>
            <a:r>
              <a:rPr lang="en-US" dirty="0"/>
              <a:t>Higher Exposure to Health Hazards</a:t>
            </a:r>
          </a:p>
        </p:txBody>
      </p:sp>
      <p:pic>
        <p:nvPicPr>
          <p:cNvPr id="8" name="Content Placeholder 7" descr="A person leaning on a counter at a cafe&#10;&#10;Description generated with high confidence">
            <a:extLst>
              <a:ext uri="{FF2B5EF4-FFF2-40B4-BE49-F238E27FC236}">
                <a16:creationId xmlns:a16="http://schemas.microsoft.com/office/drawing/2014/main" id="{411FE0E4-E03B-4E1B-8071-225B603B3CE8}"/>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72200" y="2274094"/>
            <a:ext cx="5181600" cy="3454400"/>
          </a:xfrm>
        </p:spPr>
      </p:pic>
      <p:sp>
        <p:nvSpPr>
          <p:cNvPr id="9" name="Footer Placeholder 3">
            <a:extLst>
              <a:ext uri="{FF2B5EF4-FFF2-40B4-BE49-F238E27FC236}">
                <a16:creationId xmlns:a16="http://schemas.microsoft.com/office/drawing/2014/main" id="{ED22A00B-D7B9-4C8B-AC20-24A43E3CCF24}"/>
              </a:ext>
            </a:extLst>
          </p:cNvPr>
          <p:cNvSpPr txBox="1">
            <a:spLocks/>
          </p:cNvSpPr>
          <p:nvPr/>
        </p:nvSpPr>
        <p:spPr>
          <a:xfrm>
            <a:off x="6019800" y="5751383"/>
            <a:ext cx="6091017" cy="365125"/>
          </a:xfrm>
          <a:prstGeom prst="rect">
            <a:avLst/>
          </a:prstGeom>
        </p:spPr>
        <p:txBody>
          <a:bodyPr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accent2">
                  <a:lumMod val="75000"/>
                </a:schemeClr>
              </a:solidFill>
            </a:endParaRPr>
          </a:p>
          <a:p>
            <a:r>
              <a:rPr lang="en-US" dirty="0">
                <a:solidFill>
                  <a:schemeClr val="accent2">
                    <a:lumMod val="75000"/>
                  </a:schemeClr>
                </a:solidFill>
              </a:rPr>
              <a:t>Images from Broadly. Gender Spectrum Collection. </a:t>
            </a:r>
          </a:p>
          <a:p>
            <a:endParaRPr lang="en-US" dirty="0"/>
          </a:p>
        </p:txBody>
      </p:sp>
    </p:spTree>
    <p:extLst>
      <p:ext uri="{BB962C8B-B14F-4D97-AF65-F5344CB8AC3E}">
        <p14:creationId xmlns:p14="http://schemas.microsoft.com/office/powerpoint/2010/main" val="26911207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F961D-CECF-4E8D-87C8-4CBB717EBCA3}"/>
              </a:ext>
            </a:extLst>
          </p:cNvPr>
          <p:cNvSpPr>
            <a:spLocks noGrp="1"/>
          </p:cNvSpPr>
          <p:nvPr>
            <p:ph type="title"/>
          </p:nvPr>
        </p:nvSpPr>
        <p:spPr/>
        <p:txBody>
          <a:bodyPr/>
          <a:lstStyle/>
          <a:p>
            <a:r>
              <a:rPr lang="en-US" dirty="0"/>
              <a:t>Benefits of Culturally Competency Training</a:t>
            </a:r>
          </a:p>
        </p:txBody>
      </p:sp>
      <p:sp>
        <p:nvSpPr>
          <p:cNvPr id="6" name="Content Placeholder 5">
            <a:extLst>
              <a:ext uri="{FF2B5EF4-FFF2-40B4-BE49-F238E27FC236}">
                <a16:creationId xmlns:a16="http://schemas.microsoft.com/office/drawing/2014/main" id="{96383645-D445-4402-A34F-2A4B636B319A}"/>
              </a:ext>
            </a:extLst>
          </p:cNvPr>
          <p:cNvSpPr>
            <a:spLocks noGrp="1"/>
          </p:cNvSpPr>
          <p:nvPr>
            <p:ph sz="half" idx="2"/>
          </p:nvPr>
        </p:nvSpPr>
        <p:spPr/>
        <p:txBody>
          <a:bodyPr/>
          <a:lstStyle/>
          <a:p>
            <a:pPr>
              <a:buClr>
                <a:srgbClr val="2A3A89"/>
              </a:buClr>
              <a:buSzPts val="2800"/>
            </a:pPr>
            <a:r>
              <a:rPr lang="en-US" dirty="0"/>
              <a:t>Reduce disease transmission and progression.</a:t>
            </a:r>
          </a:p>
          <a:p>
            <a:pPr lvl="0">
              <a:buClr>
                <a:srgbClr val="2A3A89"/>
              </a:buClr>
              <a:buSzPts val="2800"/>
            </a:pPr>
            <a:r>
              <a:rPr lang="en-US" dirty="0"/>
              <a:t>Increase mental and physical well-being.</a:t>
            </a:r>
          </a:p>
          <a:p>
            <a:pPr lvl="0">
              <a:buClr>
                <a:srgbClr val="2A3A89"/>
              </a:buClr>
              <a:buSzPts val="2800"/>
            </a:pPr>
            <a:r>
              <a:rPr lang="en-US" dirty="0"/>
              <a:t>Increase longevity.</a:t>
            </a:r>
          </a:p>
          <a:p>
            <a:pPr marL="0" lvl="0" indent="0">
              <a:buClr>
                <a:srgbClr val="2A3A89"/>
              </a:buClr>
              <a:buSzPts val="2800"/>
              <a:buNone/>
            </a:pPr>
            <a:endParaRPr lang="en-US" dirty="0"/>
          </a:p>
          <a:p>
            <a:pPr marL="0" indent="0">
              <a:buNone/>
            </a:pPr>
            <a:endParaRPr lang="en-US" dirty="0"/>
          </a:p>
        </p:txBody>
      </p:sp>
      <p:pic>
        <p:nvPicPr>
          <p:cNvPr id="8" name="Content Placeholder 7" descr="A doctor shaking hands with a patient&#10;&#10;Description generated with high confidence">
            <a:extLst>
              <a:ext uri="{FF2B5EF4-FFF2-40B4-BE49-F238E27FC236}">
                <a16:creationId xmlns:a16="http://schemas.microsoft.com/office/drawing/2014/main" id="{492FA02F-FDA8-4F9F-A378-C8509E3CF8DF}"/>
              </a:ext>
            </a:extLst>
          </p:cNvPr>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838200" y="1986605"/>
            <a:ext cx="5181600" cy="3445974"/>
          </a:xfrm>
        </p:spPr>
      </p:pic>
      <p:sp>
        <p:nvSpPr>
          <p:cNvPr id="9" name="Footer Placeholder 3">
            <a:extLst>
              <a:ext uri="{FF2B5EF4-FFF2-40B4-BE49-F238E27FC236}">
                <a16:creationId xmlns:a16="http://schemas.microsoft.com/office/drawing/2014/main" id="{80677D32-E221-4D35-ADC5-3CF35D814AFC}"/>
              </a:ext>
            </a:extLst>
          </p:cNvPr>
          <p:cNvSpPr txBox="1">
            <a:spLocks/>
          </p:cNvSpPr>
          <p:nvPr/>
        </p:nvSpPr>
        <p:spPr>
          <a:xfrm>
            <a:off x="383491" y="5448336"/>
            <a:ext cx="6091017" cy="365125"/>
          </a:xfrm>
          <a:prstGeom prst="rect">
            <a:avLst/>
          </a:prstGeom>
        </p:spPr>
        <p:txBody>
          <a:bodyPr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accent2">
                  <a:lumMod val="75000"/>
                </a:schemeClr>
              </a:solidFill>
            </a:endParaRPr>
          </a:p>
          <a:p>
            <a:r>
              <a:rPr lang="en-US" dirty="0">
                <a:solidFill>
                  <a:schemeClr val="accent2">
                    <a:lumMod val="75000"/>
                  </a:schemeClr>
                </a:solidFill>
              </a:rPr>
              <a:t>Images from Broadly. Gender Spectrum Collection. </a:t>
            </a:r>
          </a:p>
          <a:p>
            <a:endParaRPr lang="en-US" dirty="0"/>
          </a:p>
        </p:txBody>
      </p:sp>
    </p:spTree>
    <p:extLst>
      <p:ext uri="{BB962C8B-B14F-4D97-AF65-F5344CB8AC3E}">
        <p14:creationId xmlns:p14="http://schemas.microsoft.com/office/powerpoint/2010/main" val="26309301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26"/>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Calibri"/>
              <a:buNone/>
            </a:pPr>
            <a:r>
              <a:rPr lang="en-US" dirty="0"/>
              <a:t>Sex, Gender and Sexuality</a:t>
            </a:r>
            <a:endParaRPr dirty="0"/>
          </a:p>
        </p:txBody>
      </p:sp>
      <p:sp>
        <p:nvSpPr>
          <p:cNvPr id="3" name="Content Placeholder 2">
            <a:extLst>
              <a:ext uri="{FF2B5EF4-FFF2-40B4-BE49-F238E27FC236}">
                <a16:creationId xmlns:a16="http://schemas.microsoft.com/office/drawing/2014/main" id="{9E8C4D74-E6AF-4074-94BC-9A60845F234E}"/>
              </a:ext>
            </a:extLst>
          </p:cNvPr>
          <p:cNvSpPr>
            <a:spLocks noGrp="1"/>
          </p:cNvSpPr>
          <p:nvPr>
            <p:ph sz="half" idx="1"/>
          </p:nvPr>
        </p:nvSpPr>
        <p:spPr>
          <a:xfrm>
            <a:off x="838200" y="1566351"/>
            <a:ext cx="4865484" cy="4351338"/>
          </a:xfrm>
        </p:spPr>
        <p:txBody>
          <a:bodyPr>
            <a:normAutofit lnSpcReduction="10000"/>
          </a:bodyPr>
          <a:lstStyle/>
          <a:p>
            <a:r>
              <a:rPr lang="en-US" dirty="0"/>
              <a:t>Gender</a:t>
            </a:r>
          </a:p>
          <a:p>
            <a:pPr lvl="1"/>
            <a:r>
              <a:rPr lang="en-US" dirty="0"/>
              <a:t>Cisgender</a:t>
            </a:r>
          </a:p>
          <a:p>
            <a:pPr lvl="1"/>
            <a:r>
              <a:rPr lang="en-US" dirty="0"/>
              <a:t>Transgender</a:t>
            </a:r>
          </a:p>
          <a:p>
            <a:pPr lvl="1"/>
            <a:r>
              <a:rPr lang="en-US"/>
              <a:t>Nonbinary</a:t>
            </a:r>
            <a:endParaRPr lang="en-US" dirty="0"/>
          </a:p>
          <a:p>
            <a:r>
              <a:rPr lang="en-US" dirty="0"/>
              <a:t>Gender Identity: personal sense of who you are.</a:t>
            </a:r>
          </a:p>
          <a:p>
            <a:r>
              <a:rPr lang="en-US" dirty="0"/>
              <a:t>Gender Expression: your clothing, haircut, voice or body characteristics.</a:t>
            </a:r>
          </a:p>
          <a:p>
            <a:r>
              <a:rPr lang="en-US" dirty="0"/>
              <a:t>Sexual Orientation: who you are attracted to.</a:t>
            </a:r>
          </a:p>
        </p:txBody>
      </p:sp>
      <p:pic>
        <p:nvPicPr>
          <p:cNvPr id="7" name="Google Shape;205;p27" title="Outline of Sex Gender and Sexuality Traits">
            <a:extLst>
              <a:ext uri="{FF2B5EF4-FFF2-40B4-BE49-F238E27FC236}">
                <a16:creationId xmlns:a16="http://schemas.microsoft.com/office/drawing/2014/main" id="{EF2B8477-A5B3-404F-9F12-0C9C832EDAC5}"/>
              </a:ext>
            </a:extLst>
          </p:cNvPr>
          <p:cNvPicPr preferRelativeResize="0">
            <a:picLocks/>
          </p:cNvPicPr>
          <p:nvPr/>
        </p:nvPicPr>
        <p:blipFill rotWithShape="1">
          <a:blip r:embed="rId3">
            <a:alphaModFix/>
          </a:blip>
          <a:srcRect/>
          <a:stretch/>
        </p:blipFill>
        <p:spPr>
          <a:xfrm>
            <a:off x="6096000" y="2065088"/>
            <a:ext cx="5015304" cy="3353864"/>
          </a:xfrm>
          <a:prstGeom prst="rect">
            <a:avLst/>
          </a:prstGeom>
          <a:noFill/>
          <a:ln>
            <a:noFill/>
          </a:ln>
        </p:spPr>
      </p:pic>
      <p:sp>
        <p:nvSpPr>
          <p:cNvPr id="8" name="TextBox 7">
            <a:extLst>
              <a:ext uri="{FF2B5EF4-FFF2-40B4-BE49-F238E27FC236}">
                <a16:creationId xmlns:a16="http://schemas.microsoft.com/office/drawing/2014/main" id="{087B5CE1-ACFD-43A8-85A5-F295E4E03B04}"/>
              </a:ext>
            </a:extLst>
          </p:cNvPr>
          <p:cNvSpPr txBox="1"/>
          <p:nvPr/>
        </p:nvSpPr>
        <p:spPr>
          <a:xfrm>
            <a:off x="6096001" y="5456024"/>
            <a:ext cx="5015304" cy="461665"/>
          </a:xfrm>
          <a:prstGeom prst="rect">
            <a:avLst/>
          </a:prstGeom>
          <a:noFill/>
        </p:spPr>
        <p:txBody>
          <a:bodyPr wrap="square" rtlCol="0">
            <a:spAutoFit/>
          </a:bodyPr>
          <a:lstStyle/>
          <a:p>
            <a:r>
              <a:rPr lang="en-US" sz="1200" dirty="0">
                <a:solidFill>
                  <a:schemeClr val="accent2">
                    <a:lumMod val="75000"/>
                  </a:schemeClr>
                </a:solidFill>
              </a:rPr>
              <a:t>From GLMA webinar series </a:t>
            </a:r>
          </a:p>
          <a:p>
            <a:r>
              <a:rPr lang="en-US" sz="1200" dirty="0">
                <a:solidFill>
                  <a:schemeClr val="accent2">
                    <a:lumMod val="75000"/>
                  </a:schemeClr>
                </a:solidFill>
                <a:hlinkClick r:id="rId4"/>
              </a:rPr>
              <a:t>Understanding the Health Needs of LGBT People: An Introduction</a:t>
            </a:r>
            <a:endParaRPr lang="en-US" sz="1200" dirty="0">
              <a:solidFill>
                <a:schemeClr val="accent2">
                  <a:lumMod val="75000"/>
                </a:scheme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6AAE93F-45EA-4FE3-82C9-FEB224D622DF}"/>
              </a:ext>
            </a:extLst>
          </p:cNvPr>
          <p:cNvSpPr>
            <a:spLocks noGrp="1"/>
          </p:cNvSpPr>
          <p:nvPr>
            <p:ph type="title"/>
          </p:nvPr>
        </p:nvSpPr>
        <p:spPr/>
        <p:txBody>
          <a:bodyPr/>
          <a:lstStyle/>
          <a:p>
            <a:r>
              <a:rPr lang="en-US" dirty="0"/>
              <a:t>LGBTQ+ Terminology</a:t>
            </a:r>
          </a:p>
        </p:txBody>
      </p:sp>
      <p:sp>
        <p:nvSpPr>
          <p:cNvPr id="8" name="Content Placeholder 7">
            <a:extLst>
              <a:ext uri="{FF2B5EF4-FFF2-40B4-BE49-F238E27FC236}">
                <a16:creationId xmlns:a16="http://schemas.microsoft.com/office/drawing/2014/main" id="{AB7CFAC6-6815-4913-B979-2930D3DC372D}"/>
              </a:ext>
            </a:extLst>
          </p:cNvPr>
          <p:cNvSpPr>
            <a:spLocks noGrp="1"/>
          </p:cNvSpPr>
          <p:nvPr>
            <p:ph sz="half" idx="2"/>
          </p:nvPr>
        </p:nvSpPr>
        <p:spPr>
          <a:xfrm>
            <a:off x="5650588" y="1707930"/>
            <a:ext cx="2428875" cy="4351338"/>
          </a:xfrm>
        </p:spPr>
        <p:txBody>
          <a:bodyPr>
            <a:normAutofit/>
          </a:bodyPr>
          <a:lstStyle/>
          <a:p>
            <a:r>
              <a:rPr lang="en-US" dirty="0"/>
              <a:t>Asexual</a:t>
            </a:r>
          </a:p>
          <a:p>
            <a:r>
              <a:rPr lang="en-US" dirty="0"/>
              <a:t>Bisexual</a:t>
            </a:r>
          </a:p>
          <a:p>
            <a:r>
              <a:rPr lang="en-US" dirty="0"/>
              <a:t>DSD</a:t>
            </a:r>
          </a:p>
          <a:p>
            <a:r>
              <a:rPr lang="en-US" dirty="0"/>
              <a:t>F2M</a:t>
            </a:r>
          </a:p>
          <a:p>
            <a:r>
              <a:rPr lang="en-US" dirty="0"/>
              <a:t>GNC</a:t>
            </a:r>
          </a:p>
          <a:p>
            <a:r>
              <a:rPr lang="en-US" dirty="0"/>
              <a:t>Intersex</a:t>
            </a:r>
          </a:p>
          <a:p>
            <a:r>
              <a:rPr lang="en-US" dirty="0"/>
              <a:t>M2F</a:t>
            </a:r>
          </a:p>
          <a:p>
            <a:r>
              <a:rPr lang="en-US" dirty="0"/>
              <a:t>MSM</a:t>
            </a:r>
          </a:p>
          <a:p>
            <a:pPr marL="0" indent="0">
              <a:buNone/>
            </a:pPr>
            <a:endParaRPr lang="en-US" dirty="0"/>
          </a:p>
        </p:txBody>
      </p:sp>
      <p:sp>
        <p:nvSpPr>
          <p:cNvPr id="13" name="Content Placeholder 7">
            <a:extLst>
              <a:ext uri="{FF2B5EF4-FFF2-40B4-BE49-F238E27FC236}">
                <a16:creationId xmlns:a16="http://schemas.microsoft.com/office/drawing/2014/main" id="{5A4E0F8F-FF44-4948-9A8F-E194B9B84C91}"/>
              </a:ext>
            </a:extLst>
          </p:cNvPr>
          <p:cNvSpPr txBox="1">
            <a:spLocks/>
          </p:cNvSpPr>
          <p:nvPr/>
        </p:nvSpPr>
        <p:spPr>
          <a:xfrm>
            <a:off x="8103606" y="1690690"/>
            <a:ext cx="3250194"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20558A"/>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20558A"/>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20558A"/>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20558A"/>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20558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Queer</a:t>
            </a:r>
          </a:p>
          <a:p>
            <a:r>
              <a:rPr lang="en-US" dirty="0"/>
              <a:t>Questioning</a:t>
            </a:r>
          </a:p>
          <a:p>
            <a:r>
              <a:rPr lang="en-US" dirty="0"/>
              <a:t>Same Sex Loving</a:t>
            </a:r>
          </a:p>
          <a:p>
            <a:r>
              <a:rPr lang="en-US" dirty="0"/>
              <a:t>SRS</a:t>
            </a:r>
          </a:p>
          <a:p>
            <a:r>
              <a:rPr lang="en-US" dirty="0"/>
              <a:t>Transsexual</a:t>
            </a:r>
          </a:p>
          <a:p>
            <a:r>
              <a:rPr lang="en-US" dirty="0"/>
              <a:t>Transition</a:t>
            </a:r>
          </a:p>
          <a:p>
            <a:r>
              <a:rPr lang="en-US" dirty="0"/>
              <a:t>Two Spirit</a:t>
            </a:r>
          </a:p>
          <a:p>
            <a:pPr marL="0" indent="0">
              <a:buNone/>
            </a:pPr>
            <a:r>
              <a:rPr lang="en-US" dirty="0">
                <a:hlinkClick r:id="rId3"/>
              </a:rPr>
              <a:t>Media Reference Guide</a:t>
            </a:r>
            <a:endParaRPr lang="en-US" dirty="0"/>
          </a:p>
          <a:p>
            <a:pPr marL="0" indent="0">
              <a:buFont typeface="Arial" panose="020B0604020202020204" pitchFamily="34" charset="0"/>
              <a:buNone/>
            </a:pPr>
            <a:endParaRPr lang="en-US" dirty="0"/>
          </a:p>
        </p:txBody>
      </p:sp>
      <p:pic>
        <p:nvPicPr>
          <p:cNvPr id="10" name="Content Placeholder 9" descr="A screenshot of a book cover&#10;&#10;Description generated with very high confidence">
            <a:extLst>
              <a:ext uri="{FF2B5EF4-FFF2-40B4-BE49-F238E27FC236}">
                <a16:creationId xmlns:a16="http://schemas.microsoft.com/office/drawing/2014/main" id="{C0F712D2-4333-448E-B7AF-4D8C4965232C}"/>
              </a:ext>
            </a:extLst>
          </p:cNvPr>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1906508" y="2273874"/>
            <a:ext cx="2428875" cy="3219450"/>
          </a:xfrm>
        </p:spPr>
      </p:pic>
    </p:spTree>
    <p:extLst>
      <p:ext uri="{BB962C8B-B14F-4D97-AF65-F5344CB8AC3E}">
        <p14:creationId xmlns:p14="http://schemas.microsoft.com/office/powerpoint/2010/main" val="25467689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06C1564-70A3-4C6A-9260-0E628ACF403C}"/>
              </a:ext>
            </a:extLst>
          </p:cNvPr>
          <p:cNvSpPr>
            <a:spLocks noGrp="1"/>
          </p:cNvSpPr>
          <p:nvPr>
            <p:ph type="title"/>
          </p:nvPr>
        </p:nvSpPr>
        <p:spPr/>
        <p:txBody>
          <a:bodyPr/>
          <a:lstStyle/>
          <a:p>
            <a:r>
              <a:rPr lang="en-US" dirty="0"/>
              <a:t>Pronouns</a:t>
            </a:r>
          </a:p>
        </p:txBody>
      </p:sp>
      <p:sp>
        <p:nvSpPr>
          <p:cNvPr id="9" name="Content Placeholder 8">
            <a:extLst>
              <a:ext uri="{FF2B5EF4-FFF2-40B4-BE49-F238E27FC236}">
                <a16:creationId xmlns:a16="http://schemas.microsoft.com/office/drawing/2014/main" id="{9000A858-089C-43E2-B108-61BC40378B1F}"/>
              </a:ext>
            </a:extLst>
          </p:cNvPr>
          <p:cNvSpPr>
            <a:spLocks noGrp="1"/>
          </p:cNvSpPr>
          <p:nvPr>
            <p:ph sz="half" idx="1"/>
          </p:nvPr>
        </p:nvSpPr>
        <p:spPr/>
        <p:txBody>
          <a:bodyPr/>
          <a:lstStyle/>
          <a:p>
            <a:r>
              <a:rPr lang="en-US" dirty="0"/>
              <a:t>They/them as singular</a:t>
            </a:r>
          </a:p>
          <a:p>
            <a:r>
              <a:rPr lang="en-US" dirty="0"/>
              <a:t>Sharing pronouns</a:t>
            </a:r>
          </a:p>
          <a:p>
            <a:r>
              <a:rPr lang="en-US" dirty="0"/>
              <a:t>Not sharing pronouns</a:t>
            </a:r>
          </a:p>
          <a:p>
            <a:r>
              <a:rPr lang="en-US" dirty="0" err="1"/>
              <a:t>Misgendering</a:t>
            </a:r>
            <a:r>
              <a:rPr lang="en-US" dirty="0"/>
              <a:t> </a:t>
            </a:r>
          </a:p>
          <a:p>
            <a:r>
              <a:rPr lang="en-US" dirty="0"/>
              <a:t>Apologizing and moving on</a:t>
            </a:r>
          </a:p>
          <a:p>
            <a:r>
              <a:rPr lang="en-US" dirty="0">
                <a:hlinkClick r:id="rId3"/>
              </a:rPr>
              <a:t>Tutorial</a:t>
            </a:r>
            <a:endParaRPr lang="en-US" dirty="0"/>
          </a:p>
        </p:txBody>
      </p:sp>
      <p:sp>
        <p:nvSpPr>
          <p:cNvPr id="7" name="Footer Placeholder 6">
            <a:extLst>
              <a:ext uri="{FF2B5EF4-FFF2-40B4-BE49-F238E27FC236}">
                <a16:creationId xmlns:a16="http://schemas.microsoft.com/office/drawing/2014/main" id="{D02B88E8-470C-426B-B618-580CED64DE7A}"/>
              </a:ext>
            </a:extLst>
          </p:cNvPr>
          <p:cNvSpPr>
            <a:spLocks noGrp="1"/>
          </p:cNvSpPr>
          <p:nvPr>
            <p:ph type="ftr" sz="quarter" idx="13"/>
          </p:nvPr>
        </p:nvSpPr>
        <p:spPr>
          <a:xfrm>
            <a:off x="5980191" y="4015418"/>
            <a:ext cx="5260818" cy="365125"/>
          </a:xfrm>
        </p:spPr>
        <p:txBody>
          <a:bodyPr/>
          <a:lstStyle/>
          <a:p>
            <a:r>
              <a:rPr lang="en-US" dirty="0">
                <a:solidFill>
                  <a:schemeClr val="accent2">
                    <a:lumMod val="75000"/>
                  </a:schemeClr>
                </a:solidFill>
              </a:rPr>
              <a:t>Dr. Jeanie Austin, They/Them Pronouns Tutorial</a:t>
            </a:r>
          </a:p>
        </p:txBody>
      </p:sp>
      <p:pic>
        <p:nvPicPr>
          <p:cNvPr id="5" name="Content Placeholder 4" descr="A screenshot of a website&#10;&#10;Description generated with very high confidence">
            <a:extLst>
              <a:ext uri="{FF2B5EF4-FFF2-40B4-BE49-F238E27FC236}">
                <a16:creationId xmlns:a16="http://schemas.microsoft.com/office/drawing/2014/main" id="{856E35B5-0AB3-41FF-9F18-288A38AF2C6B}"/>
              </a:ext>
            </a:extLst>
          </p:cNvPr>
          <p:cNvPicPr>
            <a:picLocks noGrp="1" noChangeAspect="1"/>
          </p:cNvPicPr>
          <p:nvPr>
            <p:ph sz="half" idx="2"/>
          </p:nvPr>
        </p:nvPicPr>
        <p:blipFill>
          <a:blip r:embed="rId4" cstate="print">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tretch>
            <a:fillRect/>
          </a:stretch>
        </p:blipFill>
        <p:spPr>
          <a:xfrm>
            <a:off x="6019800" y="1811501"/>
            <a:ext cx="5181600" cy="2189793"/>
          </a:xfr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26678014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08442-C63C-4285-B223-3B318D5E72F0}"/>
              </a:ext>
            </a:extLst>
          </p:cNvPr>
          <p:cNvSpPr>
            <a:spLocks noGrp="1"/>
          </p:cNvSpPr>
          <p:nvPr>
            <p:ph type="title"/>
          </p:nvPr>
        </p:nvSpPr>
        <p:spPr/>
        <p:txBody>
          <a:bodyPr/>
          <a:lstStyle/>
          <a:p>
            <a:r>
              <a:rPr lang="en-US" dirty="0"/>
              <a:t>Quality LBGTQ+ Health Information Resources</a:t>
            </a:r>
          </a:p>
        </p:txBody>
      </p:sp>
      <p:sp>
        <p:nvSpPr>
          <p:cNvPr id="5" name="Content Placeholder 4">
            <a:extLst>
              <a:ext uri="{FF2B5EF4-FFF2-40B4-BE49-F238E27FC236}">
                <a16:creationId xmlns:a16="http://schemas.microsoft.com/office/drawing/2014/main" id="{6D623D60-AE57-44B6-9D7D-423AABAE1784}"/>
              </a:ext>
            </a:extLst>
          </p:cNvPr>
          <p:cNvSpPr>
            <a:spLocks noGrp="1"/>
          </p:cNvSpPr>
          <p:nvPr>
            <p:ph sz="half" idx="1"/>
          </p:nvPr>
        </p:nvSpPr>
        <p:spPr>
          <a:xfrm>
            <a:off x="6306398" y="1690690"/>
            <a:ext cx="5181600" cy="4107146"/>
          </a:xfrm>
        </p:spPr>
        <p:txBody>
          <a:bodyPr>
            <a:normAutofit lnSpcReduction="10000"/>
          </a:bodyPr>
          <a:lstStyle/>
          <a:p>
            <a:r>
              <a:rPr lang="en-US" dirty="0"/>
              <a:t>MedlinePlus </a:t>
            </a:r>
            <a:r>
              <a:rPr lang="en-US" dirty="0">
                <a:hlinkClick r:id="rId3"/>
              </a:rPr>
              <a:t>Health Topics Page </a:t>
            </a:r>
            <a:r>
              <a:rPr lang="en-US" dirty="0"/>
              <a:t>on Gay, Lesbian, Bisexual and Transgender Health </a:t>
            </a:r>
          </a:p>
          <a:p>
            <a:pPr lvl="1"/>
            <a:r>
              <a:rPr lang="en-US" dirty="0"/>
              <a:t>Centers for Disease Control and Prevention (CDC)</a:t>
            </a:r>
          </a:p>
          <a:p>
            <a:pPr lvl="1"/>
            <a:r>
              <a:rPr lang="en-US" dirty="0"/>
              <a:t>Substance Abuse and Mental Health Services Administration (SAMHSA)</a:t>
            </a:r>
          </a:p>
          <a:p>
            <a:pPr lvl="1"/>
            <a:r>
              <a:rPr lang="en-US" dirty="0"/>
              <a:t>American Academy of Pediatrics</a:t>
            </a:r>
          </a:p>
          <a:p>
            <a:pPr lvl="1"/>
            <a:r>
              <a:rPr lang="en-US" dirty="0"/>
              <a:t>Gay and Lesbian Medical Association</a:t>
            </a:r>
          </a:p>
        </p:txBody>
      </p:sp>
      <p:pic>
        <p:nvPicPr>
          <p:cNvPr id="7" name="Picture 6" descr="Screenshot of MedlinePlus">
            <a:extLst>
              <a:ext uri="{FF2B5EF4-FFF2-40B4-BE49-F238E27FC236}">
                <a16:creationId xmlns:a16="http://schemas.microsoft.com/office/drawing/2014/main" id="{98F6E8F5-B4CE-462C-AE8B-AA6C75D553C1}"/>
              </a:ext>
            </a:extLst>
          </p:cNvPr>
          <p:cNvPicPr>
            <a:picLocks noChangeAspect="1"/>
          </p:cNvPicPr>
          <p:nvPr/>
        </p:nvPicPr>
        <p:blipFill>
          <a:blip r:embed="rId4"/>
          <a:stretch>
            <a:fillRect/>
          </a:stretch>
        </p:blipFill>
        <p:spPr>
          <a:xfrm>
            <a:off x="704002" y="1821693"/>
            <a:ext cx="5182049" cy="3438442"/>
          </a:xfrm>
          <a:prstGeom prst="rect">
            <a:avLst/>
          </a:prstGeom>
        </p:spPr>
      </p:pic>
      <p:pic>
        <p:nvPicPr>
          <p:cNvPr id="8" name="Picture 7" descr="MedlinePlus Health Topics Page">
            <a:extLst>
              <a:ext uri="{FF2B5EF4-FFF2-40B4-BE49-F238E27FC236}">
                <a16:creationId xmlns:a16="http://schemas.microsoft.com/office/drawing/2014/main" id="{F6E51C93-17A5-4CBD-B178-2B9392EC6EEC}"/>
              </a:ext>
            </a:extLst>
          </p:cNvPr>
          <p:cNvPicPr>
            <a:picLocks noChangeAspect="1"/>
          </p:cNvPicPr>
          <p:nvPr/>
        </p:nvPicPr>
        <p:blipFill>
          <a:blip r:embed="rId5"/>
          <a:stretch>
            <a:fillRect/>
          </a:stretch>
        </p:blipFill>
        <p:spPr>
          <a:xfrm>
            <a:off x="249587" y="5260744"/>
            <a:ext cx="6090432" cy="365792"/>
          </a:xfrm>
          <a:prstGeom prst="rect">
            <a:avLst/>
          </a:prstGeom>
        </p:spPr>
      </p:pic>
      <p:pic>
        <p:nvPicPr>
          <p:cNvPr id="6" name="Picture 5" descr="Logo for MedlinePlus">
            <a:extLst>
              <a:ext uri="{FF2B5EF4-FFF2-40B4-BE49-F238E27FC236}">
                <a16:creationId xmlns:a16="http://schemas.microsoft.com/office/drawing/2014/main" id="{82E72418-85BD-470A-8DD0-EFFFF5439FD3}"/>
              </a:ext>
            </a:extLst>
          </p:cNvPr>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tretch>
            <a:fillRect/>
          </a:stretch>
        </p:blipFill>
        <p:spPr>
          <a:xfrm>
            <a:off x="8897198" y="5443640"/>
            <a:ext cx="3143250" cy="638175"/>
          </a:xfrm>
          <a:prstGeom prst="rect">
            <a:avLst/>
          </a:prstGeom>
        </p:spPr>
      </p:pic>
    </p:spTree>
    <p:extLst>
      <p:ext uri="{BB962C8B-B14F-4D97-AF65-F5344CB8AC3E}">
        <p14:creationId xmlns:p14="http://schemas.microsoft.com/office/powerpoint/2010/main" val="27426041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AFAB091-4904-4E95-A520-17B1DBB995C0}"/>
              </a:ext>
            </a:extLst>
          </p:cNvPr>
          <p:cNvSpPr>
            <a:spLocks noGrp="1"/>
          </p:cNvSpPr>
          <p:nvPr>
            <p:ph type="title"/>
          </p:nvPr>
        </p:nvSpPr>
        <p:spPr/>
        <p:txBody>
          <a:bodyPr>
            <a:normAutofit fontScale="90000"/>
          </a:bodyPr>
          <a:lstStyle/>
          <a:p>
            <a:r>
              <a:rPr lang="en-US" dirty="0">
                <a:hlinkClick r:id="rId3"/>
              </a:rPr>
              <a:t>CDC Resources </a:t>
            </a:r>
            <a:r>
              <a:rPr lang="en-US" dirty="0"/>
              <a:t>for Healthcare Providers, Public Health Professionals, Students and General Public</a:t>
            </a:r>
          </a:p>
        </p:txBody>
      </p:sp>
      <p:pic>
        <p:nvPicPr>
          <p:cNvPr id="9" name="Content Placeholder 8" descr="A screenshot of a website&#10;&#10;Description generated with very high confidence">
            <a:extLst>
              <a:ext uri="{FF2B5EF4-FFF2-40B4-BE49-F238E27FC236}">
                <a16:creationId xmlns:a16="http://schemas.microsoft.com/office/drawing/2014/main" id="{69381FB7-B065-4F48-B23C-3BDFB08302F6}"/>
              </a:ext>
            </a:extLst>
          </p:cNvPr>
          <p:cNvPicPr>
            <a:picLocks noGrp="1" noChangeAspect="1"/>
          </p:cNvPicPr>
          <p:nvPr>
            <p:ph idx="1"/>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tretch>
            <a:fillRect/>
          </a:stretch>
        </p:blipFill>
        <p:spPr>
          <a:xfrm>
            <a:off x="2689789" y="1825625"/>
            <a:ext cx="6812421" cy="4305300"/>
          </a:xfrm>
        </p:spPr>
      </p:pic>
    </p:spTree>
    <p:extLst>
      <p:ext uri="{BB962C8B-B14F-4D97-AF65-F5344CB8AC3E}">
        <p14:creationId xmlns:p14="http://schemas.microsoft.com/office/powerpoint/2010/main" val="22582549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ECDCB-2A3A-4133-B551-5747BA308355}"/>
              </a:ext>
            </a:extLst>
          </p:cNvPr>
          <p:cNvSpPr>
            <a:spLocks noGrp="1"/>
          </p:cNvSpPr>
          <p:nvPr>
            <p:ph type="title"/>
          </p:nvPr>
        </p:nvSpPr>
        <p:spPr/>
        <p:txBody>
          <a:bodyPr/>
          <a:lstStyle/>
          <a:p>
            <a:r>
              <a:rPr lang="en-US" dirty="0"/>
              <a:t>CDC Resources: Data and Statistics, News and Related Links</a:t>
            </a:r>
          </a:p>
        </p:txBody>
      </p:sp>
      <p:pic>
        <p:nvPicPr>
          <p:cNvPr id="6" name="Content Placeholder 5" descr="A screenshot of a website&#10;&#10;Description generated with very high confidence">
            <a:extLst>
              <a:ext uri="{FF2B5EF4-FFF2-40B4-BE49-F238E27FC236}">
                <a16:creationId xmlns:a16="http://schemas.microsoft.com/office/drawing/2014/main" id="{3D9B3568-FBCC-4BC7-A54B-E0888789362D}"/>
              </a:ext>
            </a:extLst>
          </p:cNvPr>
          <p:cNvPicPr>
            <a:picLocks noGrp="1" noChangeAspect="1"/>
          </p:cNvPicPr>
          <p:nvPr>
            <p:ph idx="1"/>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a:off x="2897181" y="1825625"/>
            <a:ext cx="6397638" cy="4305300"/>
          </a:xfrm>
        </p:spPr>
      </p:pic>
      <p:sp>
        <p:nvSpPr>
          <p:cNvPr id="4" name="Footer Placeholder 3">
            <a:extLst>
              <a:ext uri="{FF2B5EF4-FFF2-40B4-BE49-F238E27FC236}">
                <a16:creationId xmlns:a16="http://schemas.microsoft.com/office/drawing/2014/main" id="{D17C4DF3-617C-454B-BE58-7632B3E179E3}"/>
              </a:ext>
            </a:extLst>
          </p:cNvPr>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14917999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98C78-D238-406A-B038-20ADCAEF6925}"/>
              </a:ext>
            </a:extLst>
          </p:cNvPr>
          <p:cNvSpPr>
            <a:spLocks noGrp="1"/>
          </p:cNvSpPr>
          <p:nvPr>
            <p:ph type="title"/>
          </p:nvPr>
        </p:nvSpPr>
        <p:spPr/>
        <p:txBody>
          <a:bodyPr/>
          <a:lstStyle/>
          <a:p>
            <a:r>
              <a:rPr lang="en-US" dirty="0"/>
              <a:t>CDC Resources: Hotlines, Referral Services and Health Clinics</a:t>
            </a:r>
          </a:p>
        </p:txBody>
      </p:sp>
      <p:pic>
        <p:nvPicPr>
          <p:cNvPr id="6" name="Content Placeholder 5" descr="A screenshot of a website&#10;&#10;Description generated with very high confidence">
            <a:extLst>
              <a:ext uri="{FF2B5EF4-FFF2-40B4-BE49-F238E27FC236}">
                <a16:creationId xmlns:a16="http://schemas.microsoft.com/office/drawing/2014/main" id="{0D75BE69-A426-4B35-90DC-A6F7EE700252}"/>
              </a:ext>
            </a:extLst>
          </p:cNvPr>
          <p:cNvPicPr>
            <a:picLocks noGrp="1" noChangeAspect="1"/>
          </p:cNvPicPr>
          <p:nvPr>
            <p:ph idx="1"/>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a:off x="2761232" y="1825625"/>
            <a:ext cx="6669535" cy="4305300"/>
          </a:xfrm>
        </p:spPr>
      </p:pic>
      <p:sp>
        <p:nvSpPr>
          <p:cNvPr id="4" name="Footer Placeholder 3">
            <a:extLst>
              <a:ext uri="{FF2B5EF4-FFF2-40B4-BE49-F238E27FC236}">
                <a16:creationId xmlns:a16="http://schemas.microsoft.com/office/drawing/2014/main" id="{BAE2E7DA-98E0-4639-BB87-03536EE0DF16}"/>
              </a:ext>
            </a:extLst>
          </p:cNvPr>
          <p:cNvSpPr>
            <a:spLocks noGrp="1"/>
          </p:cNvSpPr>
          <p:nvPr>
            <p:ph type="ftr" sz="quarter" idx="13"/>
          </p:nvPr>
        </p:nvSpPr>
        <p:spPr/>
        <p:txBody>
          <a:bodyPr/>
          <a:lstStyle/>
          <a:p>
            <a:endParaRPr lang="en-US" dirty="0"/>
          </a:p>
        </p:txBody>
      </p:sp>
    </p:spTree>
    <p:extLst>
      <p:ext uri="{BB962C8B-B14F-4D97-AF65-F5344CB8AC3E}">
        <p14:creationId xmlns:p14="http://schemas.microsoft.com/office/powerpoint/2010/main" val="32729451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2" name="Title 1">
            <a:extLst>
              <a:ext uri="{FF2B5EF4-FFF2-40B4-BE49-F238E27FC236}">
                <a16:creationId xmlns:a16="http://schemas.microsoft.com/office/drawing/2014/main" id="{AD7F9B76-E5F3-40B4-98F7-4C087082913E}"/>
              </a:ext>
            </a:extLst>
          </p:cNvPr>
          <p:cNvSpPr>
            <a:spLocks noGrp="1"/>
          </p:cNvSpPr>
          <p:nvPr>
            <p:ph type="title"/>
          </p:nvPr>
        </p:nvSpPr>
        <p:spPr/>
        <p:txBody>
          <a:bodyPr/>
          <a:lstStyle/>
          <a:p>
            <a:r>
              <a:rPr lang="en-US" dirty="0"/>
              <a:t>National LGBT Health Education Center (</a:t>
            </a:r>
            <a:r>
              <a:rPr lang="en-US" dirty="0">
                <a:hlinkClick r:id="rId3"/>
              </a:rPr>
              <a:t>Fenway Institute</a:t>
            </a:r>
            <a:r>
              <a:rPr lang="en-US" dirty="0"/>
              <a:t>)</a:t>
            </a:r>
          </a:p>
        </p:txBody>
      </p:sp>
      <p:pic>
        <p:nvPicPr>
          <p:cNvPr id="350" name="Google Shape;350;p44" descr="National LGBT Health Education Center, a program of the Fenway Institute"/>
          <p:cNvPicPr preferRelativeResize="0"/>
          <p:nvPr/>
        </p:nvPicPr>
        <p:blipFill rotWithShape="1">
          <a:blip r:embed="rId4">
            <a:alphaModFix/>
          </a:blip>
          <a:srcRect/>
          <a:stretch/>
        </p:blipFill>
        <p:spPr>
          <a:xfrm>
            <a:off x="3233281" y="4902492"/>
            <a:ext cx="5715000" cy="1047750"/>
          </a:xfrm>
          <a:prstGeom prst="rect">
            <a:avLst/>
          </a:prstGeom>
          <a:noFill/>
          <a:ln>
            <a:noFill/>
          </a:ln>
        </p:spPr>
      </p:pic>
      <p:pic>
        <p:nvPicPr>
          <p:cNvPr id="351" name="Google Shape;351;p44">
            <a:extLst>
              <a:ext uri="{C183D7F6-B498-43B3-948B-1728B52AA6E4}">
                <adec:decorative xmlns:adec="http://schemas.microsoft.com/office/drawing/2017/decorative" val="1"/>
              </a:ext>
            </a:extLst>
          </p:cNvPr>
          <p:cNvPicPr preferRelativeResize="0"/>
          <p:nvPr/>
        </p:nvPicPr>
        <p:blipFill rotWithShape="1">
          <a:blip r:embed="rId5">
            <a:alphaModFix/>
            <a:extLst>
              <a:ext uri="{BEBA8EAE-BF5A-486C-A8C5-ECC9F3942E4B}">
                <a14:imgProps xmlns:a14="http://schemas.microsoft.com/office/drawing/2010/main">
                  <a14:imgLayer r:embed="rId6">
                    <a14:imgEffect>
                      <a14:sharpenSoften amount="50000"/>
                    </a14:imgEffect>
                  </a14:imgLayer>
                </a14:imgProps>
              </a:ext>
            </a:extLst>
          </a:blip>
          <a:srcRect/>
          <a:stretch/>
        </p:blipFill>
        <p:spPr>
          <a:xfrm>
            <a:off x="8961637" y="1534757"/>
            <a:ext cx="1938694" cy="2499928"/>
          </a:xfrm>
          <a:prstGeom prst="rect">
            <a:avLst/>
          </a:prstGeom>
          <a:noFill/>
          <a:ln w="12700" cap="flat" cmpd="sng">
            <a:solidFill>
              <a:schemeClr val="dk1"/>
            </a:solidFill>
            <a:prstDash val="solid"/>
            <a:round/>
            <a:headEnd type="none" w="sm" len="sm"/>
            <a:tailEnd type="none" w="sm" len="sm"/>
          </a:ln>
          <a:effectLst>
            <a:outerShdw blurRad="50800" dist="38100" dir="8100000" algn="tr" rotWithShape="0">
              <a:srgbClr val="000000">
                <a:alpha val="40000"/>
              </a:srgbClr>
            </a:outerShdw>
          </a:effectLst>
        </p:spPr>
      </p:pic>
      <p:pic>
        <p:nvPicPr>
          <p:cNvPr id="352" name="Google Shape;352;p44">
            <a:extLst>
              <a:ext uri="{C183D7F6-B498-43B3-948B-1728B52AA6E4}">
                <adec:decorative xmlns:adec="http://schemas.microsoft.com/office/drawing/2017/decorative" val="1"/>
              </a:ext>
            </a:extLst>
          </p:cNvPr>
          <p:cNvPicPr preferRelativeResize="0"/>
          <p:nvPr/>
        </p:nvPicPr>
        <p:blipFill rotWithShape="1">
          <a:blip r:embed="rId7">
            <a:alphaModFix/>
            <a:extLst>
              <a:ext uri="{BEBA8EAE-BF5A-486C-A8C5-ECC9F3942E4B}">
                <a14:imgProps xmlns:a14="http://schemas.microsoft.com/office/drawing/2010/main">
                  <a14:imgLayer r:embed="rId8">
                    <a14:imgEffect>
                      <a14:sharpenSoften amount="50000"/>
                    </a14:imgEffect>
                  </a14:imgLayer>
                </a14:imgProps>
              </a:ext>
            </a:extLst>
          </a:blip>
          <a:srcRect/>
          <a:stretch/>
        </p:blipFill>
        <p:spPr>
          <a:xfrm>
            <a:off x="927043" y="1743838"/>
            <a:ext cx="1755153" cy="2524356"/>
          </a:xfrm>
          <a:prstGeom prst="rect">
            <a:avLst/>
          </a:prstGeom>
          <a:noFill/>
          <a:ln w="19050" cap="flat" cmpd="sng">
            <a:solidFill>
              <a:schemeClr val="dk1"/>
            </a:solidFill>
            <a:prstDash val="solid"/>
            <a:round/>
            <a:headEnd type="none" w="sm" len="sm"/>
            <a:tailEnd type="none" w="sm" len="sm"/>
          </a:ln>
          <a:effectLst>
            <a:outerShdw blurRad="50800" dist="38100" dir="8100000" algn="tr" rotWithShape="0">
              <a:srgbClr val="000000">
                <a:alpha val="40000"/>
              </a:srgbClr>
            </a:outerShdw>
          </a:effectLst>
        </p:spPr>
      </p:pic>
      <p:pic>
        <p:nvPicPr>
          <p:cNvPr id="353" name="Google Shape;353;p44">
            <a:extLst>
              <a:ext uri="{C183D7F6-B498-43B3-948B-1728B52AA6E4}">
                <adec:decorative xmlns:adec="http://schemas.microsoft.com/office/drawing/2017/decorative" val="1"/>
              </a:ext>
            </a:extLst>
          </p:cNvPr>
          <p:cNvPicPr preferRelativeResize="0"/>
          <p:nvPr/>
        </p:nvPicPr>
        <p:blipFill rotWithShape="1">
          <a:blip r:embed="rId9">
            <a:alphaModFix/>
            <a:extLst>
              <a:ext uri="{BEBA8EAE-BF5A-486C-A8C5-ECC9F3942E4B}">
                <a14:imgProps xmlns:a14="http://schemas.microsoft.com/office/drawing/2010/main">
                  <a14:imgLayer r:embed="rId10">
                    <a14:imgEffect>
                      <a14:sharpenSoften amount="50000"/>
                    </a14:imgEffect>
                  </a14:imgLayer>
                </a14:imgProps>
              </a:ext>
            </a:extLst>
          </a:blip>
          <a:srcRect/>
          <a:stretch/>
        </p:blipFill>
        <p:spPr>
          <a:xfrm>
            <a:off x="1291432" y="4180553"/>
            <a:ext cx="1577460" cy="1808213"/>
          </a:xfrm>
          <a:prstGeom prst="rect">
            <a:avLst/>
          </a:prstGeom>
          <a:noFill/>
          <a:ln w="12700" cap="flat" cmpd="sng">
            <a:solidFill>
              <a:schemeClr val="dk1"/>
            </a:solidFill>
            <a:prstDash val="solid"/>
            <a:round/>
            <a:headEnd type="none" w="sm" len="sm"/>
            <a:tailEnd type="none" w="sm" len="sm"/>
          </a:ln>
          <a:effectLst>
            <a:outerShdw blurRad="50800" dist="38100" dir="8100000" algn="tr" rotWithShape="0">
              <a:srgbClr val="000000">
                <a:alpha val="40000"/>
              </a:srgbClr>
            </a:outerShdw>
          </a:effectLst>
        </p:spPr>
      </p:pic>
      <p:pic>
        <p:nvPicPr>
          <p:cNvPr id="354" name="Google Shape;354;p44">
            <a:extLst>
              <a:ext uri="{C183D7F6-B498-43B3-948B-1728B52AA6E4}">
                <adec:decorative xmlns:adec="http://schemas.microsoft.com/office/drawing/2017/decorative" val="1"/>
              </a:ext>
            </a:extLst>
          </p:cNvPr>
          <p:cNvPicPr preferRelativeResize="0"/>
          <p:nvPr/>
        </p:nvPicPr>
        <p:blipFill rotWithShape="1">
          <a:blip r:embed="rId11">
            <a:alphaModFix/>
            <a:extLst>
              <a:ext uri="{BEBA8EAE-BF5A-486C-A8C5-ECC9F3942E4B}">
                <a14:imgProps xmlns:a14="http://schemas.microsoft.com/office/drawing/2010/main">
                  <a14:imgLayer r:embed="rId12">
                    <a14:imgEffect>
                      <a14:sharpenSoften amount="50000"/>
                    </a14:imgEffect>
                  </a14:imgLayer>
                </a14:imgProps>
              </a:ext>
            </a:extLst>
          </a:blip>
          <a:srcRect/>
          <a:stretch/>
        </p:blipFill>
        <p:spPr>
          <a:xfrm>
            <a:off x="2913783" y="2147472"/>
            <a:ext cx="1438757" cy="2194933"/>
          </a:xfrm>
          <a:prstGeom prst="rect">
            <a:avLst/>
          </a:prstGeom>
          <a:noFill/>
          <a:ln w="12700" cap="flat" cmpd="sng">
            <a:solidFill>
              <a:schemeClr val="dk1"/>
            </a:solidFill>
            <a:prstDash val="solid"/>
            <a:round/>
            <a:headEnd type="none" w="sm" len="sm"/>
            <a:tailEnd type="none" w="sm" len="sm"/>
          </a:ln>
          <a:effectLst>
            <a:outerShdw blurRad="50800" dist="38100" dir="8100000" algn="tr" rotWithShape="0">
              <a:srgbClr val="000000">
                <a:alpha val="40000"/>
              </a:srgbClr>
            </a:outerShdw>
          </a:effectLst>
        </p:spPr>
      </p:pic>
      <p:pic>
        <p:nvPicPr>
          <p:cNvPr id="355" name="Google Shape;355;p44">
            <a:extLst>
              <a:ext uri="{C183D7F6-B498-43B3-948B-1728B52AA6E4}">
                <adec:decorative xmlns:adec="http://schemas.microsoft.com/office/drawing/2017/decorative" val="1"/>
              </a:ext>
            </a:extLst>
          </p:cNvPr>
          <p:cNvPicPr preferRelativeResize="0"/>
          <p:nvPr/>
        </p:nvPicPr>
        <p:blipFill rotWithShape="1">
          <a:blip r:embed="rId13">
            <a:alphaModFix/>
            <a:extLst>
              <a:ext uri="{BEBA8EAE-BF5A-486C-A8C5-ECC9F3942E4B}">
                <a14:imgProps xmlns:a14="http://schemas.microsoft.com/office/drawing/2010/main">
                  <a14:imgLayer r:embed="rId14">
                    <a14:imgEffect>
                      <a14:sharpenSoften amount="50000"/>
                    </a14:imgEffect>
                  </a14:imgLayer>
                </a14:imgProps>
              </a:ext>
            </a:extLst>
          </a:blip>
          <a:srcRect/>
          <a:stretch/>
        </p:blipFill>
        <p:spPr>
          <a:xfrm>
            <a:off x="9813964" y="3375303"/>
            <a:ext cx="2027976" cy="2613463"/>
          </a:xfrm>
          <a:prstGeom prst="rect">
            <a:avLst/>
          </a:prstGeom>
          <a:noFill/>
          <a:ln w="12700" cap="flat" cmpd="sng">
            <a:solidFill>
              <a:schemeClr val="dk1"/>
            </a:solidFill>
            <a:prstDash val="solid"/>
            <a:round/>
            <a:headEnd type="none" w="sm" len="sm"/>
            <a:tailEnd type="none" w="sm" len="sm"/>
          </a:ln>
          <a:effectLst>
            <a:outerShdw blurRad="50800" dist="38100" dir="8100000" algn="tr" rotWithShape="0">
              <a:srgbClr val="000000">
                <a:alpha val="40000"/>
              </a:srgbClr>
            </a:outerShdw>
          </a:effectLst>
        </p:spPr>
      </p:pic>
      <p:pic>
        <p:nvPicPr>
          <p:cNvPr id="356" name="Google Shape;356;p44">
            <a:extLst>
              <a:ext uri="{C183D7F6-B498-43B3-948B-1728B52AA6E4}">
                <adec:decorative xmlns:adec="http://schemas.microsoft.com/office/drawing/2017/decorative" val="1"/>
              </a:ext>
            </a:extLst>
          </p:cNvPr>
          <p:cNvPicPr preferRelativeResize="0"/>
          <p:nvPr/>
        </p:nvPicPr>
        <p:blipFill rotWithShape="1">
          <a:blip r:embed="rId15">
            <a:alphaModFix/>
            <a:extLst>
              <a:ext uri="{BEBA8EAE-BF5A-486C-A8C5-ECC9F3942E4B}">
                <a14:imgProps xmlns:a14="http://schemas.microsoft.com/office/drawing/2010/main">
                  <a14:imgLayer r:embed="rId16">
                    <a14:imgEffect>
                      <a14:sharpenSoften amount="50000"/>
                    </a14:imgEffect>
                  </a14:imgLayer>
                </a14:imgProps>
              </a:ext>
            </a:extLst>
          </a:blip>
          <a:srcRect/>
          <a:stretch/>
        </p:blipFill>
        <p:spPr>
          <a:xfrm>
            <a:off x="4484388" y="1692478"/>
            <a:ext cx="2398199" cy="3147277"/>
          </a:xfrm>
          <a:prstGeom prst="rect">
            <a:avLst/>
          </a:prstGeom>
          <a:noFill/>
          <a:ln w="12700" cap="flat" cmpd="sng">
            <a:solidFill>
              <a:schemeClr val="dk1"/>
            </a:solidFill>
            <a:prstDash val="solid"/>
            <a:round/>
            <a:headEnd type="none" w="sm" len="sm"/>
            <a:tailEnd type="none" w="sm" len="sm"/>
          </a:ln>
          <a:effectLst>
            <a:outerShdw blurRad="50800" dist="38100" dir="8100000" algn="tr" rotWithShape="0">
              <a:srgbClr val="000000">
                <a:alpha val="40000"/>
              </a:srgbClr>
            </a:outerShdw>
          </a:effectLst>
        </p:spPr>
      </p:pic>
      <p:pic>
        <p:nvPicPr>
          <p:cNvPr id="357" name="Google Shape;357;p44">
            <a:extLst>
              <a:ext uri="{C183D7F6-B498-43B3-948B-1728B52AA6E4}">
                <adec:decorative xmlns:adec="http://schemas.microsoft.com/office/drawing/2017/decorative" val="1"/>
              </a:ext>
            </a:extLst>
          </p:cNvPr>
          <p:cNvPicPr preferRelativeResize="0"/>
          <p:nvPr/>
        </p:nvPicPr>
        <p:blipFill rotWithShape="1">
          <a:blip r:embed="rId17">
            <a:alphaModFix/>
            <a:extLst>
              <a:ext uri="{BEBA8EAE-BF5A-486C-A8C5-ECC9F3942E4B}">
                <a14:imgProps xmlns:a14="http://schemas.microsoft.com/office/drawing/2010/main">
                  <a14:imgLayer r:embed="rId18">
                    <a14:imgEffect>
                      <a14:sharpenSoften amount="50000"/>
                    </a14:imgEffect>
                  </a14:imgLayer>
                </a14:imgProps>
              </a:ext>
            </a:extLst>
          </a:blip>
          <a:srcRect/>
          <a:stretch/>
        </p:blipFill>
        <p:spPr>
          <a:xfrm>
            <a:off x="6952765" y="2044166"/>
            <a:ext cx="1938694" cy="2401544"/>
          </a:xfrm>
          <a:prstGeom prst="rect">
            <a:avLst/>
          </a:prstGeom>
          <a:noFill/>
          <a:ln w="12700" cap="flat" cmpd="sng">
            <a:solidFill>
              <a:schemeClr val="dk1"/>
            </a:solidFill>
            <a:prstDash val="solid"/>
            <a:round/>
            <a:headEnd type="none" w="sm" len="sm"/>
            <a:tailEnd type="none" w="sm" len="sm"/>
          </a:ln>
          <a:effectLst>
            <a:outerShdw blurRad="50800" dist="38100" dir="8100000" algn="tr" rotWithShape="0">
              <a:srgbClr val="000000">
                <a:alpha val="40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E21BC13-0A81-4C0E-B2CA-B22EF18C275D}"/>
              </a:ext>
            </a:extLst>
          </p:cNvPr>
          <p:cNvSpPr>
            <a:spLocks noGrp="1"/>
          </p:cNvSpPr>
          <p:nvPr>
            <p:ph type="title"/>
          </p:nvPr>
        </p:nvSpPr>
        <p:spPr/>
        <p:txBody>
          <a:bodyPr/>
          <a:lstStyle/>
          <a:p>
            <a:r>
              <a:rPr lang="en-US" dirty="0"/>
              <a:t>National Library of Medicine</a:t>
            </a:r>
          </a:p>
        </p:txBody>
      </p:sp>
      <p:sp>
        <p:nvSpPr>
          <p:cNvPr id="6" name="Content Placeholder 5">
            <a:extLst>
              <a:ext uri="{FF2B5EF4-FFF2-40B4-BE49-F238E27FC236}">
                <a16:creationId xmlns:a16="http://schemas.microsoft.com/office/drawing/2014/main" id="{6A9E9CEE-308E-4D4A-AF4A-365052C04A1A}"/>
              </a:ext>
            </a:extLst>
          </p:cNvPr>
          <p:cNvSpPr>
            <a:spLocks noGrp="1"/>
          </p:cNvSpPr>
          <p:nvPr>
            <p:ph sz="half" idx="1"/>
          </p:nvPr>
        </p:nvSpPr>
        <p:spPr>
          <a:xfrm>
            <a:off x="838199" y="1825625"/>
            <a:ext cx="5978769" cy="4351338"/>
          </a:xfrm>
        </p:spPr>
        <p:txBody>
          <a:bodyPr/>
          <a:lstStyle/>
          <a:p>
            <a:r>
              <a:rPr lang="en-US" dirty="0"/>
              <a:t>Building on the campus of the National Institutes of Health</a:t>
            </a:r>
          </a:p>
          <a:p>
            <a:r>
              <a:rPr lang="en-US" dirty="0"/>
              <a:t>Largest biomedical collection in the world</a:t>
            </a:r>
          </a:p>
          <a:p>
            <a:r>
              <a:rPr lang="en-US" dirty="0"/>
              <a:t>Open to everyone</a:t>
            </a:r>
          </a:p>
          <a:p>
            <a:r>
              <a:rPr lang="en-US" b="1" dirty="0"/>
              <a:t>Mission</a:t>
            </a:r>
            <a:r>
              <a:rPr lang="en-US" dirty="0"/>
              <a:t>: To advance the progress of medicine and improve public health by making biomedical information accessible to everyone. </a:t>
            </a:r>
          </a:p>
          <a:p>
            <a:endParaRPr lang="en-US" dirty="0"/>
          </a:p>
        </p:txBody>
      </p:sp>
      <p:sp>
        <p:nvSpPr>
          <p:cNvPr id="4" name="Footer Placeholder 3">
            <a:extLst>
              <a:ext uri="{FF2B5EF4-FFF2-40B4-BE49-F238E27FC236}">
                <a16:creationId xmlns:a16="http://schemas.microsoft.com/office/drawing/2014/main" id="{DF1CCD55-A1A8-4F41-980A-6269159758B7}"/>
              </a:ext>
            </a:extLst>
          </p:cNvPr>
          <p:cNvSpPr>
            <a:spLocks noGrp="1"/>
          </p:cNvSpPr>
          <p:nvPr>
            <p:ph type="ftr" sz="quarter" idx="13"/>
          </p:nvPr>
        </p:nvSpPr>
        <p:spPr>
          <a:xfrm>
            <a:off x="6479149" y="5197153"/>
            <a:ext cx="5664451" cy="365125"/>
          </a:xfrm>
        </p:spPr>
        <p:txBody>
          <a:bodyPr/>
          <a:lstStyle/>
          <a:p>
            <a:r>
              <a:rPr lang="en-US" dirty="0">
                <a:solidFill>
                  <a:schemeClr val="accent2">
                    <a:lumMod val="75000"/>
                  </a:schemeClr>
                </a:solidFill>
              </a:rPr>
              <a:t>National Library of Medicine, Bethesda MD</a:t>
            </a:r>
          </a:p>
        </p:txBody>
      </p:sp>
      <p:pic>
        <p:nvPicPr>
          <p:cNvPr id="13" name="Content Placeholder 12" descr="People walking into the National Library of Medicine.">
            <a:extLst>
              <a:ext uri="{FF2B5EF4-FFF2-40B4-BE49-F238E27FC236}">
                <a16:creationId xmlns:a16="http://schemas.microsoft.com/office/drawing/2014/main" id="{091F57CE-EE59-44E5-BCE6-2FB3231C1477}"/>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948492" y="1825625"/>
            <a:ext cx="4725766" cy="3371528"/>
          </a:xfrm>
        </p:spPr>
      </p:pic>
    </p:spTree>
    <p:extLst>
      <p:ext uri="{BB962C8B-B14F-4D97-AF65-F5344CB8AC3E}">
        <p14:creationId xmlns:p14="http://schemas.microsoft.com/office/powerpoint/2010/main" val="29787664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96107-2928-4A31-A2A2-8C75CFFB2572}"/>
              </a:ext>
            </a:extLst>
          </p:cNvPr>
          <p:cNvSpPr>
            <a:spLocks noGrp="1"/>
          </p:cNvSpPr>
          <p:nvPr>
            <p:ph type="title"/>
          </p:nvPr>
        </p:nvSpPr>
        <p:spPr/>
        <p:txBody>
          <a:bodyPr/>
          <a:lstStyle/>
          <a:p>
            <a:r>
              <a:rPr lang="en-US" dirty="0"/>
              <a:t>Outreach Strategies to the LGBTQ+ Community</a:t>
            </a:r>
          </a:p>
        </p:txBody>
      </p:sp>
      <p:sp>
        <p:nvSpPr>
          <p:cNvPr id="6" name="Content Placeholder 5">
            <a:extLst>
              <a:ext uri="{FF2B5EF4-FFF2-40B4-BE49-F238E27FC236}">
                <a16:creationId xmlns:a16="http://schemas.microsoft.com/office/drawing/2014/main" id="{B902EB81-715C-4794-BC8F-45F1AC002B87}"/>
              </a:ext>
            </a:extLst>
          </p:cNvPr>
          <p:cNvSpPr>
            <a:spLocks noGrp="1"/>
          </p:cNvSpPr>
          <p:nvPr>
            <p:ph sz="half" idx="2"/>
          </p:nvPr>
        </p:nvSpPr>
        <p:spPr>
          <a:xfrm>
            <a:off x="6172200" y="1825625"/>
            <a:ext cx="5181600" cy="4351338"/>
          </a:xfrm>
        </p:spPr>
        <p:txBody>
          <a:bodyPr>
            <a:normAutofit fontScale="92500" lnSpcReduction="20000"/>
          </a:bodyPr>
          <a:lstStyle/>
          <a:p>
            <a:r>
              <a:rPr lang="en-US" dirty="0"/>
              <a:t>Build relationships in your community.</a:t>
            </a:r>
          </a:p>
          <a:p>
            <a:r>
              <a:rPr lang="en-US" dirty="0"/>
              <a:t>Make a habit of using inclusive language.</a:t>
            </a:r>
          </a:p>
          <a:p>
            <a:r>
              <a:rPr lang="en-US" dirty="0"/>
              <a:t>Distribute quality information about LGBTQ+ issues.</a:t>
            </a:r>
          </a:p>
          <a:p>
            <a:r>
              <a:rPr lang="en-US" dirty="0"/>
              <a:t>Make LGBTQ+ issues part of your programming.</a:t>
            </a:r>
          </a:p>
          <a:p>
            <a:r>
              <a:rPr lang="en-US" dirty="0"/>
              <a:t>Think about your hiring—representation matters!</a:t>
            </a:r>
          </a:p>
          <a:p>
            <a:r>
              <a:rPr lang="en-US" dirty="0"/>
              <a:t>Use visual indicators such as rainbow and trans pride flags.</a:t>
            </a:r>
          </a:p>
        </p:txBody>
      </p:sp>
      <p:pic>
        <p:nvPicPr>
          <p:cNvPr id="8" name="Content Placeholder 7" descr="Two people sitting on a bench&#10;&#10;Description generated with high confidence">
            <a:extLst>
              <a:ext uri="{FF2B5EF4-FFF2-40B4-BE49-F238E27FC236}">
                <a16:creationId xmlns:a16="http://schemas.microsoft.com/office/drawing/2014/main" id="{F95E4083-8060-439B-BCFE-77204207A8B3}"/>
              </a:ext>
            </a:extLst>
          </p:cNvPr>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838200" y="2332338"/>
            <a:ext cx="5181600" cy="3337912"/>
          </a:xfrm>
        </p:spPr>
      </p:pic>
      <p:sp>
        <p:nvSpPr>
          <p:cNvPr id="9" name="Footer Placeholder 3">
            <a:extLst>
              <a:ext uri="{FF2B5EF4-FFF2-40B4-BE49-F238E27FC236}">
                <a16:creationId xmlns:a16="http://schemas.microsoft.com/office/drawing/2014/main" id="{F35C14BE-7166-4D64-8C3E-15CE29515848}"/>
              </a:ext>
            </a:extLst>
          </p:cNvPr>
          <p:cNvSpPr txBox="1">
            <a:spLocks/>
          </p:cNvSpPr>
          <p:nvPr/>
        </p:nvSpPr>
        <p:spPr>
          <a:xfrm>
            <a:off x="383491" y="5728494"/>
            <a:ext cx="6091017" cy="365125"/>
          </a:xfrm>
          <a:prstGeom prst="rect">
            <a:avLst/>
          </a:prstGeom>
        </p:spPr>
        <p:txBody>
          <a:bodyPr anchor="ct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accent2">
                  <a:lumMod val="75000"/>
                </a:schemeClr>
              </a:solidFill>
            </a:endParaRPr>
          </a:p>
          <a:p>
            <a:r>
              <a:rPr lang="en-US">
                <a:solidFill>
                  <a:schemeClr val="accent2">
                    <a:lumMod val="75000"/>
                  </a:schemeClr>
                </a:solidFill>
              </a:rPr>
              <a:t>Images from Broadly. Gender Spectrum Collection. </a:t>
            </a:r>
          </a:p>
          <a:p>
            <a:endParaRPr lang="en-US" dirty="0"/>
          </a:p>
        </p:txBody>
      </p:sp>
      <p:pic>
        <p:nvPicPr>
          <p:cNvPr id="5" name="Picture 4" descr="Rainbow flag&#10;&#10;Description generated with high confidence">
            <a:extLst>
              <a:ext uri="{FF2B5EF4-FFF2-40B4-BE49-F238E27FC236}">
                <a16:creationId xmlns:a16="http://schemas.microsoft.com/office/drawing/2014/main" id="{2D52CF4F-0A35-4A14-A9AD-79283268131A}"/>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546542" y="4343043"/>
            <a:ext cx="1464425" cy="905255"/>
          </a:xfrm>
          <a:prstGeom prst="rect">
            <a:avLst/>
          </a:prstGeom>
        </p:spPr>
      </p:pic>
      <p:pic>
        <p:nvPicPr>
          <p:cNvPr id="4" name="Picture 3" descr="Trans pride flag&#10;&#10;Description generated with high confidence">
            <a:extLst>
              <a:ext uri="{FF2B5EF4-FFF2-40B4-BE49-F238E27FC236}">
                <a16:creationId xmlns:a16="http://schemas.microsoft.com/office/drawing/2014/main" id="{584DC1D8-FC3A-4292-93F7-F730CDA5ACA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46542" y="5289166"/>
            <a:ext cx="1464425" cy="878655"/>
          </a:xfrm>
          <a:prstGeom prst="rect">
            <a:avLst/>
          </a:prstGeom>
        </p:spPr>
      </p:pic>
    </p:spTree>
    <p:extLst>
      <p:ext uri="{BB962C8B-B14F-4D97-AF65-F5344CB8AC3E}">
        <p14:creationId xmlns:p14="http://schemas.microsoft.com/office/powerpoint/2010/main" val="23763334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B1E36-BC12-4EEE-98AD-AE8908F01B1A}"/>
              </a:ext>
            </a:extLst>
          </p:cNvPr>
          <p:cNvSpPr>
            <a:spLocks noGrp="1"/>
          </p:cNvSpPr>
          <p:nvPr>
            <p:ph type="title"/>
          </p:nvPr>
        </p:nvSpPr>
        <p:spPr/>
        <p:txBody>
          <a:bodyPr/>
          <a:lstStyle/>
          <a:p>
            <a:r>
              <a:rPr lang="en-US" dirty="0"/>
              <a:t>Principles of Community Engagement</a:t>
            </a:r>
          </a:p>
        </p:txBody>
      </p:sp>
      <p:sp>
        <p:nvSpPr>
          <p:cNvPr id="3" name="Content Placeholder 2">
            <a:extLst>
              <a:ext uri="{FF2B5EF4-FFF2-40B4-BE49-F238E27FC236}">
                <a16:creationId xmlns:a16="http://schemas.microsoft.com/office/drawing/2014/main" id="{92612D52-2EFA-46B3-BEE4-5E29EE37EB9B}"/>
              </a:ext>
            </a:extLst>
          </p:cNvPr>
          <p:cNvSpPr>
            <a:spLocks noGrp="1"/>
          </p:cNvSpPr>
          <p:nvPr>
            <p:ph sz="half" idx="1"/>
          </p:nvPr>
        </p:nvSpPr>
        <p:spPr/>
        <p:txBody>
          <a:bodyPr/>
          <a:lstStyle/>
          <a:p>
            <a:r>
              <a:rPr lang="en-US" dirty="0"/>
              <a:t>Clarity of Purpose</a:t>
            </a:r>
          </a:p>
          <a:p>
            <a:r>
              <a:rPr lang="en-US" dirty="0"/>
              <a:t>Respectful Partnerships</a:t>
            </a:r>
          </a:p>
          <a:p>
            <a:r>
              <a:rPr lang="en-US" dirty="0"/>
              <a:t>Release Control </a:t>
            </a:r>
          </a:p>
          <a:p>
            <a:r>
              <a:rPr lang="en-US" dirty="0"/>
              <a:t>Long-term Commitment</a:t>
            </a:r>
          </a:p>
          <a:p>
            <a:pPr marL="0" indent="0">
              <a:buNone/>
            </a:pPr>
            <a:r>
              <a:rPr lang="en-US" dirty="0">
                <a:hlinkClick r:id="rId3"/>
              </a:rPr>
              <a:t>Downloadable Publication</a:t>
            </a:r>
            <a:endParaRPr lang="en-US" dirty="0"/>
          </a:p>
        </p:txBody>
      </p:sp>
      <p:pic>
        <p:nvPicPr>
          <p:cNvPr id="7" name="Content Placeholder 6" descr="A screenshot of a book cover&#10;&#10;Description generated with very high confidence">
            <a:extLst>
              <a:ext uri="{FF2B5EF4-FFF2-40B4-BE49-F238E27FC236}">
                <a16:creationId xmlns:a16="http://schemas.microsoft.com/office/drawing/2014/main" id="{6C68B05B-A573-47FE-8F23-88A67951C74C}"/>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7070813" y="1825625"/>
            <a:ext cx="3105282" cy="3992505"/>
          </a:xfrm>
        </p:spPr>
      </p:pic>
    </p:spTree>
    <p:extLst>
      <p:ext uri="{BB962C8B-B14F-4D97-AF65-F5344CB8AC3E}">
        <p14:creationId xmlns:p14="http://schemas.microsoft.com/office/powerpoint/2010/main" val="5973009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A9906-56FE-47DF-9542-26C7D8DD21DC}"/>
              </a:ext>
            </a:extLst>
          </p:cNvPr>
          <p:cNvSpPr>
            <a:spLocks noGrp="1"/>
          </p:cNvSpPr>
          <p:nvPr>
            <p:ph type="title"/>
          </p:nvPr>
        </p:nvSpPr>
        <p:spPr/>
        <p:txBody>
          <a:bodyPr/>
          <a:lstStyle/>
          <a:p>
            <a:r>
              <a:rPr lang="en-US" dirty="0"/>
              <a:t>Questions?</a:t>
            </a:r>
          </a:p>
        </p:txBody>
      </p:sp>
      <p:sp>
        <p:nvSpPr>
          <p:cNvPr id="6" name="Content Placeholder 5">
            <a:extLst>
              <a:ext uri="{FF2B5EF4-FFF2-40B4-BE49-F238E27FC236}">
                <a16:creationId xmlns:a16="http://schemas.microsoft.com/office/drawing/2014/main" id="{6247E74D-A6CE-4A57-A8FE-EDBF2F82D300}"/>
              </a:ext>
            </a:extLst>
          </p:cNvPr>
          <p:cNvSpPr>
            <a:spLocks noGrp="1"/>
          </p:cNvSpPr>
          <p:nvPr>
            <p:ph sz="half" idx="1"/>
          </p:nvPr>
        </p:nvSpPr>
        <p:spPr>
          <a:xfrm>
            <a:off x="6431072" y="1690690"/>
            <a:ext cx="5380972" cy="4351338"/>
          </a:xfrm>
        </p:spPr>
        <p:txBody>
          <a:bodyPr>
            <a:normAutofit/>
          </a:bodyPr>
          <a:lstStyle/>
          <a:p>
            <a:pPr marL="0" indent="0">
              <a:buNone/>
            </a:pPr>
            <a:r>
              <a:rPr lang="en-US" dirty="0"/>
              <a:t>Contact: </a:t>
            </a:r>
            <a:r>
              <a:rPr lang="en-US" sz="2400" dirty="0">
                <a:hlinkClick r:id="rId3"/>
              </a:rPr>
              <a:t>margot.malachowski@umassmed.edu</a:t>
            </a:r>
            <a:r>
              <a:rPr lang="en-US" sz="2400" dirty="0"/>
              <a:t> </a:t>
            </a:r>
          </a:p>
          <a:p>
            <a:pPr marL="0" indent="0">
              <a:buNone/>
            </a:pPr>
            <a:endParaRPr lang="en-US" sz="2400" dirty="0"/>
          </a:p>
          <a:p>
            <a:pPr marL="0" indent="0">
              <a:buNone/>
            </a:pPr>
            <a:r>
              <a:rPr lang="en-US" dirty="0"/>
              <a:t>Thank you for your work!</a:t>
            </a:r>
          </a:p>
        </p:txBody>
      </p:sp>
      <p:pic>
        <p:nvPicPr>
          <p:cNvPr id="7" name="Content Placeholder 6" descr="Rainbow flag&#10;&#10;Description generated with high confidence">
            <a:extLst>
              <a:ext uri="{FF2B5EF4-FFF2-40B4-BE49-F238E27FC236}">
                <a16:creationId xmlns:a16="http://schemas.microsoft.com/office/drawing/2014/main" id="{878CD45F-48F9-474C-992E-FE6EF4548034}"/>
              </a:ext>
            </a:extLst>
          </p:cNvPr>
          <p:cNvPicPr>
            <a:picLocks noGrp="1" noChangeAspect="1"/>
          </p:cNvPicPr>
          <p:nvPr>
            <p:ph sz="half" idx="2"/>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29433" y="1690690"/>
            <a:ext cx="3629168" cy="2243421"/>
          </a:xfrm>
          <a:prstGeom prst="rect">
            <a:avLst/>
          </a:prstGeom>
        </p:spPr>
      </p:pic>
      <p:pic>
        <p:nvPicPr>
          <p:cNvPr id="4" name="Picture 3" descr="Trans pride flag&#10;&#10;Description generated with high confidence">
            <a:extLst>
              <a:ext uri="{FF2B5EF4-FFF2-40B4-BE49-F238E27FC236}">
                <a16:creationId xmlns:a16="http://schemas.microsoft.com/office/drawing/2014/main" id="{06EB2B7B-57B5-4257-9FFA-7F575B0445D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44017" y="3960827"/>
            <a:ext cx="3512109" cy="2107266"/>
          </a:xfrm>
          <a:prstGeom prst="rect">
            <a:avLst/>
          </a:prstGeom>
        </p:spPr>
      </p:pic>
    </p:spTree>
    <p:extLst>
      <p:ext uri="{BB962C8B-B14F-4D97-AF65-F5344CB8AC3E}">
        <p14:creationId xmlns:p14="http://schemas.microsoft.com/office/powerpoint/2010/main" val="503166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F353E9-C9DC-48B1-919F-5AAF54741A4E}"/>
              </a:ext>
            </a:extLst>
          </p:cNvPr>
          <p:cNvSpPr>
            <a:spLocks noGrp="1"/>
          </p:cNvSpPr>
          <p:nvPr>
            <p:ph type="title"/>
          </p:nvPr>
        </p:nvSpPr>
        <p:spPr/>
        <p:txBody>
          <a:bodyPr/>
          <a:lstStyle/>
          <a:p>
            <a:r>
              <a:rPr lang="en-US" dirty="0"/>
              <a:t>National Network of Libraries of Medicine</a:t>
            </a:r>
          </a:p>
        </p:txBody>
      </p:sp>
      <p:sp>
        <p:nvSpPr>
          <p:cNvPr id="4" name="Content Placeholder 3">
            <a:extLst>
              <a:ext uri="{FF2B5EF4-FFF2-40B4-BE49-F238E27FC236}">
                <a16:creationId xmlns:a16="http://schemas.microsoft.com/office/drawing/2014/main" id="{1830D441-8D01-4BC2-945D-B90F72B3C65A}"/>
              </a:ext>
            </a:extLst>
          </p:cNvPr>
          <p:cNvSpPr>
            <a:spLocks noGrp="1"/>
          </p:cNvSpPr>
          <p:nvPr>
            <p:ph sz="half" idx="2"/>
          </p:nvPr>
        </p:nvSpPr>
        <p:spPr>
          <a:xfrm>
            <a:off x="5873262" y="1825625"/>
            <a:ext cx="5978769" cy="4351338"/>
          </a:xfrm>
        </p:spPr>
        <p:txBody>
          <a:bodyPr/>
          <a:lstStyle/>
          <a:p>
            <a:r>
              <a:rPr lang="en-US" dirty="0"/>
              <a:t>Office of Engagement and Training</a:t>
            </a:r>
          </a:p>
          <a:p>
            <a:r>
              <a:rPr lang="en-US" dirty="0"/>
              <a:t>Network offers training and funding opportunities</a:t>
            </a:r>
          </a:p>
          <a:p>
            <a:r>
              <a:rPr lang="en-US" dirty="0"/>
              <a:t>Eight regions throughout the nation</a:t>
            </a:r>
          </a:p>
          <a:p>
            <a:r>
              <a:rPr lang="en-US" dirty="0"/>
              <a:t>Regional Medical Library in each region (UMass Medical School)</a:t>
            </a:r>
          </a:p>
          <a:p>
            <a:r>
              <a:rPr lang="en-US" dirty="0">
                <a:hlinkClick r:id="rId3"/>
              </a:rPr>
              <a:t>Find your region</a:t>
            </a:r>
            <a:r>
              <a:rPr lang="en-US" dirty="0"/>
              <a:t>!</a:t>
            </a:r>
          </a:p>
        </p:txBody>
      </p:sp>
      <p:sp>
        <p:nvSpPr>
          <p:cNvPr id="5" name="Footer Placeholder 4">
            <a:extLst>
              <a:ext uri="{FF2B5EF4-FFF2-40B4-BE49-F238E27FC236}">
                <a16:creationId xmlns:a16="http://schemas.microsoft.com/office/drawing/2014/main" id="{1CA4D45C-3A67-4E2A-8B68-3A8A9CF382BB}"/>
              </a:ext>
            </a:extLst>
          </p:cNvPr>
          <p:cNvSpPr>
            <a:spLocks noGrp="1"/>
          </p:cNvSpPr>
          <p:nvPr>
            <p:ph type="ftr" sz="quarter" idx="13"/>
          </p:nvPr>
        </p:nvSpPr>
        <p:spPr>
          <a:xfrm>
            <a:off x="469928" y="5034831"/>
            <a:ext cx="5354472" cy="365125"/>
          </a:xfrm>
        </p:spPr>
        <p:txBody>
          <a:bodyPr/>
          <a:lstStyle/>
          <a:p>
            <a:r>
              <a:rPr lang="en-US" dirty="0">
                <a:solidFill>
                  <a:schemeClr val="accent2">
                    <a:lumMod val="75000"/>
                  </a:schemeClr>
                </a:solidFill>
              </a:rPr>
              <a:t>Locations of Regional Medical Libraries</a:t>
            </a:r>
          </a:p>
        </p:txBody>
      </p:sp>
      <p:pic>
        <p:nvPicPr>
          <p:cNvPr id="11" name="Content Placeholder 10" descr="Map of the United States of America and territories.">
            <a:extLst>
              <a:ext uri="{FF2B5EF4-FFF2-40B4-BE49-F238E27FC236}">
                <a16:creationId xmlns:a16="http://schemas.microsoft.com/office/drawing/2014/main" id="{6D5C93A9-93E4-4896-AAC5-02D944C15149}"/>
              </a:ext>
            </a:extLst>
          </p:cNvPr>
          <p:cNvPicPr>
            <a:picLocks noGrp="1" noChangeAspect="1"/>
          </p:cNvPicPr>
          <p:nvPr>
            <p:ph sz="half" idx="1"/>
          </p:nvPr>
        </p:nvPicPr>
        <p:blipFill>
          <a:blip r:embed="rId4" cstate="print">
            <a:extLst>
              <a:ext uri="{28A0092B-C50C-407E-A947-70E740481C1C}">
                <a14:useLocalDpi xmlns:a14="http://schemas.microsoft.com/office/drawing/2010/main" val="0"/>
              </a:ext>
            </a:extLst>
          </a:blip>
          <a:stretch>
            <a:fillRect/>
          </a:stretch>
        </p:blipFill>
        <p:spPr>
          <a:xfrm>
            <a:off x="556364" y="1734531"/>
            <a:ext cx="5181600" cy="3299748"/>
          </a:xfrm>
        </p:spPr>
      </p:pic>
    </p:spTree>
    <p:extLst>
      <p:ext uri="{BB962C8B-B14F-4D97-AF65-F5344CB8AC3E}">
        <p14:creationId xmlns:p14="http://schemas.microsoft.com/office/powerpoint/2010/main" val="3165284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8F6BF-5E6F-4BC9-9FFE-BBDAAAD9C773}"/>
              </a:ext>
            </a:extLst>
          </p:cNvPr>
          <p:cNvSpPr>
            <a:spLocks noGrp="1"/>
          </p:cNvSpPr>
          <p:nvPr>
            <p:ph type="title"/>
          </p:nvPr>
        </p:nvSpPr>
        <p:spPr/>
        <p:txBody>
          <a:bodyPr/>
          <a:lstStyle/>
          <a:p>
            <a:r>
              <a:rPr lang="en-US" dirty="0"/>
              <a:t>The “</a:t>
            </a:r>
            <a:r>
              <a:rPr lang="en-US" dirty="0">
                <a:solidFill>
                  <a:srgbClr val="2A3A89"/>
                </a:solidFill>
              </a:rPr>
              <a:t>Big Picture</a:t>
            </a:r>
            <a:r>
              <a:rPr lang="en-US" dirty="0"/>
              <a:t>” Goal</a:t>
            </a:r>
          </a:p>
        </p:txBody>
      </p:sp>
      <p:sp>
        <p:nvSpPr>
          <p:cNvPr id="4" name="Text Placeholder 3">
            <a:extLst>
              <a:ext uri="{FF2B5EF4-FFF2-40B4-BE49-F238E27FC236}">
                <a16:creationId xmlns:a16="http://schemas.microsoft.com/office/drawing/2014/main" id="{9495904A-A8BD-401A-A348-6177EE0FA6D7}"/>
              </a:ext>
            </a:extLst>
          </p:cNvPr>
          <p:cNvSpPr>
            <a:spLocks noGrp="1"/>
          </p:cNvSpPr>
          <p:nvPr>
            <p:ph type="body" idx="1"/>
          </p:nvPr>
        </p:nvSpPr>
        <p:spPr/>
        <p:txBody>
          <a:bodyPr/>
          <a:lstStyle/>
          <a:p>
            <a:r>
              <a:rPr lang="en-US" dirty="0"/>
              <a:t>To create welcoming, safe and informed spaces for LGBTQ+ individuals to reliably access the information and the care that they need. </a:t>
            </a:r>
          </a:p>
          <a:p>
            <a:endParaRPr lang="en-US" dirty="0"/>
          </a:p>
        </p:txBody>
      </p:sp>
    </p:spTree>
    <p:extLst>
      <p:ext uri="{BB962C8B-B14F-4D97-AF65-F5344CB8AC3E}">
        <p14:creationId xmlns:p14="http://schemas.microsoft.com/office/powerpoint/2010/main" val="3762454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27EEB-2415-4918-89D2-7C85EE62C00F}"/>
              </a:ext>
            </a:extLst>
          </p:cNvPr>
          <p:cNvSpPr>
            <a:spLocks noGrp="1"/>
          </p:cNvSpPr>
          <p:nvPr>
            <p:ph type="title"/>
          </p:nvPr>
        </p:nvSpPr>
        <p:spPr/>
        <p:txBody>
          <a:bodyPr/>
          <a:lstStyle/>
          <a:p>
            <a:r>
              <a:rPr lang="en-US" dirty="0"/>
              <a:t>First Objectives: Needs and Benefits</a:t>
            </a:r>
          </a:p>
        </p:txBody>
      </p:sp>
      <p:sp>
        <p:nvSpPr>
          <p:cNvPr id="3" name="Content Placeholder 2">
            <a:extLst>
              <a:ext uri="{FF2B5EF4-FFF2-40B4-BE49-F238E27FC236}">
                <a16:creationId xmlns:a16="http://schemas.microsoft.com/office/drawing/2014/main" id="{EACF7828-2370-4A8B-A7F8-9E234225D88A}"/>
              </a:ext>
            </a:extLst>
          </p:cNvPr>
          <p:cNvSpPr>
            <a:spLocks noGrp="1"/>
          </p:cNvSpPr>
          <p:nvPr>
            <p:ph sz="half" idx="1"/>
          </p:nvPr>
        </p:nvSpPr>
        <p:spPr/>
        <p:txBody>
          <a:bodyPr>
            <a:normAutofit/>
          </a:bodyPr>
          <a:lstStyle/>
          <a:p>
            <a:r>
              <a:rPr lang="en-US" sz="3300" dirty="0"/>
              <a:t>Better understanding of the health information needs of the LGBTQ+ community.</a:t>
            </a:r>
          </a:p>
          <a:p>
            <a:r>
              <a:rPr lang="en-US" sz="3300" dirty="0"/>
              <a:t>Examine the benefits of LGBTQ+ focused cultural competency/humility.</a:t>
            </a:r>
          </a:p>
          <a:p>
            <a:pPr marL="0" indent="0">
              <a:buNone/>
            </a:pPr>
            <a:endParaRPr lang="en-US" dirty="0"/>
          </a:p>
        </p:txBody>
      </p:sp>
      <p:pic>
        <p:nvPicPr>
          <p:cNvPr id="7" name="Content Placeholder 6" descr="Two people hugging. ">
            <a:extLst>
              <a:ext uri="{FF2B5EF4-FFF2-40B4-BE49-F238E27FC236}">
                <a16:creationId xmlns:a16="http://schemas.microsoft.com/office/drawing/2014/main" id="{DC72DB92-CC85-48D7-8C4A-4A6C5DF5D70F}"/>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rot="5400000">
            <a:off x="6897476" y="2200778"/>
            <a:ext cx="4080694" cy="3060520"/>
          </a:xfrm>
        </p:spPr>
      </p:pic>
      <p:sp>
        <p:nvSpPr>
          <p:cNvPr id="5" name="Footer Placeholder 4">
            <a:extLst>
              <a:ext uri="{FF2B5EF4-FFF2-40B4-BE49-F238E27FC236}">
                <a16:creationId xmlns:a16="http://schemas.microsoft.com/office/drawing/2014/main" id="{92840065-AEC4-4724-A325-CEE08AD63C45}"/>
              </a:ext>
            </a:extLst>
          </p:cNvPr>
          <p:cNvSpPr>
            <a:spLocks noGrp="1"/>
          </p:cNvSpPr>
          <p:nvPr>
            <p:ph type="ftr" sz="quarter" idx="13"/>
          </p:nvPr>
        </p:nvSpPr>
        <p:spPr>
          <a:xfrm>
            <a:off x="5892314" y="5811838"/>
            <a:ext cx="6091017" cy="365125"/>
          </a:xfrm>
        </p:spPr>
        <p:txBody>
          <a:bodyPr/>
          <a:lstStyle/>
          <a:p>
            <a:r>
              <a:rPr lang="en-US" dirty="0">
                <a:solidFill>
                  <a:schemeClr val="accent2">
                    <a:lumMod val="75000"/>
                  </a:schemeClr>
                </a:solidFill>
              </a:rPr>
              <a:t>Presenter with her daughter.</a:t>
            </a:r>
          </a:p>
        </p:txBody>
      </p:sp>
    </p:spTree>
    <p:extLst>
      <p:ext uri="{BB962C8B-B14F-4D97-AF65-F5344CB8AC3E}">
        <p14:creationId xmlns:p14="http://schemas.microsoft.com/office/powerpoint/2010/main" val="1775434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27EEB-2415-4918-89D2-7C85EE62C00F}"/>
              </a:ext>
            </a:extLst>
          </p:cNvPr>
          <p:cNvSpPr>
            <a:spLocks noGrp="1"/>
          </p:cNvSpPr>
          <p:nvPr>
            <p:ph type="title"/>
          </p:nvPr>
        </p:nvSpPr>
        <p:spPr/>
        <p:txBody>
          <a:bodyPr/>
          <a:lstStyle/>
          <a:p>
            <a:r>
              <a:rPr lang="en-US" dirty="0"/>
              <a:t>Second Objectives: Resources and Strategies</a:t>
            </a:r>
          </a:p>
        </p:txBody>
      </p:sp>
      <p:sp>
        <p:nvSpPr>
          <p:cNvPr id="3" name="Content Placeholder 2">
            <a:extLst>
              <a:ext uri="{FF2B5EF4-FFF2-40B4-BE49-F238E27FC236}">
                <a16:creationId xmlns:a16="http://schemas.microsoft.com/office/drawing/2014/main" id="{EACF7828-2370-4A8B-A7F8-9E234225D88A}"/>
              </a:ext>
            </a:extLst>
          </p:cNvPr>
          <p:cNvSpPr>
            <a:spLocks noGrp="1"/>
          </p:cNvSpPr>
          <p:nvPr>
            <p:ph sz="half" idx="1"/>
          </p:nvPr>
        </p:nvSpPr>
        <p:spPr>
          <a:xfrm>
            <a:off x="6377354" y="1690690"/>
            <a:ext cx="5181600" cy="4351338"/>
          </a:xfrm>
        </p:spPr>
        <p:txBody>
          <a:bodyPr>
            <a:normAutofit/>
          </a:bodyPr>
          <a:lstStyle/>
          <a:p>
            <a:r>
              <a:rPr lang="en-US" dirty="0"/>
              <a:t>Identify electronic resources for quality LGBTQ+ health </a:t>
            </a:r>
            <a:r>
              <a:rPr lang="en-US"/>
              <a:t>information reference.</a:t>
            </a:r>
            <a:endParaRPr lang="en-US" dirty="0"/>
          </a:p>
          <a:p>
            <a:r>
              <a:rPr lang="en-US" dirty="0"/>
              <a:t>Gain ideas for outreach strategies to the LGBTQ+ community.</a:t>
            </a:r>
          </a:p>
          <a:p>
            <a:endParaRPr lang="en-US" dirty="0"/>
          </a:p>
        </p:txBody>
      </p:sp>
      <p:pic>
        <p:nvPicPr>
          <p:cNvPr id="4" name="Picture 3" descr="Person seated before a laptop.">
            <a:extLst>
              <a:ext uri="{FF2B5EF4-FFF2-40B4-BE49-F238E27FC236}">
                <a16:creationId xmlns:a16="http://schemas.microsoft.com/office/drawing/2014/main" id="{9341272B-EB69-45B6-9E66-6F9C880B6A99}"/>
              </a:ext>
            </a:extLst>
          </p:cNvPr>
          <p:cNvPicPr>
            <a:picLocks noChangeAspect="1"/>
          </p:cNvPicPr>
          <p:nvPr/>
        </p:nvPicPr>
        <p:blipFill>
          <a:blip r:embed="rId3"/>
          <a:stretch>
            <a:fillRect/>
          </a:stretch>
        </p:blipFill>
        <p:spPr>
          <a:xfrm>
            <a:off x="784997" y="1819516"/>
            <a:ext cx="5182049" cy="3590855"/>
          </a:xfrm>
          <a:prstGeom prst="rect">
            <a:avLst/>
          </a:prstGeom>
        </p:spPr>
      </p:pic>
      <p:pic>
        <p:nvPicPr>
          <p:cNvPr id="9" name="Picture 8" descr="Images from Broadly. Gender Spectrum Collection. ">
            <a:extLst>
              <a:ext uri="{FF2B5EF4-FFF2-40B4-BE49-F238E27FC236}">
                <a16:creationId xmlns:a16="http://schemas.microsoft.com/office/drawing/2014/main" id="{CC6F862A-DDC5-4D57-9679-C1657232E515}"/>
              </a:ext>
            </a:extLst>
          </p:cNvPr>
          <p:cNvPicPr>
            <a:picLocks noChangeAspect="1"/>
          </p:cNvPicPr>
          <p:nvPr/>
        </p:nvPicPr>
        <p:blipFill>
          <a:blip r:embed="rId4"/>
          <a:stretch>
            <a:fillRect/>
          </a:stretch>
        </p:blipFill>
        <p:spPr>
          <a:xfrm>
            <a:off x="330805" y="5410371"/>
            <a:ext cx="6090432" cy="371888"/>
          </a:xfrm>
          <a:prstGeom prst="rect">
            <a:avLst/>
          </a:prstGeom>
        </p:spPr>
      </p:pic>
    </p:spTree>
    <p:extLst>
      <p:ext uri="{BB962C8B-B14F-4D97-AF65-F5344CB8AC3E}">
        <p14:creationId xmlns:p14="http://schemas.microsoft.com/office/powerpoint/2010/main" val="3643279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76C08-0588-418A-A0E4-1D32F7E01488}"/>
              </a:ext>
            </a:extLst>
          </p:cNvPr>
          <p:cNvSpPr>
            <a:spLocks noGrp="1"/>
          </p:cNvSpPr>
          <p:nvPr>
            <p:ph type="title"/>
          </p:nvPr>
        </p:nvSpPr>
        <p:spPr/>
        <p:txBody>
          <a:bodyPr/>
          <a:lstStyle/>
          <a:p>
            <a:r>
              <a:rPr lang="en-US" dirty="0"/>
              <a:t>LGBTQ+ Community Faces Barriers</a:t>
            </a:r>
          </a:p>
        </p:txBody>
      </p:sp>
      <p:sp>
        <p:nvSpPr>
          <p:cNvPr id="3" name="Content Placeholder 2">
            <a:extLst>
              <a:ext uri="{FF2B5EF4-FFF2-40B4-BE49-F238E27FC236}">
                <a16:creationId xmlns:a16="http://schemas.microsoft.com/office/drawing/2014/main" id="{66C1E172-B8B3-4FA1-85F8-4CAACCB6D64A}"/>
              </a:ext>
            </a:extLst>
          </p:cNvPr>
          <p:cNvSpPr>
            <a:spLocks noGrp="1"/>
          </p:cNvSpPr>
          <p:nvPr>
            <p:ph sz="half" idx="1"/>
          </p:nvPr>
        </p:nvSpPr>
        <p:spPr>
          <a:xfrm>
            <a:off x="838199" y="1825625"/>
            <a:ext cx="5631493" cy="4351338"/>
          </a:xfrm>
        </p:spPr>
        <p:txBody>
          <a:bodyPr>
            <a:normAutofit/>
          </a:bodyPr>
          <a:lstStyle/>
          <a:p>
            <a:r>
              <a:rPr lang="en-US" dirty="0"/>
              <a:t>Discrimination</a:t>
            </a:r>
          </a:p>
          <a:p>
            <a:r>
              <a:rPr lang="en-US" dirty="0"/>
              <a:t>Misunderstanding</a:t>
            </a:r>
          </a:p>
          <a:p>
            <a:r>
              <a:rPr lang="en-US" dirty="0"/>
              <a:t>Fear</a:t>
            </a:r>
          </a:p>
          <a:p>
            <a:r>
              <a:rPr lang="en-US" b="1" dirty="0"/>
              <a:t>Example</a:t>
            </a:r>
            <a:r>
              <a:rPr lang="en-US" dirty="0"/>
              <a:t>: IAAF is applying testosterone levels regulations to athletes who were born with anatomy that doesn't fit into the solely male or female categories.</a:t>
            </a:r>
          </a:p>
        </p:txBody>
      </p:sp>
      <p:pic>
        <p:nvPicPr>
          <p:cNvPr id="7" name="Content Placeholder 6" descr="A screenshot of a news story.&#10;&#10;Description generated with very high confidence">
            <a:extLst>
              <a:ext uri="{FF2B5EF4-FFF2-40B4-BE49-F238E27FC236}">
                <a16:creationId xmlns:a16="http://schemas.microsoft.com/office/drawing/2014/main" id="{8F855E08-2001-4A5D-A41E-25555F6E5870}"/>
              </a:ext>
            </a:extLst>
          </p:cNvPr>
          <p:cNvPicPr>
            <a:picLocks noGrp="1" noChangeAspect="1"/>
          </p:cNvPicPr>
          <p:nvPr>
            <p:ph sz="half" idx="2"/>
          </p:nvPr>
        </p:nvPicPr>
        <p:blipFill>
          <a:blip r:embed="rId3" cstate="print">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a:off x="6954982" y="1737583"/>
            <a:ext cx="4025014" cy="4064029"/>
          </a:xfrm>
        </p:spPr>
      </p:pic>
      <p:sp>
        <p:nvSpPr>
          <p:cNvPr id="4" name="Footer Placeholder 3">
            <a:extLst>
              <a:ext uri="{FF2B5EF4-FFF2-40B4-BE49-F238E27FC236}">
                <a16:creationId xmlns:a16="http://schemas.microsoft.com/office/drawing/2014/main" id="{86917C8F-9739-457D-8FFD-5CFC3297B533}"/>
              </a:ext>
            </a:extLst>
          </p:cNvPr>
          <p:cNvSpPr>
            <a:spLocks noGrp="1"/>
          </p:cNvSpPr>
          <p:nvPr>
            <p:ph type="ftr" sz="quarter" idx="13"/>
          </p:nvPr>
        </p:nvSpPr>
        <p:spPr>
          <a:xfrm>
            <a:off x="5992091" y="5796548"/>
            <a:ext cx="6091017" cy="365125"/>
          </a:xfrm>
        </p:spPr>
        <p:txBody>
          <a:bodyPr/>
          <a:lstStyle/>
          <a:p>
            <a:r>
              <a:rPr lang="en-US" dirty="0">
                <a:solidFill>
                  <a:schemeClr val="accent2">
                    <a:lumMod val="75000"/>
                  </a:schemeClr>
                </a:solidFill>
              </a:rPr>
              <a:t>NPR Story, May 31, 2019</a:t>
            </a:r>
          </a:p>
        </p:txBody>
      </p:sp>
    </p:spTree>
    <p:extLst>
      <p:ext uri="{BB962C8B-B14F-4D97-AF65-F5344CB8AC3E}">
        <p14:creationId xmlns:p14="http://schemas.microsoft.com/office/powerpoint/2010/main" val="20034791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EACD4E-D830-402F-A66B-C924A7FA0533}"/>
              </a:ext>
            </a:extLst>
          </p:cNvPr>
          <p:cNvSpPr>
            <a:spLocks noGrp="1"/>
          </p:cNvSpPr>
          <p:nvPr>
            <p:ph type="title"/>
          </p:nvPr>
        </p:nvSpPr>
        <p:spPr/>
        <p:txBody>
          <a:bodyPr/>
          <a:lstStyle/>
          <a:p>
            <a:r>
              <a:rPr lang="en-US" dirty="0"/>
              <a:t>LGBTQ+ Community Avoiding Health Care Environments</a:t>
            </a:r>
          </a:p>
        </p:txBody>
      </p:sp>
      <p:pic>
        <p:nvPicPr>
          <p:cNvPr id="8" name="Content Placeholder 7" descr="A person in a johnny at the doctor's office&#10;&#10;Description generated with high confidence">
            <a:extLst>
              <a:ext uri="{FF2B5EF4-FFF2-40B4-BE49-F238E27FC236}">
                <a16:creationId xmlns:a16="http://schemas.microsoft.com/office/drawing/2014/main" id="{32A52E14-4D3C-4E93-9832-8A65FC575E66}"/>
              </a:ext>
            </a:extLst>
          </p:cNvPr>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838200" y="2274094"/>
            <a:ext cx="5181600" cy="3454400"/>
          </a:xfrm>
        </p:spPr>
      </p:pic>
      <p:sp>
        <p:nvSpPr>
          <p:cNvPr id="6" name="Content Placeholder 5">
            <a:extLst>
              <a:ext uri="{FF2B5EF4-FFF2-40B4-BE49-F238E27FC236}">
                <a16:creationId xmlns:a16="http://schemas.microsoft.com/office/drawing/2014/main" id="{DD3DA77E-709B-4199-82B4-814924B23A5D}"/>
              </a:ext>
            </a:extLst>
          </p:cNvPr>
          <p:cNvSpPr>
            <a:spLocks noGrp="1"/>
          </p:cNvSpPr>
          <p:nvPr>
            <p:ph sz="half" idx="2"/>
          </p:nvPr>
        </p:nvSpPr>
        <p:spPr/>
        <p:txBody>
          <a:bodyPr>
            <a:normAutofit fontScale="92500" lnSpcReduction="10000"/>
          </a:bodyPr>
          <a:lstStyle/>
          <a:p>
            <a:pPr lvl="0">
              <a:spcBef>
                <a:spcPts val="0"/>
              </a:spcBef>
              <a:buClr>
                <a:srgbClr val="215591"/>
              </a:buClr>
              <a:buSzPts val="2800"/>
            </a:pPr>
            <a:r>
              <a:rPr lang="en-US" dirty="0"/>
              <a:t>Social stigma</a:t>
            </a:r>
          </a:p>
          <a:p>
            <a:pPr lvl="0">
              <a:buClr>
                <a:srgbClr val="215591"/>
              </a:buClr>
              <a:buSzPts val="2800"/>
            </a:pPr>
            <a:r>
              <a:rPr lang="en-US" dirty="0"/>
              <a:t>Rejection by family members</a:t>
            </a:r>
          </a:p>
          <a:p>
            <a:pPr lvl="0">
              <a:buClr>
                <a:srgbClr val="215591"/>
              </a:buClr>
              <a:buSzPts val="2800"/>
            </a:pPr>
            <a:r>
              <a:rPr lang="en-US" dirty="0"/>
              <a:t>Abuse and violence</a:t>
            </a:r>
          </a:p>
          <a:p>
            <a:pPr lvl="0">
              <a:buClr>
                <a:srgbClr val="215591"/>
              </a:buClr>
              <a:buSzPts val="2800"/>
            </a:pPr>
            <a:r>
              <a:rPr lang="en-US" dirty="0"/>
              <a:t>Unfair treatment in the legal system, state/federal</a:t>
            </a:r>
          </a:p>
          <a:p>
            <a:pPr lvl="0">
              <a:buClr>
                <a:srgbClr val="215591"/>
              </a:buClr>
              <a:buSzPts val="2800"/>
            </a:pPr>
            <a:r>
              <a:rPr lang="en-US" dirty="0"/>
              <a:t>Hiding some or all aspects of one’s life</a:t>
            </a:r>
          </a:p>
          <a:p>
            <a:pPr lvl="0">
              <a:buClr>
                <a:srgbClr val="215591"/>
              </a:buClr>
              <a:buSzPts val="2800"/>
            </a:pPr>
            <a:r>
              <a:rPr lang="en-US" dirty="0"/>
              <a:t>Lacking health insurance</a:t>
            </a:r>
          </a:p>
          <a:p>
            <a:pPr lvl="0">
              <a:buClr>
                <a:srgbClr val="215591"/>
              </a:buClr>
              <a:buSzPts val="2800"/>
            </a:pPr>
            <a:r>
              <a:rPr lang="en-US" dirty="0"/>
              <a:t>Shortage of culturally competent</a:t>
            </a:r>
            <a:r>
              <a:rPr lang="en-US"/>
              <a:t>/humble </a:t>
            </a:r>
            <a:r>
              <a:rPr lang="en-US" dirty="0"/>
              <a:t>healthcare providers</a:t>
            </a:r>
          </a:p>
          <a:p>
            <a:endParaRPr lang="en-US" dirty="0"/>
          </a:p>
        </p:txBody>
      </p:sp>
      <p:sp>
        <p:nvSpPr>
          <p:cNvPr id="4" name="Footer Placeholder 3">
            <a:extLst>
              <a:ext uri="{FF2B5EF4-FFF2-40B4-BE49-F238E27FC236}">
                <a16:creationId xmlns:a16="http://schemas.microsoft.com/office/drawing/2014/main" id="{AA4960E1-0DD3-41C6-BD43-282636F368FB}"/>
              </a:ext>
            </a:extLst>
          </p:cNvPr>
          <p:cNvSpPr>
            <a:spLocks noGrp="1"/>
          </p:cNvSpPr>
          <p:nvPr>
            <p:ph type="ftr" sz="quarter" idx="13"/>
          </p:nvPr>
        </p:nvSpPr>
        <p:spPr>
          <a:xfrm>
            <a:off x="383491" y="5728494"/>
            <a:ext cx="6091017" cy="365125"/>
          </a:xfrm>
        </p:spPr>
        <p:txBody>
          <a:bodyPr/>
          <a:lstStyle/>
          <a:p>
            <a:endParaRPr lang="en-US" dirty="0">
              <a:solidFill>
                <a:schemeClr val="accent2">
                  <a:lumMod val="75000"/>
                </a:schemeClr>
              </a:solidFill>
            </a:endParaRPr>
          </a:p>
          <a:p>
            <a:r>
              <a:rPr lang="en-US" dirty="0">
                <a:solidFill>
                  <a:schemeClr val="accent2">
                    <a:lumMod val="75000"/>
                  </a:schemeClr>
                </a:solidFill>
              </a:rPr>
              <a:t>Images from Broadly. Gender Spectrum Collection. </a:t>
            </a:r>
          </a:p>
          <a:p>
            <a:endParaRPr lang="en-US" dirty="0"/>
          </a:p>
        </p:txBody>
      </p:sp>
    </p:spTree>
    <p:extLst>
      <p:ext uri="{BB962C8B-B14F-4D97-AF65-F5344CB8AC3E}">
        <p14:creationId xmlns:p14="http://schemas.microsoft.com/office/powerpoint/2010/main" val="381202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20"/>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Calibri"/>
              <a:buNone/>
            </a:pPr>
            <a:r>
              <a:rPr lang="en-US" dirty="0">
                <a:hlinkClick r:id="rId3"/>
              </a:rPr>
              <a:t>HEI 2018</a:t>
            </a:r>
            <a:r>
              <a:rPr lang="en-US" dirty="0"/>
              <a:t>: Experiences with Healthcare</a:t>
            </a:r>
            <a:endParaRPr dirty="0"/>
          </a:p>
        </p:txBody>
      </p:sp>
      <p:sp>
        <p:nvSpPr>
          <p:cNvPr id="2" name="Content Placeholder 1">
            <a:extLst>
              <a:ext uri="{FF2B5EF4-FFF2-40B4-BE49-F238E27FC236}">
                <a16:creationId xmlns:a16="http://schemas.microsoft.com/office/drawing/2014/main" id="{370CA20B-F9CC-4ED5-A262-DBFBA770DB69}"/>
              </a:ext>
            </a:extLst>
          </p:cNvPr>
          <p:cNvSpPr>
            <a:spLocks noGrp="1"/>
          </p:cNvSpPr>
          <p:nvPr>
            <p:ph sz="half" idx="2"/>
          </p:nvPr>
        </p:nvSpPr>
        <p:spPr/>
        <p:txBody>
          <a:bodyPr>
            <a:normAutofit fontScale="77500" lnSpcReduction="20000"/>
          </a:bodyPr>
          <a:lstStyle/>
          <a:p>
            <a:pPr lvl="0">
              <a:spcBef>
                <a:spcPts val="0"/>
              </a:spcBef>
              <a:buClr>
                <a:srgbClr val="2A3A89"/>
              </a:buClr>
              <a:buSzPts val="2800"/>
            </a:pPr>
            <a:r>
              <a:rPr lang="en-US" dirty="0"/>
              <a:t>70% of transgender or GNC patients surveyed have experienced some type of discrimination in healthcare.</a:t>
            </a:r>
          </a:p>
          <a:p>
            <a:pPr lvl="0">
              <a:buClr>
                <a:srgbClr val="2A3A89"/>
              </a:buClr>
              <a:buSzPts val="2800"/>
            </a:pPr>
            <a:r>
              <a:rPr lang="en-US" dirty="0"/>
              <a:t>56% of lesbian, gay and bisexual patients have experienced some type of discrimination in healthcare.</a:t>
            </a:r>
          </a:p>
          <a:p>
            <a:pPr lvl="0">
              <a:buClr>
                <a:srgbClr val="2A3A89"/>
              </a:buClr>
              <a:buSzPts val="2800"/>
            </a:pPr>
            <a:r>
              <a:rPr lang="en-US" dirty="0"/>
              <a:t>52% of transgender respondents reported that they believed they would be refused medical services because of their LGBTQ+ status.</a:t>
            </a:r>
          </a:p>
          <a:p>
            <a:pPr lvl="0">
              <a:buClr>
                <a:srgbClr val="2A3A89"/>
              </a:buClr>
              <a:buSzPts val="2800"/>
            </a:pPr>
            <a:r>
              <a:rPr lang="en-US" dirty="0"/>
              <a:t>73% of transgender and 29% of lesbian, gay and bisexual respondents reported that they believed they would be treated differently by medical personnel because of their LGBTQ+ status.</a:t>
            </a:r>
          </a:p>
          <a:p>
            <a:endParaRPr lang="en-US" dirty="0"/>
          </a:p>
        </p:txBody>
      </p:sp>
      <p:pic>
        <p:nvPicPr>
          <p:cNvPr id="4" name="Content Placeholder 3" descr="A screenshot of a website&#10;&#10;Description generated with very high confidence">
            <a:extLst>
              <a:ext uri="{FF2B5EF4-FFF2-40B4-BE49-F238E27FC236}">
                <a16:creationId xmlns:a16="http://schemas.microsoft.com/office/drawing/2014/main" id="{C34A3B8F-4D34-4B6A-A66F-CC24B3160B45}"/>
              </a:ext>
            </a:extLst>
          </p:cNvPr>
          <p:cNvPicPr>
            <a:picLocks noGrp="1" noChangeAspect="1"/>
          </p:cNvPicPr>
          <p:nvPr>
            <p:ph sz="half" idx="1"/>
          </p:nvPr>
        </p:nvPicPr>
        <p:blipFill>
          <a:blip r:embed="rId4" cstate="print">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tretch>
            <a:fillRect/>
          </a:stretch>
        </p:blipFill>
        <p:spPr>
          <a:xfrm>
            <a:off x="838201" y="1740741"/>
            <a:ext cx="5181600" cy="3807124"/>
          </a:xfrm>
          <a:prstGeom prst="rect">
            <a:avLst/>
          </a:prstGeom>
          <a:noFill/>
          <a:ln>
            <a:noFill/>
          </a:ln>
        </p:spPr>
      </p:pic>
      <p:sp>
        <p:nvSpPr>
          <p:cNvPr id="148" name="Google Shape;148;p20"/>
          <p:cNvSpPr txBox="1"/>
          <p:nvPr/>
        </p:nvSpPr>
        <p:spPr>
          <a:xfrm>
            <a:off x="665018" y="5547865"/>
            <a:ext cx="5507182" cy="27699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dirty="0">
                <a:solidFill>
                  <a:schemeClr val="accent2">
                    <a:lumMod val="75000"/>
                  </a:schemeClr>
                </a:solidFill>
                <a:latin typeface="Calibri"/>
                <a:ea typeface="Calibri"/>
                <a:cs typeface="Calibri"/>
                <a:sym typeface="Calibri"/>
              </a:rPr>
              <a:t>Healthcare Equality Index (HEI) 2018</a:t>
            </a:r>
            <a:endParaRPr dirty="0">
              <a:solidFill>
                <a:schemeClr val="accent2">
                  <a:lumMod val="75000"/>
                </a:schemeClr>
              </a:solidFill>
            </a:endParaRPr>
          </a:p>
        </p:txBody>
      </p:sp>
    </p:spTree>
  </p:cSld>
  <p:clrMapOvr>
    <a:masterClrMapping/>
  </p:clrMapOvr>
</p:sld>
</file>

<file path=ppt/theme/theme1.xml><?xml version="1.0" encoding="utf-8"?>
<a:theme xmlns:a="http://schemas.openxmlformats.org/drawingml/2006/main" name="NTO White w blue text">
  <a:themeElements>
    <a:clrScheme name="Custom 1">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TO Template (NEW LOGO 4-27-17)WIDE.potx" id="{0F0190FA-4B4C-4597-80A5-EBFD2694A27B}" vid="{4B7CB377-9829-43A6-8E5B-B811CD4BC6AB}"/>
    </a:ext>
  </a:extLst>
</a:theme>
</file>

<file path=ppt/theme/theme2.xml><?xml version="1.0" encoding="utf-8"?>
<a:theme xmlns:a="http://schemas.openxmlformats.org/drawingml/2006/main" name="NTO White w gray text">
  <a:themeElements>
    <a:clrScheme name="Custom 1">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TO Template (NEW LOGO 4-27-17)WIDE.potx" id="{0F0190FA-4B4C-4597-80A5-EBFD2694A27B}" vid="{EB8DA9C5-18A6-495A-8C63-5F93DE9D3EB4}"/>
    </a:ext>
  </a:extLst>
</a:theme>
</file>

<file path=ppt/theme/theme3.xml><?xml version="1.0" encoding="utf-8"?>
<a:theme xmlns:a="http://schemas.openxmlformats.org/drawingml/2006/main" name="NTO Blue">
  <a:themeElements>
    <a:clrScheme name="Custom 1">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TO Template (NEW LOGO 4-27-17)WIDE.potx" id="{0F0190FA-4B4C-4597-80A5-EBFD2694A27B}" vid="{9FF7E26E-56AF-4622-86E4-CF578BB57232}"/>
    </a:ext>
  </a:extLst>
</a:theme>
</file>

<file path=ppt/theme/theme4.xml><?xml version="1.0" encoding="utf-8"?>
<a:theme xmlns:a="http://schemas.openxmlformats.org/drawingml/2006/main" name="NTO Black">
  <a:themeElements>
    <a:clrScheme name="Custom 1">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TO Template (NEW LOGO 4-27-17)WIDE.potx" id="{0F0190FA-4B4C-4597-80A5-EBFD2694A27B}" vid="{3E78EFA1-0F31-4536-9B71-88940AF1CADD}"/>
    </a:ext>
  </a:extLst>
</a:theme>
</file>

<file path=ppt/theme/theme5.xml><?xml version="1.0" encoding="utf-8"?>
<a:theme xmlns:a="http://schemas.openxmlformats.org/drawingml/2006/main" name="NTO Gray">
  <a:themeElements>
    <a:clrScheme name="Custom 1">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TO Template (NEW LOGO 4-27-17)WIDE.potx" id="{0F0190FA-4B4C-4597-80A5-EBFD2694A27B}" vid="{E594446E-A5CF-48FC-9FBE-66B0B4A3008B}"/>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NTO Template (NEW LOGO 4-27-17)WIDE</Template>
  <TotalTime>772</TotalTime>
  <Words>850</Words>
  <Application>Microsoft Office PowerPoint</Application>
  <PresentationFormat>Widescreen</PresentationFormat>
  <Paragraphs>156</Paragraphs>
  <Slides>22</Slides>
  <Notes>22</Notes>
  <HiddenSlides>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22</vt:i4>
      </vt:variant>
    </vt:vector>
  </HeadingPairs>
  <TitlesOfParts>
    <vt:vector size="30" baseType="lpstr">
      <vt:lpstr>Arial</vt:lpstr>
      <vt:lpstr>Calibri</vt:lpstr>
      <vt:lpstr>Times New Roman</vt:lpstr>
      <vt:lpstr>NTO White w blue text</vt:lpstr>
      <vt:lpstr>NTO White w gray text</vt:lpstr>
      <vt:lpstr>NTO Blue</vt:lpstr>
      <vt:lpstr>NTO Black</vt:lpstr>
      <vt:lpstr>NTO Gray</vt:lpstr>
      <vt:lpstr>Improving the Health, Safety, and Well-being of LGBTQ+ Populations</vt:lpstr>
      <vt:lpstr>National Library of Medicine</vt:lpstr>
      <vt:lpstr>National Network of Libraries of Medicine</vt:lpstr>
      <vt:lpstr>The “Big Picture” Goal</vt:lpstr>
      <vt:lpstr>First Objectives: Needs and Benefits</vt:lpstr>
      <vt:lpstr>Second Objectives: Resources and Strategies</vt:lpstr>
      <vt:lpstr>LGBTQ+ Community Faces Barriers</vt:lpstr>
      <vt:lpstr>LGBTQ+ Community Avoiding Health Care Environments</vt:lpstr>
      <vt:lpstr>HEI 2018: Experiences with Healthcare</vt:lpstr>
      <vt:lpstr>Health Information Needs of LGBTQ+ Community</vt:lpstr>
      <vt:lpstr>Benefits of Culturally Competency Training</vt:lpstr>
      <vt:lpstr>Sex, Gender and Sexuality</vt:lpstr>
      <vt:lpstr>LGBTQ+ Terminology</vt:lpstr>
      <vt:lpstr>Pronouns</vt:lpstr>
      <vt:lpstr>Quality LBGTQ+ Health Information Resources</vt:lpstr>
      <vt:lpstr>CDC Resources for Healthcare Providers, Public Health Professionals, Students and General Public</vt:lpstr>
      <vt:lpstr>CDC Resources: Data and Statistics, News and Related Links</vt:lpstr>
      <vt:lpstr>CDC Resources: Hotlines, Referral Services and Health Clinics</vt:lpstr>
      <vt:lpstr>National LGBT Health Education Center (Fenway Institute)</vt:lpstr>
      <vt:lpstr>Outreach Strategies to the LGBTQ+ Community</vt:lpstr>
      <vt:lpstr>Principles of Community Engagement</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PSR Template</dc:title>
  <dc:creator>RBrown</dc:creator>
  <cp:lastModifiedBy>Malachowski, Margot</cp:lastModifiedBy>
  <cp:revision>68</cp:revision>
  <cp:lastPrinted>2019-08-19T20:03:16Z</cp:lastPrinted>
  <dcterms:created xsi:type="dcterms:W3CDTF">2019-05-13T19:16:55Z</dcterms:created>
  <dcterms:modified xsi:type="dcterms:W3CDTF">2020-05-28T20:26:56Z</dcterms:modified>
</cp:coreProperties>
</file>