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22"/>
  </p:notesMasterIdLst>
  <p:sldIdLst>
    <p:sldId id="256" r:id="rId2"/>
    <p:sldId id="276" r:id="rId3"/>
    <p:sldId id="275" r:id="rId4"/>
    <p:sldId id="277" r:id="rId5"/>
    <p:sldId id="278" r:id="rId6"/>
    <p:sldId id="280" r:id="rId7"/>
    <p:sldId id="274" r:id="rId8"/>
    <p:sldId id="262" r:id="rId9"/>
    <p:sldId id="272" r:id="rId10"/>
    <p:sldId id="266" r:id="rId11"/>
    <p:sldId id="267" r:id="rId12"/>
    <p:sldId id="268" r:id="rId13"/>
    <p:sldId id="257" r:id="rId14"/>
    <p:sldId id="264" r:id="rId15"/>
    <p:sldId id="261" r:id="rId16"/>
    <p:sldId id="263" r:id="rId17"/>
    <p:sldId id="270" r:id="rId18"/>
    <p:sldId id="269" r:id="rId19"/>
    <p:sldId id="273" r:id="rId20"/>
    <p:sldId id="271"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E721CB"/>
    <a:srgbClr val="ED98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64496" autoAdjust="0"/>
  </p:normalViewPr>
  <p:slideViewPr>
    <p:cSldViewPr snapToGrid="0">
      <p:cViewPr varScale="1">
        <p:scale>
          <a:sx n="74" d="100"/>
          <a:sy n="74" d="100"/>
        </p:scale>
        <p:origin x="1704" y="5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3" d="100"/>
          <a:sy n="83" d="100"/>
        </p:scale>
        <p:origin x="173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74126-3AFB-4FA3-9F37-05BBB675F131}" type="datetimeFigureOut">
              <a:rPr lang="en-US" smtClean="0"/>
              <a:t>8/29/2018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35D403-12FB-401C-A363-91350EFD6B65}" type="slidenum">
              <a:rPr lang="en-US" smtClean="0"/>
              <a:t>‹#›</a:t>
            </a:fld>
            <a:endParaRPr lang="en-US"/>
          </a:p>
        </p:txBody>
      </p:sp>
    </p:spTree>
    <p:extLst>
      <p:ext uri="{BB962C8B-B14F-4D97-AF65-F5344CB8AC3E}">
        <p14:creationId xmlns:p14="http://schemas.microsoft.com/office/powerpoint/2010/main" val="318454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(Housekeeping)</a:t>
            </a:r>
          </a:p>
          <a:p>
            <a:endParaRPr lang="en-US" dirty="0"/>
          </a:p>
          <a:p>
            <a:r>
              <a:rPr lang="en-US" dirty="0"/>
              <a:t>Slides and Resources are available</a:t>
            </a:r>
          </a:p>
          <a:p>
            <a:endParaRPr lang="en-US" dirty="0"/>
          </a:p>
          <a:p>
            <a:r>
              <a:rPr lang="en-US" dirty="0"/>
              <a:t>Today’s session will expand upon your ability to help patrons explore their roots. We will offer ideas for easy family history programming. We will go beyond genealogy—a very hot topic in library programming! My colleague Catherine Martin will explain Genetic Family Trees. She’ll talk about what drives us to genetic testing, and share useful websites for librarians and the public.  </a:t>
            </a:r>
          </a:p>
        </p:txBody>
      </p:sp>
      <p:sp>
        <p:nvSpPr>
          <p:cNvPr id="4" name="Slide Number Placeholder 3"/>
          <p:cNvSpPr>
            <a:spLocks noGrp="1"/>
          </p:cNvSpPr>
          <p:nvPr>
            <p:ph type="sldNum" sz="quarter" idx="10"/>
          </p:nvPr>
        </p:nvSpPr>
        <p:spPr/>
        <p:txBody>
          <a:bodyPr/>
          <a:lstStyle/>
          <a:p>
            <a:fld id="{4935D403-12FB-401C-A363-91350EFD6B65}" type="slidenum">
              <a:rPr lang="en-US" smtClean="0"/>
              <a:t>1</a:t>
            </a:fld>
            <a:endParaRPr lang="en-US"/>
          </a:p>
        </p:txBody>
      </p:sp>
    </p:spTree>
    <p:extLst>
      <p:ext uri="{BB962C8B-B14F-4D97-AF65-F5344CB8AC3E}">
        <p14:creationId xmlns:p14="http://schemas.microsoft.com/office/powerpoint/2010/main" val="3745609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28263" y="4400550"/>
            <a:ext cx="5743937" cy="4072118"/>
          </a:xfrm>
        </p:spPr>
        <p:txBody>
          <a:bodyPr/>
          <a:lstStyle/>
          <a:p>
            <a:r>
              <a:rPr lang="en-US" b="1" dirty="0"/>
              <a:t>Today’s focus is only on Health and our family tree.</a:t>
            </a:r>
          </a:p>
          <a:p>
            <a:endParaRPr lang="en-US" b="1" dirty="0"/>
          </a:p>
          <a:p>
            <a:r>
              <a:rPr lang="en-US" b="1" dirty="0"/>
              <a:t>First-degree relative:  </a:t>
            </a:r>
            <a:r>
              <a:rPr lang="en-US" b="0" dirty="0"/>
              <a:t>Parent, children, brothers/sisters</a:t>
            </a:r>
          </a:p>
          <a:p>
            <a:r>
              <a:rPr lang="en-US" b="1" dirty="0"/>
              <a:t>Second-degree relative: </a:t>
            </a:r>
            <a:r>
              <a:rPr lang="en-US" b="0" dirty="0"/>
              <a:t>Grandparents, aunts/uncles, nieces/nephews and grandchildren</a:t>
            </a:r>
          </a:p>
          <a:p>
            <a:r>
              <a:rPr lang="en-US" b="1" dirty="0"/>
              <a:t>Third-degree relatives:  </a:t>
            </a:r>
            <a:r>
              <a:rPr lang="en-US" b="0" dirty="0"/>
              <a:t>First cousins</a:t>
            </a:r>
          </a:p>
          <a:p>
            <a:endParaRPr lang="en-US" b="1" dirty="0"/>
          </a:p>
          <a:p>
            <a:r>
              <a:rPr lang="en-US" b="0" dirty="0"/>
              <a:t>A family medical history can identify people with higher-than-usual change of common disorders such as heart disease, high blood pressure, stroke, certain cancers and diabetes.  Knowing one’s family medical history provides information about risk on specific health concerns yet it does not mean that you may develop a particular condition.</a:t>
            </a:r>
          </a:p>
          <a:p>
            <a:endParaRPr lang="en-US" b="0" dirty="0"/>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endParaRPr lang="en-US" sz="1100" dirty="0"/>
          </a:p>
        </p:txBody>
      </p:sp>
      <p:sp>
        <p:nvSpPr>
          <p:cNvPr id="4" name="Slide Number Placeholder 3"/>
          <p:cNvSpPr>
            <a:spLocks noGrp="1"/>
          </p:cNvSpPr>
          <p:nvPr>
            <p:ph type="sldNum" sz="quarter" idx="10"/>
          </p:nvPr>
        </p:nvSpPr>
        <p:spPr/>
        <p:txBody>
          <a:bodyPr/>
          <a:lstStyle/>
          <a:p>
            <a:fld id="{4935D403-12FB-401C-A363-91350EFD6B65}" type="slidenum">
              <a:rPr lang="en-US" smtClean="0"/>
              <a:t>10</a:t>
            </a:fld>
            <a:endParaRPr lang="en-US"/>
          </a:p>
        </p:txBody>
      </p:sp>
    </p:spTree>
    <p:extLst>
      <p:ext uri="{BB962C8B-B14F-4D97-AF65-F5344CB8AC3E}">
        <p14:creationId xmlns:p14="http://schemas.microsoft.com/office/powerpoint/2010/main" val="2597155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General guidelines:</a:t>
            </a:r>
            <a:endParaRPr lang="en-US" dirty="0"/>
          </a:p>
          <a:p>
            <a:pPr marL="171450" indent="-171450">
              <a:buFont typeface="Arial" panose="020B0604020202020204" pitchFamily="34" charset="0"/>
              <a:buChar char="•"/>
            </a:pPr>
            <a:r>
              <a:rPr lang="en-US" dirty="0"/>
              <a:t>It is helpful to start in the middle of the page when drawing a pedigree.</a:t>
            </a:r>
          </a:p>
          <a:p>
            <a:pPr marL="171450" indent="-171450">
              <a:buFont typeface="Arial" panose="020B0604020202020204" pitchFamily="34" charset="0"/>
              <a:buChar char="•"/>
            </a:pPr>
            <a:r>
              <a:rPr lang="en-US" dirty="0"/>
              <a:t>Male partners are to the left of female partners.</a:t>
            </a:r>
          </a:p>
          <a:p>
            <a:pPr marL="171450" indent="-171450">
              <a:buFont typeface="Arial" panose="020B0604020202020204" pitchFamily="34" charset="0"/>
              <a:buChar char="•"/>
            </a:pPr>
            <a:r>
              <a:rPr lang="en-US" dirty="0"/>
              <a:t>Siblings are drawn from oldest to youngest with the oldest listed on the left and the youngest on the right.</a:t>
            </a:r>
          </a:p>
          <a:p>
            <a:pPr marL="171450" indent="-171450">
              <a:buFont typeface="Arial" panose="020B0604020202020204" pitchFamily="34" charset="0"/>
              <a:buChar char="•"/>
            </a:pPr>
            <a:r>
              <a:rPr lang="en-US" dirty="0"/>
              <a:t>If there are multiple disorders or diseases, use quadrants or different shading (solid, cross-hatching) to indicate each disease (see examples)</a:t>
            </a:r>
          </a:p>
          <a:p>
            <a:endParaRPr lang="en-US" dirty="0"/>
          </a:p>
          <a:p>
            <a:endParaRPr lang="en-US" dirty="0"/>
          </a:p>
          <a:p>
            <a:r>
              <a:rPr lang="en-US" b="1" dirty="0"/>
              <a:t>More information is found on the Iowa Institute of Human Genetics:  </a:t>
            </a:r>
            <a:endParaRPr lang="en-US" dirty="0"/>
          </a:p>
          <a:p>
            <a:r>
              <a:rPr lang="en-US" dirty="0"/>
              <a:t>https://medicine.uiowa.edu/humangenetics/resources/how-draw-pedigree </a:t>
            </a:r>
          </a:p>
        </p:txBody>
      </p:sp>
      <p:sp>
        <p:nvSpPr>
          <p:cNvPr id="4" name="Slide Number Placeholder 3"/>
          <p:cNvSpPr>
            <a:spLocks noGrp="1"/>
          </p:cNvSpPr>
          <p:nvPr>
            <p:ph type="sldNum" sz="quarter" idx="10"/>
          </p:nvPr>
        </p:nvSpPr>
        <p:spPr/>
        <p:txBody>
          <a:bodyPr/>
          <a:lstStyle/>
          <a:p>
            <a:fld id="{4935D403-12FB-401C-A363-91350EFD6B65}" type="slidenum">
              <a:rPr lang="en-US" smtClean="0"/>
              <a:t>11</a:t>
            </a:fld>
            <a:endParaRPr lang="en-US"/>
          </a:p>
        </p:txBody>
      </p:sp>
    </p:spTree>
    <p:extLst>
      <p:ext uri="{BB962C8B-B14F-4D97-AF65-F5344CB8AC3E}">
        <p14:creationId xmlns:p14="http://schemas.microsoft.com/office/powerpoint/2010/main" val="3295465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sng" dirty="0"/>
              <a:t>This is an example of a family with twins or no children.</a:t>
            </a:r>
          </a:p>
          <a:p>
            <a:endParaRPr lang="en-US" b="1" dirty="0"/>
          </a:p>
          <a:p>
            <a:r>
              <a:rPr lang="en-US" b="1" dirty="0"/>
              <a:t>The following information must be included on the pedigree:</a:t>
            </a:r>
          </a:p>
          <a:p>
            <a:endParaRPr lang="en-US" dirty="0"/>
          </a:p>
          <a:p>
            <a:pPr marL="171450" indent="-171450">
              <a:buFont typeface="Arial" panose="020B0604020202020204" pitchFamily="34" charset="0"/>
              <a:buChar char="•"/>
            </a:pPr>
            <a:r>
              <a:rPr lang="en-US" sz="1200" dirty="0"/>
              <a:t>First name or initials of relatives (To maintain confidentiality do NOT use full names; alternatively, use generation-individual numbers (I-1, I-2, II-1). Please limit identifying information to be compliant with HIPAA guidelines.)</a:t>
            </a:r>
          </a:p>
          <a:p>
            <a:pPr marL="171450" indent="-171450">
              <a:buFont typeface="Arial" panose="020B0604020202020204" pitchFamily="34" charset="0"/>
              <a:buChar char="•"/>
            </a:pPr>
            <a:r>
              <a:rPr lang="en-US" sz="1200" dirty="0"/>
              <a:t>Affected status (i.e. who has a disease) for each individual in the family</a:t>
            </a:r>
          </a:p>
          <a:p>
            <a:pPr marL="171450" indent="-171450">
              <a:buFont typeface="Arial" panose="020B0604020202020204" pitchFamily="34" charset="0"/>
              <a:buChar char="•"/>
            </a:pPr>
            <a:r>
              <a:rPr lang="en-US" sz="1200" dirty="0"/>
              <a:t>Age of all family members, or age at death (To be compliant with HIPAA guidelines, please do not submit a full birth date at this time.)</a:t>
            </a:r>
          </a:p>
          <a:p>
            <a:pPr marL="171450" indent="-171450">
              <a:buFont typeface="Arial" panose="020B0604020202020204" pitchFamily="34" charset="0"/>
              <a:buChar char="•"/>
            </a:pPr>
            <a:r>
              <a:rPr lang="en-US" sz="1200" dirty="0"/>
              <a:t>Whether individuals are living or deceased. Cause of death, if known, should be indicated below the symbol.</a:t>
            </a:r>
          </a:p>
          <a:p>
            <a:pPr marL="171450" indent="-171450">
              <a:buFont typeface="Arial" panose="020B0604020202020204" pitchFamily="34" charset="0"/>
              <a:buChar char="•"/>
            </a:pPr>
            <a:r>
              <a:rPr lang="en-US" sz="1200" dirty="0"/>
              <a:t>Residence for all family members (City, State)</a:t>
            </a:r>
          </a:p>
          <a:p>
            <a:endParaRPr lang="en-US" dirty="0"/>
          </a:p>
        </p:txBody>
      </p:sp>
      <p:sp>
        <p:nvSpPr>
          <p:cNvPr id="4" name="Slide Number Placeholder 3"/>
          <p:cNvSpPr>
            <a:spLocks noGrp="1"/>
          </p:cNvSpPr>
          <p:nvPr>
            <p:ph type="sldNum" sz="quarter" idx="10"/>
          </p:nvPr>
        </p:nvSpPr>
        <p:spPr/>
        <p:txBody>
          <a:bodyPr/>
          <a:lstStyle/>
          <a:p>
            <a:fld id="{4935D403-12FB-401C-A363-91350EFD6B65}" type="slidenum">
              <a:rPr lang="en-US" smtClean="0"/>
              <a:t>12</a:t>
            </a:fld>
            <a:endParaRPr lang="en-US"/>
          </a:p>
        </p:txBody>
      </p:sp>
    </p:spTree>
    <p:extLst>
      <p:ext uri="{BB962C8B-B14F-4D97-AF65-F5344CB8AC3E}">
        <p14:creationId xmlns:p14="http://schemas.microsoft.com/office/powerpoint/2010/main" val="3399038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Second-degree relatives</a:t>
            </a:r>
          </a:p>
          <a:p>
            <a:endParaRPr lang="en-US" dirty="0"/>
          </a:p>
          <a:p>
            <a:r>
              <a:rPr lang="en-US" dirty="0"/>
              <a:t>Now, I don’t have a lot of background on my grandparent’s health status.  No electronic health records, or any record keeping and what was there was handwritten notes in the file of the patient which was probably thrown out once their doctor died.</a:t>
            </a:r>
          </a:p>
          <a:p>
            <a:r>
              <a:rPr lang="en-US" dirty="0"/>
              <a:t>I only know a few specific “facts” due to family gossip.  Unless one of these grandparents lived well into my adult lifetime.  </a:t>
            </a:r>
          </a:p>
          <a:p>
            <a:endParaRPr lang="en-US" dirty="0"/>
          </a:p>
          <a:p>
            <a:r>
              <a:rPr lang="en-US" dirty="0"/>
              <a:t>POINT TO Maternal Grandmother– Died age 86.  Never in the hospital until the last year of life.  Found out she had cancer in the large intestine that was potentially related to diet.  Never smoked or drank alcohol.</a:t>
            </a:r>
          </a:p>
          <a:p>
            <a:endParaRPr lang="en-US" dirty="0"/>
          </a:p>
          <a:p>
            <a:r>
              <a:rPr lang="en-US" dirty="0"/>
              <a:t>Paternal Grandmother – Died ____, was hospitalized only in past year of life as well.  GOOD Genes!  Well, she had cancer of the bladder.  Never smoked or drank but loved to cook with Lard and bacon fat!  Best cookies.</a:t>
            </a:r>
          </a:p>
          <a:p>
            <a:endParaRPr lang="en-US" dirty="0"/>
          </a:p>
          <a:p>
            <a:r>
              <a:rPr lang="en-US" dirty="0"/>
              <a:t>So, what does this say to my genetic history quest?  Let’s see…  </a:t>
            </a:r>
          </a:p>
          <a:p>
            <a:endParaRPr lang="en-US" dirty="0"/>
          </a:p>
          <a:p>
            <a:endParaRPr lang="en-US" dirty="0"/>
          </a:p>
        </p:txBody>
      </p:sp>
      <p:sp>
        <p:nvSpPr>
          <p:cNvPr id="4" name="Slide Number Placeholder 3"/>
          <p:cNvSpPr>
            <a:spLocks noGrp="1"/>
          </p:cNvSpPr>
          <p:nvPr>
            <p:ph type="sldNum" sz="quarter" idx="10"/>
          </p:nvPr>
        </p:nvSpPr>
        <p:spPr/>
        <p:txBody>
          <a:bodyPr/>
          <a:lstStyle/>
          <a:p>
            <a:fld id="{4935D403-12FB-401C-A363-91350EFD6B65}" type="slidenum">
              <a:rPr lang="en-US" smtClean="0"/>
              <a:t>13</a:t>
            </a:fld>
            <a:endParaRPr lang="en-US"/>
          </a:p>
        </p:txBody>
      </p:sp>
    </p:spTree>
    <p:extLst>
      <p:ext uri="{BB962C8B-B14F-4D97-AF65-F5344CB8AC3E}">
        <p14:creationId xmlns:p14="http://schemas.microsoft.com/office/powerpoint/2010/main" val="8241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44774" y="4400550"/>
            <a:ext cx="6115986" cy="4518598"/>
          </a:xfrm>
        </p:spPr>
        <p:txBody>
          <a:bodyPr/>
          <a:lstStyle/>
          <a:p>
            <a:r>
              <a:rPr lang="en-US" dirty="0"/>
              <a:t>From: </a:t>
            </a:r>
            <a:r>
              <a:rPr lang="en-US" u="sng" dirty="0"/>
              <a:t>GHR, Inheriting Genetic Conditions: “By noticing  patterns of disorders among relatives, healthcare professionals can determine whether an individual, or other family members or future generations may be at an increased risk of developing a particular condition.”</a:t>
            </a:r>
            <a:endParaRPr lang="en-US" dirty="0"/>
          </a:p>
          <a:p>
            <a:endParaRPr lang="en-US" dirty="0"/>
          </a:p>
          <a:p>
            <a:r>
              <a:rPr lang="en-US" dirty="0"/>
              <a:t>Now, I don’t have a lot of background on my grandparent’s health status.  No electronic health records, or any record keeping and what was there was handwritten notes in the file of the patient which was probably thrown out once their doctor died.</a:t>
            </a:r>
          </a:p>
          <a:p>
            <a:r>
              <a:rPr lang="en-US" dirty="0"/>
              <a:t>I only know a few specific “facts” due to family gossip.  Unless one of these grandparents lived well into my adult lifetime.  </a:t>
            </a:r>
          </a:p>
          <a:p>
            <a:endParaRPr lang="en-US" dirty="0"/>
          </a:p>
          <a:p>
            <a:r>
              <a:rPr lang="en-US" dirty="0"/>
              <a:t>POINT TO Maternal (</a:t>
            </a:r>
            <a:r>
              <a:rPr lang="en-US" dirty="0" err="1"/>
              <a:t>Cosanguineous</a:t>
            </a:r>
            <a:r>
              <a:rPr lang="en-US" dirty="0"/>
              <a:t> – related) – arranged marriage.</a:t>
            </a:r>
          </a:p>
          <a:p>
            <a:r>
              <a:rPr lang="en-US" dirty="0"/>
              <a:t>Grandmother– Died age 86.  Never in the hospital until the last year of life.  Found out she had cancer in the large intestine that was potentially related to diet.  Never smoked or drank alcohol.</a:t>
            </a:r>
          </a:p>
          <a:p>
            <a:endParaRPr lang="en-US" sz="1100" dirty="0"/>
          </a:p>
          <a:p>
            <a:r>
              <a:rPr lang="en-US" dirty="0"/>
              <a:t>Paternal Grandmother – Died ____, was hospitalized only in past year of life as well.  GOOD Genes!  Well, she had cancer of the bladder.  Never smoked or drank but loved to cook with Lard and bacon fat!  Best cookies.</a:t>
            </a:r>
          </a:p>
          <a:p>
            <a:br>
              <a:rPr lang="en-US" dirty="0"/>
            </a:br>
            <a:r>
              <a:rPr lang="en-US" dirty="0"/>
              <a:t>A half-sister passed away after 30+ years of complications from multiple sclerosis.</a:t>
            </a:r>
          </a:p>
          <a:p>
            <a:r>
              <a:rPr lang="en-US" dirty="0"/>
              <a:t>My youngest sister is recently diagnosed with a atypical, non-genetic cancer.  Stage 4 liver CA which originated in her small intestine.</a:t>
            </a:r>
          </a:p>
          <a:p>
            <a:endParaRPr lang="en-US" dirty="0"/>
          </a:p>
          <a:p>
            <a:r>
              <a:rPr lang="en-US" dirty="0"/>
              <a:t>Well, these revelations make me fearful for myself and my children; curious to look for additional information (knowledge) to see what can be prevented, if possible.  Wanting to know more.  As a Health Educator, wanting to get the best resources possible for myself, and my family.		</a:t>
            </a:r>
            <a:r>
              <a:rPr lang="en-US" i="1" dirty="0"/>
              <a:t>So where do I go from here?</a:t>
            </a:r>
          </a:p>
        </p:txBody>
      </p:sp>
      <p:sp>
        <p:nvSpPr>
          <p:cNvPr id="4" name="Slide Number Placeholder 3"/>
          <p:cNvSpPr>
            <a:spLocks noGrp="1"/>
          </p:cNvSpPr>
          <p:nvPr>
            <p:ph type="sldNum" sz="quarter" idx="10"/>
          </p:nvPr>
        </p:nvSpPr>
        <p:spPr>
          <a:xfrm>
            <a:off x="6460759" y="8919148"/>
            <a:ext cx="397241" cy="171450"/>
          </a:xfrm>
        </p:spPr>
        <p:txBody>
          <a:bodyPr/>
          <a:lstStyle/>
          <a:p>
            <a:fld id="{4935D403-12FB-401C-A363-91350EFD6B65}" type="slidenum">
              <a:rPr lang="en-US" smtClean="0"/>
              <a:t>14</a:t>
            </a:fld>
            <a:endParaRPr lang="en-US" dirty="0"/>
          </a:p>
        </p:txBody>
      </p:sp>
    </p:spTree>
    <p:extLst>
      <p:ext uri="{BB962C8B-B14F-4D97-AF65-F5344CB8AC3E}">
        <p14:creationId xmlns:p14="http://schemas.microsoft.com/office/powerpoint/2010/main" val="1291429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3904001"/>
          </a:xfrm>
        </p:spPr>
        <p:txBody>
          <a:bodyPr/>
          <a:lstStyle/>
          <a:p>
            <a:r>
              <a:rPr lang="en-US" i="1" dirty="0"/>
              <a:t>Link to understanding genetic susceptibility.</a:t>
            </a:r>
          </a:p>
          <a:p>
            <a:endParaRPr lang="en-US" dirty="0"/>
          </a:p>
          <a:p>
            <a:endParaRPr lang="en-US" sz="1100" dirty="0"/>
          </a:p>
          <a:p>
            <a:r>
              <a:rPr lang="en-US" sz="1100" u="sng" dirty="0"/>
              <a:t>More than a thousand health conditions, diseases and syndromes listed </a:t>
            </a:r>
            <a:r>
              <a:rPr lang="en-US" sz="1100" dirty="0"/>
              <a:t>– alphabetically.</a:t>
            </a:r>
          </a:p>
          <a:p>
            <a:endParaRPr lang="en-US" sz="1100" dirty="0"/>
          </a:p>
          <a:p>
            <a:r>
              <a:rPr lang="en-US" sz="1100" u="sng" dirty="0"/>
              <a:t>More than a thousand genes and their corresponding health effects</a:t>
            </a:r>
            <a:r>
              <a:rPr lang="en-US" sz="1100" dirty="0"/>
              <a:t>.</a:t>
            </a:r>
          </a:p>
          <a:p>
            <a:endParaRPr lang="en-US" sz="1100" dirty="0"/>
          </a:p>
          <a:p>
            <a:r>
              <a:rPr lang="en-US" sz="1100" dirty="0" err="1"/>
              <a:t>Chromosones</a:t>
            </a:r>
            <a:r>
              <a:rPr lang="en-US" sz="1100" dirty="0"/>
              <a:t> and </a:t>
            </a:r>
            <a:r>
              <a:rPr lang="en-US" sz="1100" dirty="0" err="1"/>
              <a:t>mitochrondrial</a:t>
            </a:r>
            <a:r>
              <a:rPr lang="en-US" sz="1100" dirty="0"/>
              <a:t> DNA information for the budding scientists</a:t>
            </a:r>
          </a:p>
          <a:p>
            <a:endParaRPr lang="en-US" sz="1100" dirty="0"/>
          </a:p>
          <a:p>
            <a:r>
              <a:rPr lang="en-US" sz="1100" dirty="0"/>
              <a:t>Help Me Understand Genetics:  Basic information that tell you about Cells and DNA; Mutations and Health; Newborn screening and even Direct-to-Consumer Testing.</a:t>
            </a:r>
          </a:p>
          <a:p>
            <a:endParaRPr lang="en-US" dirty="0"/>
          </a:p>
        </p:txBody>
      </p:sp>
      <p:sp>
        <p:nvSpPr>
          <p:cNvPr id="4" name="Slide Number Placeholder 3"/>
          <p:cNvSpPr>
            <a:spLocks noGrp="1"/>
          </p:cNvSpPr>
          <p:nvPr>
            <p:ph type="sldNum" sz="quarter" idx="10"/>
          </p:nvPr>
        </p:nvSpPr>
        <p:spPr/>
        <p:txBody>
          <a:bodyPr/>
          <a:lstStyle/>
          <a:p>
            <a:fld id="{4935D403-12FB-401C-A363-91350EFD6B65}" type="slidenum">
              <a:rPr lang="en-US" smtClean="0"/>
              <a:t>15</a:t>
            </a:fld>
            <a:endParaRPr lang="en-US"/>
          </a:p>
        </p:txBody>
      </p:sp>
    </p:spTree>
    <p:extLst>
      <p:ext uri="{BB962C8B-B14F-4D97-AF65-F5344CB8AC3E}">
        <p14:creationId xmlns:p14="http://schemas.microsoft.com/office/powerpoint/2010/main" val="2479607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National Center for Advancing Translational Sciences (NCATS) — one of 27 Institutes and Centers at the National Institutes of Health (NIH) — was established to transform the translational process so that </a:t>
            </a:r>
            <a:r>
              <a:rPr lang="en-US" sz="1200" b="0" i="0" u="sng" kern="1200" dirty="0">
                <a:solidFill>
                  <a:schemeClr val="tx1"/>
                </a:solidFill>
                <a:effectLst/>
                <a:latin typeface="+mn-lt"/>
                <a:ea typeface="+mn-ea"/>
                <a:cs typeface="+mn-cs"/>
              </a:rPr>
              <a:t>new treatments and cures for disease</a:t>
            </a:r>
            <a:r>
              <a:rPr lang="en-US" sz="1200" b="0" i="0" kern="1200" dirty="0">
                <a:solidFill>
                  <a:schemeClr val="tx1"/>
                </a:solidFill>
                <a:effectLst/>
                <a:latin typeface="+mn-lt"/>
                <a:ea typeface="+mn-ea"/>
                <a:cs typeface="+mn-cs"/>
              </a:rPr>
              <a:t> can be delivered to patients faster.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 portal for Patient/Community Engagement and Health Information – this site is specific to assist with patient involvement throughout the research process.  It allows institutions a community for collaboration which connects patient groups to understand public health needs.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LINKS include:  Genetic &amp; rare Diseases;  Patient-Focused Therapy Development; Undiagnosed Diseases; and Clinical Trials at NIH.  </a:t>
            </a:r>
          </a:p>
          <a:p>
            <a:endParaRPr lang="en-US" dirty="0"/>
          </a:p>
        </p:txBody>
      </p:sp>
      <p:sp>
        <p:nvSpPr>
          <p:cNvPr id="4" name="Slide Number Placeholder 3"/>
          <p:cNvSpPr>
            <a:spLocks noGrp="1"/>
          </p:cNvSpPr>
          <p:nvPr>
            <p:ph type="sldNum" sz="quarter" idx="10"/>
          </p:nvPr>
        </p:nvSpPr>
        <p:spPr/>
        <p:txBody>
          <a:bodyPr/>
          <a:lstStyle/>
          <a:p>
            <a:fld id="{4935D403-12FB-401C-A363-91350EFD6B65}" type="slidenum">
              <a:rPr lang="en-US" smtClean="0"/>
              <a:t>16</a:t>
            </a:fld>
            <a:endParaRPr lang="en-US"/>
          </a:p>
        </p:txBody>
      </p:sp>
    </p:spTree>
    <p:extLst>
      <p:ext uri="{BB962C8B-B14F-4D97-AF65-F5344CB8AC3E}">
        <p14:creationId xmlns:p14="http://schemas.microsoft.com/office/powerpoint/2010/main" val="3387121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Consumer Health Information Specialization</a:t>
            </a:r>
          </a:p>
          <a:p>
            <a:r>
              <a:rPr lang="en-US" dirty="0"/>
              <a:t>The MLA Consumer Health Information Specialization (CHIS) offers </a:t>
            </a:r>
            <a:r>
              <a:rPr lang="en-US" i="1" dirty="0"/>
              <a:t>training</a:t>
            </a:r>
            <a:r>
              <a:rPr lang="en-US" dirty="0"/>
              <a:t> in providing health information services to consumers and </a:t>
            </a:r>
            <a:r>
              <a:rPr lang="en-US" i="1" dirty="0"/>
              <a:t>recognition</a:t>
            </a:r>
            <a:r>
              <a:rPr lang="en-US" dirty="0"/>
              <a:t> for the accomplishment of acquiring new health information skills.</a:t>
            </a:r>
          </a:p>
          <a:p>
            <a:endParaRPr lang="en-US" dirty="0"/>
          </a:p>
          <a:p>
            <a:r>
              <a:rPr lang="en-US" dirty="0"/>
              <a:t>Courses may be 2, 3 or 4 hours; offered at MLA, PLA and ALA Conferences.  CHIS is offered via NNLM free of charge for public librarians.</a:t>
            </a:r>
          </a:p>
        </p:txBody>
      </p:sp>
      <p:sp>
        <p:nvSpPr>
          <p:cNvPr id="4" name="Slide Number Placeholder 3"/>
          <p:cNvSpPr>
            <a:spLocks noGrp="1"/>
          </p:cNvSpPr>
          <p:nvPr>
            <p:ph type="sldNum" sz="quarter" idx="10"/>
          </p:nvPr>
        </p:nvSpPr>
        <p:spPr/>
        <p:txBody>
          <a:bodyPr/>
          <a:lstStyle/>
          <a:p>
            <a:fld id="{4935D403-12FB-401C-A363-91350EFD6B65}" type="slidenum">
              <a:rPr lang="en-US" smtClean="0"/>
              <a:t>17</a:t>
            </a:fld>
            <a:endParaRPr lang="en-US"/>
          </a:p>
        </p:txBody>
      </p:sp>
    </p:spTree>
    <p:extLst>
      <p:ext uri="{BB962C8B-B14F-4D97-AF65-F5344CB8AC3E}">
        <p14:creationId xmlns:p14="http://schemas.microsoft.com/office/powerpoint/2010/main" val="3572423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Varied resources for Genetic or Community Health Information</a:t>
            </a:r>
          </a:p>
          <a:p>
            <a:endParaRPr lang="en-US" dirty="0"/>
          </a:p>
        </p:txBody>
      </p:sp>
      <p:sp>
        <p:nvSpPr>
          <p:cNvPr id="4" name="Slide Number Placeholder 3"/>
          <p:cNvSpPr>
            <a:spLocks noGrp="1"/>
          </p:cNvSpPr>
          <p:nvPr>
            <p:ph type="sldNum" sz="quarter" idx="10"/>
          </p:nvPr>
        </p:nvSpPr>
        <p:spPr/>
        <p:txBody>
          <a:bodyPr/>
          <a:lstStyle/>
          <a:p>
            <a:fld id="{4935D403-12FB-401C-A363-91350EFD6B65}" type="slidenum">
              <a:rPr lang="en-US" smtClean="0"/>
              <a:t>18</a:t>
            </a:fld>
            <a:endParaRPr lang="en-US"/>
          </a:p>
        </p:txBody>
      </p:sp>
    </p:spTree>
    <p:extLst>
      <p:ext uri="{BB962C8B-B14F-4D97-AF65-F5344CB8AC3E}">
        <p14:creationId xmlns:p14="http://schemas.microsoft.com/office/powerpoint/2010/main" val="87017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28263" y="4400550"/>
            <a:ext cx="5743937" cy="4072118"/>
          </a:xfrm>
        </p:spPr>
        <p:txBody>
          <a:bodyPr/>
          <a:lstStyle/>
          <a:p>
            <a:pPr marL="0" indent="0">
              <a:buFont typeface="Arial" panose="020B0604020202020204" pitchFamily="34" charset="0"/>
              <a:buNone/>
            </a:pPr>
            <a:r>
              <a:rPr lang="en-US" sz="1100" dirty="0"/>
              <a:t>In preparation for this session, I asked librarian listservs in Maine and Massachusetts to share what they were offering for genealogy programming. </a:t>
            </a:r>
          </a:p>
          <a:p>
            <a:pPr marL="0" indent="0">
              <a:buFont typeface="Arial" panose="020B0604020202020204" pitchFamily="34" charset="0"/>
              <a:buNone/>
            </a:pPr>
            <a:endParaRPr lang="en-US" sz="1100" dirty="0"/>
          </a:p>
          <a:p>
            <a:pPr marL="0" indent="0">
              <a:buFont typeface="Arial" panose="020B0604020202020204" pitchFamily="34" charset="0"/>
              <a:buNone/>
            </a:pPr>
            <a:r>
              <a:rPr lang="en-US" sz="1100" dirty="0"/>
              <a:t>I heard that genealogy is a hot topic in public libraries. </a:t>
            </a:r>
          </a:p>
        </p:txBody>
      </p:sp>
      <p:sp>
        <p:nvSpPr>
          <p:cNvPr id="4" name="Slide Number Placeholder 3"/>
          <p:cNvSpPr>
            <a:spLocks noGrp="1"/>
          </p:cNvSpPr>
          <p:nvPr>
            <p:ph type="sldNum" sz="quarter" idx="10"/>
          </p:nvPr>
        </p:nvSpPr>
        <p:spPr/>
        <p:txBody>
          <a:bodyPr/>
          <a:lstStyle/>
          <a:p>
            <a:fld id="{4935D403-12FB-401C-A363-91350EFD6B65}" type="slidenum">
              <a:rPr lang="en-US" smtClean="0"/>
              <a:t>2</a:t>
            </a:fld>
            <a:endParaRPr lang="en-US"/>
          </a:p>
        </p:txBody>
      </p:sp>
    </p:spTree>
    <p:extLst>
      <p:ext uri="{BB962C8B-B14F-4D97-AF65-F5344CB8AC3E}">
        <p14:creationId xmlns:p14="http://schemas.microsoft.com/office/powerpoint/2010/main" val="4051762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28263" y="4400550"/>
            <a:ext cx="5743937" cy="4072118"/>
          </a:xfrm>
        </p:spPr>
        <p:txBody>
          <a:bodyPr/>
          <a:lstStyle/>
          <a:p>
            <a:pPr marL="0" indent="0">
              <a:buFont typeface="Arial" panose="020B0604020202020204" pitchFamily="34" charset="0"/>
              <a:buNone/>
            </a:pPr>
            <a:r>
              <a:rPr lang="en-US" sz="1100" dirty="0"/>
              <a:t>Here are three programs that I attended this summer. </a:t>
            </a:r>
          </a:p>
        </p:txBody>
      </p:sp>
      <p:sp>
        <p:nvSpPr>
          <p:cNvPr id="4" name="Slide Number Placeholder 3"/>
          <p:cNvSpPr>
            <a:spLocks noGrp="1"/>
          </p:cNvSpPr>
          <p:nvPr>
            <p:ph type="sldNum" sz="quarter" idx="10"/>
          </p:nvPr>
        </p:nvSpPr>
        <p:spPr/>
        <p:txBody>
          <a:bodyPr/>
          <a:lstStyle/>
          <a:p>
            <a:fld id="{4935D403-12FB-401C-A363-91350EFD6B65}" type="slidenum">
              <a:rPr lang="en-US" smtClean="0"/>
              <a:t>3</a:t>
            </a:fld>
            <a:endParaRPr lang="en-US"/>
          </a:p>
        </p:txBody>
      </p:sp>
    </p:spTree>
    <p:extLst>
      <p:ext uri="{BB962C8B-B14F-4D97-AF65-F5344CB8AC3E}">
        <p14:creationId xmlns:p14="http://schemas.microsoft.com/office/powerpoint/2010/main" val="4073152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28263" y="4400550"/>
            <a:ext cx="5743937" cy="4072118"/>
          </a:xfrm>
        </p:spPr>
        <p:txBody>
          <a:bodyPr/>
          <a:lstStyle/>
          <a:p>
            <a:pPr marL="0" indent="0">
              <a:buFont typeface="Arial" panose="020B0604020202020204" pitchFamily="34" charset="0"/>
              <a:buNone/>
            </a:pPr>
            <a:r>
              <a:rPr lang="en-US" sz="1100" dirty="0"/>
              <a:t>Some libraries include programming about local history. </a:t>
            </a:r>
          </a:p>
        </p:txBody>
      </p:sp>
      <p:sp>
        <p:nvSpPr>
          <p:cNvPr id="4" name="Slide Number Placeholder 3"/>
          <p:cNvSpPr>
            <a:spLocks noGrp="1"/>
          </p:cNvSpPr>
          <p:nvPr>
            <p:ph type="sldNum" sz="quarter" idx="10"/>
          </p:nvPr>
        </p:nvSpPr>
        <p:spPr/>
        <p:txBody>
          <a:bodyPr/>
          <a:lstStyle/>
          <a:p>
            <a:fld id="{4935D403-12FB-401C-A363-91350EFD6B65}" type="slidenum">
              <a:rPr lang="en-US" smtClean="0"/>
              <a:t>4</a:t>
            </a:fld>
            <a:endParaRPr lang="en-US"/>
          </a:p>
        </p:txBody>
      </p:sp>
    </p:spTree>
    <p:extLst>
      <p:ext uri="{BB962C8B-B14F-4D97-AF65-F5344CB8AC3E}">
        <p14:creationId xmlns:p14="http://schemas.microsoft.com/office/powerpoint/2010/main" val="4097092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Genealogy and local history are not our areas of expertise. Here are the experts!</a:t>
            </a:r>
          </a:p>
          <a:p>
            <a:endParaRPr lang="en-US" dirty="0"/>
          </a:p>
          <a:p>
            <a:endParaRPr lang="en-US" dirty="0"/>
          </a:p>
        </p:txBody>
      </p:sp>
      <p:sp>
        <p:nvSpPr>
          <p:cNvPr id="4" name="Slide Number Placeholder 3"/>
          <p:cNvSpPr>
            <a:spLocks noGrp="1"/>
          </p:cNvSpPr>
          <p:nvPr>
            <p:ph type="sldNum" sz="quarter" idx="10"/>
          </p:nvPr>
        </p:nvSpPr>
        <p:spPr/>
        <p:txBody>
          <a:bodyPr/>
          <a:lstStyle/>
          <a:p>
            <a:fld id="{4935D403-12FB-401C-A363-91350EFD6B65}" type="slidenum">
              <a:rPr lang="en-US" smtClean="0"/>
              <a:t>5</a:t>
            </a:fld>
            <a:endParaRPr lang="en-US"/>
          </a:p>
        </p:txBody>
      </p:sp>
    </p:spTree>
    <p:extLst>
      <p:ext uri="{BB962C8B-B14F-4D97-AF65-F5344CB8AC3E}">
        <p14:creationId xmlns:p14="http://schemas.microsoft.com/office/powerpoint/2010/main" val="2090027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hear to share ideas about genetic family trees and genetic disease. </a:t>
            </a:r>
          </a:p>
        </p:txBody>
      </p:sp>
      <p:sp>
        <p:nvSpPr>
          <p:cNvPr id="4" name="Slide Number Placeholder 3"/>
          <p:cNvSpPr>
            <a:spLocks noGrp="1"/>
          </p:cNvSpPr>
          <p:nvPr>
            <p:ph type="sldNum" sz="quarter" idx="10"/>
          </p:nvPr>
        </p:nvSpPr>
        <p:spPr/>
        <p:txBody>
          <a:bodyPr/>
          <a:lstStyle/>
          <a:p>
            <a:fld id="{4935D403-12FB-401C-A363-91350EFD6B65}" type="slidenum">
              <a:rPr lang="en-US" smtClean="0"/>
              <a:t>6</a:t>
            </a:fld>
            <a:endParaRPr lang="en-US"/>
          </a:p>
        </p:txBody>
      </p:sp>
    </p:spTree>
    <p:extLst>
      <p:ext uri="{BB962C8B-B14F-4D97-AF65-F5344CB8AC3E}">
        <p14:creationId xmlns:p14="http://schemas.microsoft.com/office/powerpoint/2010/main" val="1123600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(Housekeeping)</a:t>
            </a:r>
          </a:p>
          <a:p>
            <a:endParaRPr lang="en-US" dirty="0"/>
          </a:p>
          <a:p>
            <a:r>
              <a:rPr lang="en-US" dirty="0"/>
              <a:t>Slides and Resources are available</a:t>
            </a:r>
          </a:p>
          <a:p>
            <a:endParaRPr lang="en-US" dirty="0"/>
          </a:p>
          <a:p>
            <a:r>
              <a:rPr lang="en-US" dirty="0"/>
              <a:t>Today’s focus is on Consumer Health and using the National Institute of Health’s Genetic Home Reference as an evidence-based, peer-reviewed resource.</a:t>
            </a:r>
          </a:p>
        </p:txBody>
      </p:sp>
      <p:sp>
        <p:nvSpPr>
          <p:cNvPr id="4" name="Slide Number Placeholder 3"/>
          <p:cNvSpPr>
            <a:spLocks noGrp="1"/>
          </p:cNvSpPr>
          <p:nvPr>
            <p:ph type="sldNum" sz="quarter" idx="10"/>
          </p:nvPr>
        </p:nvSpPr>
        <p:spPr/>
        <p:txBody>
          <a:bodyPr/>
          <a:lstStyle/>
          <a:p>
            <a:fld id="{4935D403-12FB-401C-A363-91350EFD6B65}" type="slidenum">
              <a:rPr lang="en-US" smtClean="0"/>
              <a:t>7</a:t>
            </a:fld>
            <a:endParaRPr lang="en-US"/>
          </a:p>
        </p:txBody>
      </p:sp>
    </p:spTree>
    <p:extLst>
      <p:ext uri="{BB962C8B-B14F-4D97-AF65-F5344CB8AC3E}">
        <p14:creationId xmlns:p14="http://schemas.microsoft.com/office/powerpoint/2010/main" val="29799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70389" y="4400550"/>
            <a:ext cx="6111433" cy="4442508"/>
          </a:xfrm>
        </p:spPr>
        <p:txBody>
          <a:bodyPr/>
          <a:lstStyle/>
          <a:p>
            <a:r>
              <a:rPr lang="en-US" u="sng" dirty="0"/>
              <a:t>Disease or Health risk</a:t>
            </a:r>
            <a:r>
              <a:rPr lang="en-US" dirty="0"/>
              <a:t>:  Am I at risk for developing a condition (Alzheimer’s or Parkinson’s disease).  </a:t>
            </a:r>
            <a:r>
              <a:rPr lang="en-US" i="1" dirty="0"/>
              <a:t>Are there preventive steps to reduce certain conditions such as a colonoscopy?</a:t>
            </a:r>
          </a:p>
          <a:p>
            <a:r>
              <a:rPr lang="en-US" u="sng" dirty="0"/>
              <a:t>Ancestry or genealogy:</a:t>
            </a:r>
            <a:r>
              <a:rPr lang="en-US" dirty="0"/>
              <a:t>  Where did I come from, ethnicity or genetic connections between families</a:t>
            </a:r>
          </a:p>
          <a:p>
            <a:r>
              <a:rPr lang="en-US" u="sng" dirty="0"/>
              <a:t>Kinship</a:t>
            </a:r>
            <a:r>
              <a:rPr lang="en-US" dirty="0"/>
              <a:t>:  Paternity testing; biologic relationships</a:t>
            </a:r>
          </a:p>
          <a:p>
            <a:r>
              <a:rPr lang="en-US" u="sng" dirty="0"/>
              <a:t>Lifestyle</a:t>
            </a:r>
            <a:r>
              <a:rPr lang="en-US" dirty="0"/>
              <a:t>:  These tests claim to provide information about lifestyle factors of nutrition, fitness, weight  loss and even your wine preferences.  Many companies that offer this testing also sell products or programs they will customize based on your test results.  </a:t>
            </a:r>
          </a:p>
          <a:p>
            <a:endParaRPr lang="en-US" dirty="0"/>
          </a:p>
          <a:p>
            <a:r>
              <a:rPr lang="en-US" sz="1100" dirty="0"/>
              <a:t>So, when looking up your health issues, what resources do you typically go to?  MedlinePlus?</a:t>
            </a:r>
          </a:p>
          <a:p>
            <a:r>
              <a:rPr lang="en-US" sz="1100" dirty="0"/>
              <a:t>Librarians are well versed to finding the best resources with appropriate evidence-based articles. Have you tried Genetic Home Reference?</a:t>
            </a:r>
          </a:p>
          <a:p>
            <a:endParaRPr lang="en-US" sz="1100" dirty="0"/>
          </a:p>
          <a:p>
            <a:r>
              <a:rPr lang="en-US" sz="1100" dirty="0"/>
              <a:t>Typically, when confronted with a health issue the first thing we are apt to do is call a friend or speak to a co-worker about out problem before we call the primary care.  Oh yes, then there is the other resource – Google, Alexa, Siri – Can you tell me about this rash… </a:t>
            </a:r>
          </a:p>
          <a:p>
            <a:endParaRPr lang="en-US" dirty="0"/>
          </a:p>
          <a:p>
            <a:endParaRPr lang="en-US" dirty="0"/>
          </a:p>
          <a:p>
            <a:r>
              <a:rPr lang="en-US" dirty="0"/>
              <a:t>Many people are not prepared to hear the results from these tests.  In some cases, it’s appropriate to find a Genetic Counselor or visit your PCP with the questions you will have from the results from the first instance listed here.</a:t>
            </a:r>
          </a:p>
        </p:txBody>
      </p:sp>
      <p:sp>
        <p:nvSpPr>
          <p:cNvPr id="4" name="Slide Number Placeholder 3"/>
          <p:cNvSpPr>
            <a:spLocks noGrp="1"/>
          </p:cNvSpPr>
          <p:nvPr>
            <p:ph type="sldNum" sz="quarter" idx="10"/>
          </p:nvPr>
        </p:nvSpPr>
        <p:spPr/>
        <p:txBody>
          <a:bodyPr/>
          <a:lstStyle/>
          <a:p>
            <a:fld id="{4935D403-12FB-401C-A363-91350EFD6B65}" type="slidenum">
              <a:rPr lang="en-US" smtClean="0"/>
              <a:t>8</a:t>
            </a:fld>
            <a:endParaRPr lang="en-US"/>
          </a:p>
        </p:txBody>
      </p:sp>
    </p:spTree>
    <p:extLst>
      <p:ext uri="{BB962C8B-B14F-4D97-AF65-F5344CB8AC3E}">
        <p14:creationId xmlns:p14="http://schemas.microsoft.com/office/powerpoint/2010/main" val="3008486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Reasoning behind looking into Genetics:  </a:t>
            </a:r>
          </a:p>
          <a:p>
            <a:pPr marL="228600" indent="-228600">
              <a:buAutoNum type="arabicPeriod"/>
            </a:pPr>
            <a:r>
              <a:rPr lang="en-US" dirty="0"/>
              <a:t>Family Risk</a:t>
            </a:r>
          </a:p>
          <a:p>
            <a:pPr marL="228600" indent="-228600">
              <a:buAutoNum type="arabicPeriod"/>
            </a:pPr>
            <a:r>
              <a:rPr lang="en-US" dirty="0"/>
              <a:t>Associated Disease by Lifestyle and Environmental factors</a:t>
            </a:r>
          </a:p>
          <a:p>
            <a:pPr marL="228600" indent="-228600">
              <a:buAutoNum type="arabicPeriod"/>
            </a:pPr>
            <a:endParaRPr lang="en-US" dirty="0"/>
          </a:p>
          <a:p>
            <a:pPr marL="0" indent="0">
              <a:buNone/>
            </a:pPr>
            <a:r>
              <a:rPr lang="en-US" i="1" dirty="0"/>
              <a:t>This is a good website to check out for tips on prevention and to see which environmental factors negatively impact health.</a:t>
            </a:r>
          </a:p>
        </p:txBody>
      </p:sp>
      <p:sp>
        <p:nvSpPr>
          <p:cNvPr id="4" name="Slide Number Placeholder 3"/>
          <p:cNvSpPr>
            <a:spLocks noGrp="1"/>
          </p:cNvSpPr>
          <p:nvPr>
            <p:ph type="sldNum" sz="quarter" idx="10"/>
          </p:nvPr>
        </p:nvSpPr>
        <p:spPr/>
        <p:txBody>
          <a:bodyPr/>
          <a:lstStyle/>
          <a:p>
            <a:fld id="{4935D403-12FB-401C-A363-91350EFD6B65}" type="slidenum">
              <a:rPr lang="en-US" smtClean="0"/>
              <a:t>9</a:t>
            </a:fld>
            <a:endParaRPr lang="en-US"/>
          </a:p>
        </p:txBody>
      </p:sp>
    </p:spTree>
    <p:extLst>
      <p:ext uri="{BB962C8B-B14F-4D97-AF65-F5344CB8AC3E}">
        <p14:creationId xmlns:p14="http://schemas.microsoft.com/office/powerpoint/2010/main" val="1252992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F53D093-E088-4D24-AE1A-C82F793CBC3D}"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1DAF7E-BE0E-4A3F-A720-15006DB0EA4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6021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53D093-E088-4D24-AE1A-C82F793CBC3D}"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616890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53D093-E088-4D24-AE1A-C82F793CBC3D}"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923402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53D093-E088-4D24-AE1A-C82F793CBC3D}"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1910897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53D093-E088-4D24-AE1A-C82F793CBC3D}"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1DAF7E-BE0E-4A3F-A720-15006DB0EA4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342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F53D093-E088-4D24-AE1A-C82F793CBC3D}" type="datetimeFigureOut">
              <a:rPr lang="en-US" smtClean="0"/>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416696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53D093-E088-4D24-AE1A-C82F793CBC3D}" type="datetimeFigureOut">
              <a:rPr lang="en-US" smtClean="0"/>
              <a:t>8/29/2018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1665120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F53D093-E088-4D24-AE1A-C82F793CBC3D}" type="datetimeFigureOut">
              <a:rPr lang="en-US" smtClean="0"/>
              <a:t>8/29/2018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619692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F53D093-E088-4D24-AE1A-C82F793CBC3D}" type="datetimeFigureOut">
              <a:rPr lang="en-US" smtClean="0"/>
              <a:t>8/29/2018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1560334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F53D093-E088-4D24-AE1A-C82F793CBC3D}" type="datetimeFigureOut">
              <a:rPr lang="en-US" smtClean="0"/>
              <a:t>8/29/2018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A1DAF7E-BE0E-4A3F-A720-15006DB0EA49}" type="slidenum">
              <a:rPr lang="en-US" smtClean="0"/>
              <a:t>‹#›</a:t>
            </a:fld>
            <a:endParaRPr lang="en-US"/>
          </a:p>
        </p:txBody>
      </p:sp>
    </p:spTree>
    <p:extLst>
      <p:ext uri="{BB962C8B-B14F-4D97-AF65-F5344CB8AC3E}">
        <p14:creationId xmlns:p14="http://schemas.microsoft.com/office/powerpoint/2010/main" val="796108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F53D093-E088-4D24-AE1A-C82F793CBC3D}" type="datetimeFigureOut">
              <a:rPr lang="en-US" smtClean="0"/>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1DAF7E-BE0E-4A3F-A720-15006DB0EA49}" type="slidenum">
              <a:rPr lang="en-US" smtClean="0"/>
              <a:t>‹#›</a:t>
            </a:fld>
            <a:endParaRPr lang="en-US"/>
          </a:p>
        </p:txBody>
      </p:sp>
    </p:spTree>
    <p:extLst>
      <p:ext uri="{BB962C8B-B14F-4D97-AF65-F5344CB8AC3E}">
        <p14:creationId xmlns:p14="http://schemas.microsoft.com/office/powerpoint/2010/main" val="3069339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F53D093-E088-4D24-AE1A-C82F793CBC3D}" type="datetimeFigureOut">
              <a:rPr lang="en-US" smtClean="0"/>
              <a:t>8/29/2018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A1DAF7E-BE0E-4A3F-A720-15006DB0EA4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6687412"/>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ghr.nlm.nih.gov/"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ncats.nih.gov/engagement" TargetMode="Externa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hyperlink" Target="https://unlockinglifescode.org/education-resource-profile/animated-genome" TargetMode="External"/><Relationship Id="rId3" Type="http://schemas.openxmlformats.org/officeDocument/2006/relationships/hyperlink" Target="https://nnlm.gov/gmr/guides/public-libraries/earn-your-chis" TargetMode="External"/><Relationship Id="rId7" Type="http://schemas.openxmlformats.org/officeDocument/2006/relationships/hyperlink" Target="http://www.geneticallianc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nnlm.gov/ner" TargetMode="External"/><Relationship Id="rId5" Type="http://schemas.openxmlformats.org/officeDocument/2006/relationships/hyperlink" Target="https://www.mlanet.org/p/cm/ld/fid=329" TargetMode="External"/><Relationship Id="rId4" Type="http://schemas.openxmlformats.org/officeDocument/2006/relationships/hyperlink" Target="https://medicine.uiowa.edu/humangenetics/resources/how-draw-pedigree" TargetMode="External"/><Relationship Id="rId9" Type="http://schemas.openxmlformats.org/officeDocument/2006/relationships/hyperlink" Target="https://geneed.nlm.nih.gov/"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ama-assn.org/delivering-care/collecting-family-history" TargetMode="External"/><Relationship Id="rId2" Type="http://schemas.openxmlformats.org/officeDocument/2006/relationships/hyperlink" Target="https://familyhistory.hhs.gov/" TargetMode="External"/><Relationship Id="rId1" Type="http://schemas.openxmlformats.org/officeDocument/2006/relationships/slideLayout" Target="../slideLayouts/slideLayout2.xml"/><Relationship Id="rId5" Type="http://schemas.openxmlformats.org/officeDocument/2006/relationships/hyperlink" Target="https://geneed.nlm.nih.gov/topic_subtopic.php?tid=5&amp;sid=13" TargetMode="External"/><Relationship Id="rId4" Type="http://schemas.openxmlformats.org/officeDocument/2006/relationships/hyperlink" Target="http://www.nia.gov/health/obtaining-older-patients-medical-histor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publicdomainpictures.net/view-image.php?image=148945&amp;picture=colorful-test-tubes&amp;large=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earn.genetics.utah.edu/content/history/"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AC2F1-0DD9-493D-B93B-CBCE10A5759C}"/>
              </a:ext>
            </a:extLst>
          </p:cNvPr>
          <p:cNvSpPr>
            <a:spLocks noGrp="1"/>
          </p:cNvSpPr>
          <p:nvPr>
            <p:ph type="ctrTitle"/>
          </p:nvPr>
        </p:nvSpPr>
        <p:spPr>
          <a:xfrm>
            <a:off x="1763486" y="2194561"/>
            <a:ext cx="8904513" cy="1315402"/>
          </a:xfrm>
          <a:solidFill>
            <a:schemeClr val="accent1">
              <a:lumMod val="20000"/>
              <a:lumOff val="80000"/>
            </a:schemeClr>
          </a:solidFill>
        </p:spPr>
        <p:txBody>
          <a:bodyPr/>
          <a:lstStyle/>
          <a:p>
            <a:r>
              <a:rPr lang="en-US" dirty="0"/>
              <a:t>Genetic Family Tree</a:t>
            </a:r>
          </a:p>
        </p:txBody>
      </p:sp>
      <p:sp>
        <p:nvSpPr>
          <p:cNvPr id="3" name="Subtitle 2">
            <a:extLst>
              <a:ext uri="{FF2B5EF4-FFF2-40B4-BE49-F238E27FC236}">
                <a16:creationId xmlns:a16="http://schemas.microsoft.com/office/drawing/2014/main" id="{EC82902F-3BA0-4DA0-B7BF-FD30CC2CFC69}"/>
              </a:ext>
            </a:extLst>
          </p:cNvPr>
          <p:cNvSpPr>
            <a:spLocks noGrp="1"/>
          </p:cNvSpPr>
          <p:nvPr>
            <p:ph type="subTitle" idx="1"/>
          </p:nvPr>
        </p:nvSpPr>
        <p:spPr>
          <a:xfrm>
            <a:off x="3396344" y="4663439"/>
            <a:ext cx="5185954" cy="875211"/>
          </a:xfrm>
        </p:spPr>
        <p:txBody>
          <a:bodyPr>
            <a:normAutofit fontScale="62500" lnSpcReduction="20000"/>
          </a:bodyPr>
          <a:lstStyle/>
          <a:p>
            <a:r>
              <a:rPr lang="en-US" sz="2000" dirty="0"/>
              <a:t>Margot Malachowski, M.L.S. </a:t>
            </a:r>
          </a:p>
          <a:p>
            <a:r>
              <a:rPr lang="en-US" sz="1800" dirty="0"/>
              <a:t>National Network Libraries of Medicine</a:t>
            </a:r>
          </a:p>
          <a:p>
            <a:r>
              <a:rPr lang="en-US" sz="1800" dirty="0"/>
              <a:t>New England Region</a:t>
            </a:r>
          </a:p>
        </p:txBody>
      </p:sp>
      <p:sp>
        <p:nvSpPr>
          <p:cNvPr id="4" name="Rectangle: Rounded Corners 3">
            <a:extLst>
              <a:ext uri="{FF2B5EF4-FFF2-40B4-BE49-F238E27FC236}">
                <a16:creationId xmlns:a16="http://schemas.microsoft.com/office/drawing/2014/main" id="{5C99D4F2-D96D-41B5-A565-5714C4D3C43C}"/>
              </a:ext>
            </a:extLst>
          </p:cNvPr>
          <p:cNvSpPr/>
          <p:nvPr/>
        </p:nvSpPr>
        <p:spPr>
          <a:xfrm>
            <a:off x="1763486" y="1319350"/>
            <a:ext cx="8904513" cy="21906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accent1">
                    <a:lumMod val="75000"/>
                  </a:schemeClr>
                </a:solidFill>
              </a:rPr>
              <a:t>From Genealogy to Genetics: Library Programming to Explore Your Roots </a:t>
            </a:r>
          </a:p>
        </p:txBody>
      </p:sp>
    </p:spTree>
    <p:extLst>
      <p:ext uri="{BB962C8B-B14F-4D97-AF65-F5344CB8AC3E}">
        <p14:creationId xmlns:p14="http://schemas.microsoft.com/office/powerpoint/2010/main" val="2596604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9DB053-D1EC-41B9-BA50-F2867970D0CC}"/>
              </a:ext>
            </a:extLst>
          </p:cNvPr>
          <p:cNvSpPr>
            <a:spLocks noGrp="1"/>
          </p:cNvSpPr>
          <p:nvPr>
            <p:ph type="title"/>
          </p:nvPr>
        </p:nvSpPr>
        <p:spPr>
          <a:xfrm>
            <a:off x="2962141" y="365126"/>
            <a:ext cx="5794997" cy="1018202"/>
          </a:xfrm>
        </p:spPr>
        <p:txBody>
          <a:bodyPr>
            <a:noAutofit/>
          </a:bodyPr>
          <a:lstStyle/>
          <a:p>
            <a:pPr algn="ctr"/>
            <a:r>
              <a:rPr lang="en-US" b="1" dirty="0">
                <a:solidFill>
                  <a:schemeClr val="accent6">
                    <a:lumMod val="50000"/>
                  </a:schemeClr>
                </a:solidFill>
              </a:rPr>
              <a:t>Basic Pedigree Lines</a:t>
            </a:r>
          </a:p>
        </p:txBody>
      </p:sp>
      <p:sp>
        <p:nvSpPr>
          <p:cNvPr id="3" name="Content Placeholder 2">
            <a:extLst>
              <a:ext uri="{FF2B5EF4-FFF2-40B4-BE49-F238E27FC236}">
                <a16:creationId xmlns:a16="http://schemas.microsoft.com/office/drawing/2014/main" id="{F79B72CE-9457-4A82-A71C-39EF34E5F395}"/>
              </a:ext>
            </a:extLst>
          </p:cNvPr>
          <p:cNvSpPr>
            <a:spLocks noGrp="1"/>
          </p:cNvSpPr>
          <p:nvPr>
            <p:ph sz="half" idx="1"/>
          </p:nvPr>
        </p:nvSpPr>
        <p:spPr>
          <a:xfrm>
            <a:off x="664564" y="1845734"/>
            <a:ext cx="5370476" cy="3894771"/>
          </a:xfrm>
        </p:spPr>
        <p:txBody>
          <a:bodyPr>
            <a:normAutofit/>
          </a:bodyPr>
          <a:lstStyle/>
          <a:p>
            <a:pPr marL="0" indent="0">
              <a:buNone/>
            </a:pPr>
            <a:r>
              <a:rPr lang="en-US" altLang="en-US" sz="1800" b="1" dirty="0">
                <a:latin typeface="Arial" panose="020B0604020202020204" pitchFamily="34" charset="0"/>
              </a:rPr>
              <a:t>Marriage/Mating Line</a:t>
            </a:r>
            <a:r>
              <a:rPr lang="en-US" altLang="en-US" sz="1800" dirty="0">
                <a:latin typeface="Arial" panose="020B0604020202020204" pitchFamily="34" charset="0"/>
              </a:rPr>
              <a:t>: horizontal line connecting 2 symbols at the center of each symbol</a:t>
            </a:r>
          </a:p>
          <a:p>
            <a:endParaRPr lang="en-US" altLang="en-US" sz="2000" dirty="0">
              <a:latin typeface="Arial" panose="020B0604020202020204" pitchFamily="34" charset="0"/>
            </a:endParaRPr>
          </a:p>
          <a:p>
            <a:endParaRPr lang="en-US" altLang="en-US" sz="2000" dirty="0">
              <a:latin typeface="Arial" panose="020B0604020202020204" pitchFamily="34" charset="0"/>
            </a:endParaRPr>
          </a:p>
          <a:p>
            <a:pPr marL="0" indent="0">
              <a:buNone/>
            </a:pPr>
            <a:r>
              <a:rPr lang="en-US" altLang="en-US" sz="1800" b="1" dirty="0">
                <a:latin typeface="Arial" panose="020B0604020202020204" pitchFamily="34" charset="0"/>
              </a:rPr>
              <a:t>Separated, Divorce, Relationship no longer exists Line:</a:t>
            </a:r>
            <a:r>
              <a:rPr lang="en-US" altLang="en-US" sz="1800" dirty="0">
                <a:latin typeface="Arial" panose="020B0604020202020204" pitchFamily="34" charset="0"/>
              </a:rPr>
              <a:t> horizontal line connecting 2 symbols with 2 diagonal hash marks</a:t>
            </a:r>
            <a:endParaRPr lang="en-US" sz="1800" dirty="0"/>
          </a:p>
        </p:txBody>
      </p:sp>
      <p:sp>
        <p:nvSpPr>
          <p:cNvPr id="6" name="Content Placeholder 5">
            <a:extLst>
              <a:ext uri="{FF2B5EF4-FFF2-40B4-BE49-F238E27FC236}">
                <a16:creationId xmlns:a16="http://schemas.microsoft.com/office/drawing/2014/main" id="{BD961008-D430-435D-B1DF-AC7215D7D379}"/>
              </a:ext>
            </a:extLst>
          </p:cNvPr>
          <p:cNvSpPr>
            <a:spLocks noGrp="1"/>
          </p:cNvSpPr>
          <p:nvPr>
            <p:ph sz="half" idx="2"/>
          </p:nvPr>
        </p:nvSpPr>
        <p:spPr>
          <a:xfrm>
            <a:off x="6381813" y="1845734"/>
            <a:ext cx="5370476" cy="4022804"/>
          </a:xfrm>
        </p:spPr>
        <p:txBody>
          <a:bodyPr>
            <a:normAutofit/>
          </a:bodyPr>
          <a:lstStyle/>
          <a:p>
            <a:pPr marL="0" indent="0">
              <a:buNone/>
            </a:pPr>
            <a:r>
              <a:rPr lang="en-US" b="1" dirty="0">
                <a:solidFill>
                  <a:schemeClr val="accent6">
                    <a:lumMod val="50000"/>
                  </a:schemeClr>
                </a:solidFill>
              </a:rPr>
              <a:t>        Basic symbols</a:t>
            </a:r>
          </a:p>
          <a:p>
            <a:pPr marL="457200" lvl="1" indent="0">
              <a:buNone/>
            </a:pPr>
            <a:r>
              <a:rPr lang="en-US" sz="2000" dirty="0"/>
              <a:t>Living Unaffected female: Clear circle</a:t>
            </a:r>
          </a:p>
          <a:p>
            <a:pPr marL="201168" lvl="1" indent="0">
              <a:buNone/>
            </a:pPr>
            <a:endParaRPr lang="en-US" sz="2000" dirty="0"/>
          </a:p>
          <a:p>
            <a:pPr lvl="1"/>
            <a:endParaRPr lang="en-US" sz="2000" dirty="0"/>
          </a:p>
          <a:p>
            <a:pPr marL="457200" lvl="1" indent="0">
              <a:buNone/>
            </a:pPr>
            <a:r>
              <a:rPr lang="en-US" sz="2000" dirty="0"/>
              <a:t>Living Unaffected male: Clear square</a:t>
            </a:r>
          </a:p>
          <a:p>
            <a:pPr lvl="1"/>
            <a:endParaRPr lang="en-US" sz="2000" dirty="0"/>
          </a:p>
          <a:p>
            <a:pPr marL="457200" lvl="1" indent="0">
              <a:buNone/>
            </a:pPr>
            <a:endParaRPr lang="en-US" sz="2000" dirty="0"/>
          </a:p>
          <a:p>
            <a:pPr marL="457200" lvl="1" indent="0">
              <a:buNone/>
            </a:pPr>
            <a:r>
              <a:rPr lang="en-US" sz="2000" dirty="0"/>
              <a:t>Deceased male of female:  Black circle or square</a:t>
            </a:r>
          </a:p>
        </p:txBody>
      </p:sp>
      <p:sp>
        <p:nvSpPr>
          <p:cNvPr id="4" name="Rectangle 1">
            <a:extLst>
              <a:ext uri="{FF2B5EF4-FFF2-40B4-BE49-F238E27FC236}">
                <a16:creationId xmlns:a16="http://schemas.microsoft.com/office/drawing/2014/main" id="{7C6EF29C-A03A-4BA9-B641-F52375EFA004}"/>
              </a:ext>
            </a:extLst>
          </p:cNvPr>
          <p:cNvSpPr>
            <a:spLocks noChangeArrowheads="1"/>
          </p:cNvSpPr>
          <p:nvPr/>
        </p:nvSpPr>
        <p:spPr bwMode="auto">
          <a:xfrm>
            <a:off x="91440" y="1526873"/>
            <a:ext cx="32633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126960" bIns="45720" numCol="1" anchor="ctr" anchorCtr="0" compatLnSpc="1">
            <a:prstTxWarp prst="textNoShape">
              <a:avLst/>
            </a:prstTxWarp>
            <a:spAutoFit/>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endParaRPr kumimoji="0" lang="en-US" altLang="en-US" sz="3300" b="0" i="0" u="none" strike="noStrike" cap="none" normalizeH="0" baseline="0" dirty="0">
              <a:ln>
                <a:noFill/>
              </a:ln>
              <a:solidFill>
                <a:schemeClr val="tx1"/>
              </a:solidFill>
              <a:effectLst/>
              <a:latin typeface="Arial" panose="020B0604020202020204" pitchFamily="34" charset="0"/>
            </a:endParaRPr>
          </a:p>
        </p:txBody>
      </p:sp>
      <p:pic>
        <p:nvPicPr>
          <p:cNvPr id="2050" name="Picture 2" descr="https://medicine.uiowa.edu/humangenetics/sites/medicine.uiowa.edu.humangenetics/files/wysiwyg_uploads/line1.jpg">
            <a:extLst>
              <a:ext uri="{FF2B5EF4-FFF2-40B4-BE49-F238E27FC236}">
                <a16:creationId xmlns:a16="http://schemas.microsoft.com/office/drawing/2014/main" id="{FF15BFEC-7674-4037-97A1-72040D3A15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941" y="2683239"/>
            <a:ext cx="1703269" cy="74576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https://medicine.uiowa.edu/humangenetics/sites/medicine.uiowa.edu.humangenetics/files/wysiwyg_uploads/line2.jpg">
            <a:extLst>
              <a:ext uri="{FF2B5EF4-FFF2-40B4-BE49-F238E27FC236}">
                <a16:creationId xmlns:a16="http://schemas.microsoft.com/office/drawing/2014/main" id="{A1C47AB4-167E-4556-8F46-497CDFCC90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3941" y="4728912"/>
            <a:ext cx="1703269" cy="745761"/>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933D1894-75EF-4283-8C17-4C7BEE2AFE86}"/>
              </a:ext>
            </a:extLst>
          </p:cNvPr>
          <p:cNvSpPr/>
          <p:nvPr/>
        </p:nvSpPr>
        <p:spPr>
          <a:xfrm>
            <a:off x="8757138" y="2605874"/>
            <a:ext cx="581734" cy="58517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8366AE4-DDC1-4B0F-818F-5C8ECE2C9591}"/>
              </a:ext>
            </a:extLst>
          </p:cNvPr>
          <p:cNvSpPr/>
          <p:nvPr/>
        </p:nvSpPr>
        <p:spPr>
          <a:xfrm>
            <a:off x="8776184" y="3653453"/>
            <a:ext cx="581734" cy="5316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69B8A63-A774-40B1-A6BE-AE146451D0C6}"/>
              </a:ext>
            </a:extLst>
          </p:cNvPr>
          <p:cNvSpPr/>
          <p:nvPr/>
        </p:nvSpPr>
        <p:spPr>
          <a:xfrm>
            <a:off x="8466271" y="5102119"/>
            <a:ext cx="581734" cy="58517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331A181C-05E3-4D2F-A0DA-B85DC1500F45}"/>
              </a:ext>
            </a:extLst>
          </p:cNvPr>
          <p:cNvSpPr/>
          <p:nvPr/>
        </p:nvSpPr>
        <p:spPr>
          <a:xfrm>
            <a:off x="9910385" y="5128873"/>
            <a:ext cx="581734" cy="53166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7E745D3D-1B26-4855-B9DC-BE4141981E47}"/>
              </a:ext>
            </a:extLst>
          </p:cNvPr>
          <p:cNvGraphicFramePr>
            <a:graphicFrameLocks noGrp="1"/>
          </p:cNvGraphicFramePr>
          <p:nvPr>
            <p:extLst>
              <p:ext uri="{D42A27DB-BD31-4B8C-83A1-F6EECF244321}">
                <p14:modId xmlns:p14="http://schemas.microsoft.com/office/powerpoint/2010/main" val="2519514561"/>
              </p:ext>
            </p:extLst>
          </p:nvPr>
        </p:nvGraphicFramePr>
        <p:xfrm>
          <a:off x="1023581" y="5992838"/>
          <a:ext cx="10031105" cy="338661"/>
        </p:xfrm>
        <a:graphic>
          <a:graphicData uri="http://schemas.openxmlformats.org/drawingml/2006/table">
            <a:tbl>
              <a:tblPr firstRow="1" bandRow="1">
                <a:tableStyleId>{5C22544A-7EE6-4342-B048-85BDC9FD1C3A}</a:tableStyleId>
              </a:tblPr>
              <a:tblGrid>
                <a:gridCol w="10031105">
                  <a:extLst>
                    <a:ext uri="{9D8B030D-6E8A-4147-A177-3AD203B41FA5}">
                      <a16:colId xmlns:a16="http://schemas.microsoft.com/office/drawing/2014/main" val="2530612114"/>
                    </a:ext>
                  </a:extLst>
                </a:gridCol>
              </a:tblGrid>
              <a:tr h="338661">
                <a:tc>
                  <a:txBody>
                    <a:bodyPr/>
                    <a:lstStyle/>
                    <a:p>
                      <a:r>
                        <a:rPr lang="en-US" sz="1600" dirty="0">
                          <a:solidFill>
                            <a:schemeClr val="accent6">
                              <a:lumMod val="50000"/>
                            </a:schemeClr>
                          </a:solidFill>
                        </a:rPr>
                        <a:t>https://medicine.uiowa.edu/humangenetics/resources/how-draw-pedigree/basic-pedigree-symbols</a:t>
                      </a:r>
                    </a:p>
                  </a:txBody>
                  <a:tcPr>
                    <a:solidFill>
                      <a:schemeClr val="bg1"/>
                    </a:solidFill>
                  </a:tcPr>
                </a:tc>
                <a:extLst>
                  <a:ext uri="{0D108BD9-81ED-4DB2-BD59-A6C34878D82A}">
                    <a16:rowId xmlns:a16="http://schemas.microsoft.com/office/drawing/2014/main" val="1594540907"/>
                  </a:ext>
                </a:extLst>
              </a:tr>
            </a:tbl>
          </a:graphicData>
        </a:graphic>
      </p:graphicFrame>
    </p:spTree>
    <p:extLst>
      <p:ext uri="{BB962C8B-B14F-4D97-AF65-F5344CB8AC3E}">
        <p14:creationId xmlns:p14="http://schemas.microsoft.com/office/powerpoint/2010/main" val="1500615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FB9EC-3048-4FFC-A3F4-51F193B319A4}"/>
              </a:ext>
            </a:extLst>
          </p:cNvPr>
          <p:cNvSpPr>
            <a:spLocks noGrp="1"/>
          </p:cNvSpPr>
          <p:nvPr>
            <p:ph type="title"/>
          </p:nvPr>
        </p:nvSpPr>
        <p:spPr/>
        <p:txBody>
          <a:bodyPr/>
          <a:lstStyle/>
          <a:p>
            <a:pPr algn="ctr"/>
            <a:r>
              <a:rPr lang="en-US" b="1" dirty="0">
                <a:solidFill>
                  <a:schemeClr val="accent6">
                    <a:lumMod val="50000"/>
                  </a:schemeClr>
                </a:solidFill>
              </a:rPr>
              <a:t>Basic Pedigree Lines, cont.</a:t>
            </a:r>
          </a:p>
        </p:txBody>
      </p:sp>
      <p:sp>
        <p:nvSpPr>
          <p:cNvPr id="3" name="Content Placeholder 2">
            <a:extLst>
              <a:ext uri="{FF2B5EF4-FFF2-40B4-BE49-F238E27FC236}">
                <a16:creationId xmlns:a16="http://schemas.microsoft.com/office/drawing/2014/main" id="{16C8CFDA-2327-4E94-8F4B-B5BF775AD9FF}"/>
              </a:ext>
            </a:extLst>
          </p:cNvPr>
          <p:cNvSpPr>
            <a:spLocks noGrp="1"/>
          </p:cNvSpPr>
          <p:nvPr>
            <p:ph sz="half" idx="1"/>
          </p:nvPr>
        </p:nvSpPr>
        <p:spPr>
          <a:xfrm>
            <a:off x="1097280" y="1948719"/>
            <a:ext cx="5181600" cy="3920374"/>
          </a:xfrm>
        </p:spPr>
        <p:txBody>
          <a:bodyPr/>
          <a:lstStyle/>
          <a:p>
            <a:r>
              <a:rPr lang="en-US" u="sng" dirty="0"/>
              <a:t>Sibling Line</a:t>
            </a:r>
            <a:r>
              <a:rPr lang="en-US" dirty="0"/>
              <a:t>: Horizontal line above the offspring and connected by vertical lines. Example: brother and sister siblings.</a:t>
            </a:r>
          </a:p>
          <a:p>
            <a:r>
              <a:rPr lang="en-US" dirty="0"/>
              <a:t>Brother and sister siblings with two parents</a:t>
            </a:r>
          </a:p>
        </p:txBody>
      </p:sp>
      <p:pic>
        <p:nvPicPr>
          <p:cNvPr id="6" name="Content Placeholder 5" descr="Sibling line: Horizontal line above the offspring and connected by verticle lines.">
            <a:extLst>
              <a:ext uri="{FF2B5EF4-FFF2-40B4-BE49-F238E27FC236}">
                <a16:creationId xmlns:a16="http://schemas.microsoft.com/office/drawing/2014/main" id="{372571ED-7CDD-49A6-BD80-1FA2BAE596DB}"/>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556534" y="4001218"/>
            <a:ext cx="2777855" cy="1754929"/>
          </a:xfrm>
        </p:spPr>
      </p:pic>
      <p:pic>
        <p:nvPicPr>
          <p:cNvPr id="35" name="Picture 34" descr="Pedigree lines of parents and child.&#10;&#10;">
            <a:extLst>
              <a:ext uri="{FF2B5EF4-FFF2-40B4-BE49-F238E27FC236}">
                <a16:creationId xmlns:a16="http://schemas.microsoft.com/office/drawing/2014/main" id="{3239818A-D78C-46FF-9AE0-1BDB5D4CD3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6247" y="3893619"/>
            <a:ext cx="2810522" cy="1862528"/>
          </a:xfrm>
          <a:prstGeom prst="rect">
            <a:avLst/>
          </a:prstGeom>
        </p:spPr>
      </p:pic>
      <p:sp>
        <p:nvSpPr>
          <p:cNvPr id="36" name="Rectangle 35">
            <a:extLst>
              <a:ext uri="{FF2B5EF4-FFF2-40B4-BE49-F238E27FC236}">
                <a16:creationId xmlns:a16="http://schemas.microsoft.com/office/drawing/2014/main" id="{C68064FF-577E-4B3B-868F-1FEC961FD743}"/>
              </a:ext>
            </a:extLst>
          </p:cNvPr>
          <p:cNvSpPr/>
          <p:nvPr/>
        </p:nvSpPr>
        <p:spPr>
          <a:xfrm>
            <a:off x="6540708" y="1948719"/>
            <a:ext cx="5181600" cy="1015663"/>
          </a:xfrm>
          <a:prstGeom prst="rect">
            <a:avLst/>
          </a:prstGeom>
        </p:spPr>
        <p:txBody>
          <a:bodyPr wrap="square">
            <a:spAutoFit/>
          </a:bodyPr>
          <a:lstStyle/>
          <a:p>
            <a:r>
              <a:rPr lang="en-US" sz="2000" dirty="0"/>
              <a:t>Children from a previous partner (stepchildren).</a:t>
            </a:r>
          </a:p>
          <a:p>
            <a:r>
              <a:rPr lang="en-US" sz="2000" dirty="0"/>
              <a:t>Ex. Mike and Jane have one son, and Jane has a daughter from a previous marriage.</a:t>
            </a:r>
          </a:p>
        </p:txBody>
      </p:sp>
    </p:spTree>
    <p:extLst>
      <p:ext uri="{BB962C8B-B14F-4D97-AF65-F5344CB8AC3E}">
        <p14:creationId xmlns:p14="http://schemas.microsoft.com/office/powerpoint/2010/main" val="2150997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0C155-02D7-4B69-8454-E7C67AF91039}"/>
              </a:ext>
            </a:extLst>
          </p:cNvPr>
          <p:cNvSpPr>
            <a:spLocks noGrp="1"/>
          </p:cNvSpPr>
          <p:nvPr>
            <p:ph type="title"/>
          </p:nvPr>
        </p:nvSpPr>
        <p:spPr>
          <a:xfrm>
            <a:off x="2296617" y="365125"/>
            <a:ext cx="6697482" cy="994824"/>
          </a:xfrm>
        </p:spPr>
        <p:txBody>
          <a:bodyPr>
            <a:noAutofit/>
          </a:bodyPr>
          <a:lstStyle/>
          <a:p>
            <a:pPr algn="ctr"/>
            <a:r>
              <a:rPr lang="en-US" b="1" dirty="0">
                <a:solidFill>
                  <a:schemeClr val="accent6">
                    <a:lumMod val="50000"/>
                  </a:schemeClr>
                </a:solidFill>
              </a:rPr>
              <a:t>Genetic Pedigree Lines</a:t>
            </a:r>
          </a:p>
        </p:txBody>
      </p:sp>
      <p:sp>
        <p:nvSpPr>
          <p:cNvPr id="3" name="Content Placeholder 2">
            <a:extLst>
              <a:ext uri="{FF2B5EF4-FFF2-40B4-BE49-F238E27FC236}">
                <a16:creationId xmlns:a16="http://schemas.microsoft.com/office/drawing/2014/main" id="{19A57964-5D0B-4167-AF08-6B1B4C324CC2}"/>
              </a:ext>
            </a:extLst>
          </p:cNvPr>
          <p:cNvSpPr>
            <a:spLocks noGrp="1"/>
          </p:cNvSpPr>
          <p:nvPr>
            <p:ph sz="half" idx="1"/>
          </p:nvPr>
        </p:nvSpPr>
        <p:spPr>
          <a:xfrm>
            <a:off x="621900" y="1798821"/>
            <a:ext cx="5221768" cy="4377128"/>
          </a:xfrm>
        </p:spPr>
        <p:txBody>
          <a:bodyPr>
            <a:normAutofit lnSpcReduction="10000"/>
          </a:bodyPr>
          <a:lstStyle/>
          <a:p>
            <a:r>
              <a:rPr lang="en-US" sz="1800" u="sng" dirty="0">
                <a:solidFill>
                  <a:schemeClr val="accent6">
                    <a:lumMod val="50000"/>
                  </a:schemeClr>
                </a:solidFill>
              </a:rPr>
              <a:t>No children</a:t>
            </a:r>
            <a:r>
              <a:rPr lang="en-US" sz="1800" dirty="0">
                <a:solidFill>
                  <a:schemeClr val="accent6">
                    <a:lumMod val="50000"/>
                  </a:schemeClr>
                </a:solidFill>
              </a:rPr>
              <a:t>: A vertical line with 2 hash marks at the end. Indicate if an adult does not have children by choice (c), infertility (</a:t>
            </a:r>
            <a:r>
              <a:rPr lang="en-US" sz="1800" dirty="0" err="1">
                <a:solidFill>
                  <a:schemeClr val="accent6">
                    <a:lumMod val="50000"/>
                  </a:schemeClr>
                </a:solidFill>
              </a:rPr>
              <a:t>i</a:t>
            </a:r>
            <a:r>
              <a:rPr lang="en-US" sz="1800" dirty="0">
                <a:solidFill>
                  <a:schemeClr val="accent6">
                    <a:lumMod val="50000"/>
                  </a:schemeClr>
                </a:solidFill>
              </a:rPr>
              <a:t>).</a:t>
            </a:r>
          </a:p>
          <a:p>
            <a:endParaRPr lang="en-US" sz="2000" dirty="0"/>
          </a:p>
          <a:p>
            <a:endParaRPr lang="en-US" sz="2000" dirty="0"/>
          </a:p>
          <a:p>
            <a:endParaRPr lang="en-US" sz="2000" dirty="0"/>
          </a:p>
          <a:p>
            <a:endParaRPr lang="en-US" sz="2000" dirty="0"/>
          </a:p>
          <a:p>
            <a:endParaRPr lang="en-US" sz="2000" dirty="0"/>
          </a:p>
          <a:p>
            <a:endParaRPr lang="en-US" sz="2000" dirty="0"/>
          </a:p>
          <a:p>
            <a:pPr marL="0" indent="0">
              <a:buNone/>
            </a:pPr>
            <a:endParaRPr lang="en-US" sz="2000" dirty="0"/>
          </a:p>
          <a:p>
            <a:pPr marL="0" indent="0">
              <a:buNone/>
            </a:pPr>
            <a:r>
              <a:rPr lang="en-US" sz="2000" dirty="0"/>
              <a:t>		c 	               </a:t>
            </a:r>
            <a:r>
              <a:rPr lang="en-US" sz="2000" dirty="0" err="1"/>
              <a:t>i</a:t>
            </a:r>
            <a:endParaRPr lang="en-US" sz="2000" dirty="0"/>
          </a:p>
        </p:txBody>
      </p:sp>
      <p:sp>
        <p:nvSpPr>
          <p:cNvPr id="5" name="Rectangle 4">
            <a:extLst>
              <a:ext uri="{FF2B5EF4-FFF2-40B4-BE49-F238E27FC236}">
                <a16:creationId xmlns:a16="http://schemas.microsoft.com/office/drawing/2014/main" id="{AA6B5F0A-81E3-4AA6-9CAC-06C7C05B6917}"/>
              </a:ext>
            </a:extLst>
          </p:cNvPr>
          <p:cNvSpPr/>
          <p:nvPr/>
        </p:nvSpPr>
        <p:spPr>
          <a:xfrm>
            <a:off x="1993692" y="3717561"/>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F38BDBB-CF53-4EB4-854D-593216704B12}"/>
              </a:ext>
            </a:extLst>
          </p:cNvPr>
          <p:cNvSpPr/>
          <p:nvPr/>
        </p:nvSpPr>
        <p:spPr>
          <a:xfrm>
            <a:off x="3790949" y="3717561"/>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78957FC-6537-48A6-9ED7-89AAD70E950B}"/>
              </a:ext>
            </a:extLst>
          </p:cNvPr>
          <p:cNvCxnSpPr>
            <a:stCxn id="5" idx="2"/>
          </p:cNvCxnSpPr>
          <p:nvPr/>
        </p:nvCxnSpPr>
        <p:spPr>
          <a:xfrm flipH="1">
            <a:off x="2443397" y="4631961"/>
            <a:ext cx="7495" cy="9893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99A280E-68FC-4DEC-99DB-10417C925F67}"/>
              </a:ext>
            </a:extLst>
          </p:cNvPr>
          <p:cNvCxnSpPr>
            <a:cxnSpLocks/>
          </p:cNvCxnSpPr>
          <p:nvPr/>
        </p:nvCxnSpPr>
        <p:spPr>
          <a:xfrm>
            <a:off x="4248149" y="4631961"/>
            <a:ext cx="0" cy="9893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AE15AD8-2AA3-4F72-85D7-03521EBEA586}"/>
              </a:ext>
            </a:extLst>
          </p:cNvPr>
          <p:cNvCxnSpPr>
            <a:cxnSpLocks/>
          </p:cNvCxnSpPr>
          <p:nvPr/>
        </p:nvCxnSpPr>
        <p:spPr>
          <a:xfrm flipH="1">
            <a:off x="2296617" y="5457533"/>
            <a:ext cx="359764" cy="3243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E6131EB-40B3-4382-A86B-113F8EF55D76}"/>
              </a:ext>
            </a:extLst>
          </p:cNvPr>
          <p:cNvCxnSpPr>
            <a:cxnSpLocks/>
          </p:cNvCxnSpPr>
          <p:nvPr/>
        </p:nvCxnSpPr>
        <p:spPr>
          <a:xfrm flipH="1">
            <a:off x="2372817" y="5492865"/>
            <a:ext cx="359764" cy="3243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0EF216A-3CEA-4746-ADEA-F519B19465BD}"/>
              </a:ext>
            </a:extLst>
          </p:cNvPr>
          <p:cNvCxnSpPr>
            <a:cxnSpLocks/>
          </p:cNvCxnSpPr>
          <p:nvPr/>
        </p:nvCxnSpPr>
        <p:spPr>
          <a:xfrm flipH="1">
            <a:off x="4041099" y="5470734"/>
            <a:ext cx="359764" cy="3243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C099303-C880-482C-96CF-E5176EC3606A}"/>
              </a:ext>
            </a:extLst>
          </p:cNvPr>
          <p:cNvCxnSpPr>
            <a:cxnSpLocks/>
          </p:cNvCxnSpPr>
          <p:nvPr/>
        </p:nvCxnSpPr>
        <p:spPr>
          <a:xfrm flipH="1">
            <a:off x="4101993" y="5525158"/>
            <a:ext cx="359764" cy="324383"/>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2" name="Table 21">
            <a:extLst>
              <a:ext uri="{FF2B5EF4-FFF2-40B4-BE49-F238E27FC236}">
                <a16:creationId xmlns:a16="http://schemas.microsoft.com/office/drawing/2014/main" id="{E201AD94-82D6-4C0F-B05D-FB8654B455C7}"/>
              </a:ext>
            </a:extLst>
          </p:cNvPr>
          <p:cNvGraphicFramePr>
            <a:graphicFrameLocks noGrp="1"/>
          </p:cNvGraphicFramePr>
          <p:nvPr>
            <p:extLst>
              <p:ext uri="{D42A27DB-BD31-4B8C-83A1-F6EECF244321}">
                <p14:modId xmlns:p14="http://schemas.microsoft.com/office/powerpoint/2010/main" val="2579075452"/>
              </p:ext>
            </p:extLst>
          </p:nvPr>
        </p:nvGraphicFramePr>
        <p:xfrm>
          <a:off x="6348334" y="1690689"/>
          <a:ext cx="5269235" cy="4620170"/>
        </p:xfrm>
        <a:graphic>
          <a:graphicData uri="http://schemas.openxmlformats.org/drawingml/2006/table">
            <a:tbl>
              <a:tblPr firstRow="1" bandRow="1">
                <a:tableStyleId>{5C22544A-7EE6-4342-B048-85BDC9FD1C3A}</a:tableStyleId>
              </a:tblPr>
              <a:tblGrid>
                <a:gridCol w="5269235">
                  <a:extLst>
                    <a:ext uri="{9D8B030D-6E8A-4147-A177-3AD203B41FA5}">
                      <a16:colId xmlns:a16="http://schemas.microsoft.com/office/drawing/2014/main" val="39619718"/>
                    </a:ext>
                  </a:extLst>
                </a:gridCol>
              </a:tblGrid>
              <a:tr h="4620170">
                <a:tc>
                  <a:txBody>
                    <a:bodyPr/>
                    <a:lstStyle/>
                    <a:p>
                      <a:r>
                        <a:rPr lang="en-US" sz="2000" b="0" u="sng" dirty="0">
                          <a:solidFill>
                            <a:schemeClr val="accent6">
                              <a:lumMod val="50000"/>
                            </a:schemeClr>
                          </a:solidFill>
                        </a:rPr>
                        <a:t>Dizygotic Twins (non-identical</a:t>
                      </a:r>
                      <a:r>
                        <a:rPr lang="en-US" sz="2000" b="0" dirty="0">
                          <a:solidFill>
                            <a:schemeClr val="accent6">
                              <a:lumMod val="50000"/>
                            </a:schemeClr>
                          </a:solidFill>
                        </a:rPr>
                        <a:t>): Indicated by two diagonal vertical lines originating at the same point.</a:t>
                      </a:r>
                    </a:p>
                    <a:p>
                      <a:endParaRPr lang="en-US" dirty="0">
                        <a:solidFill>
                          <a:schemeClr val="accent6">
                            <a:lumMod val="50000"/>
                          </a:schemeClr>
                        </a:solidFill>
                      </a:endParaRPr>
                    </a:p>
                    <a:p>
                      <a:endParaRPr lang="en-US" dirty="0">
                        <a:solidFill>
                          <a:schemeClr val="accent6">
                            <a:lumMod val="50000"/>
                          </a:schemeClr>
                        </a:solidFill>
                      </a:endParaRPr>
                    </a:p>
                    <a:p>
                      <a:endParaRPr lang="en-US" dirty="0">
                        <a:solidFill>
                          <a:schemeClr val="accent6">
                            <a:lumMod val="50000"/>
                          </a:schemeClr>
                        </a:solidFill>
                      </a:endParaRPr>
                    </a:p>
                    <a:p>
                      <a:endParaRPr lang="en-US" dirty="0">
                        <a:solidFill>
                          <a:schemeClr val="accent6">
                            <a:lumMod val="50000"/>
                          </a:schemeClr>
                        </a:solidFill>
                      </a:endParaRPr>
                    </a:p>
                    <a:p>
                      <a:endParaRPr lang="en-US" dirty="0">
                        <a:solidFill>
                          <a:schemeClr val="accent6">
                            <a:lumMod val="50000"/>
                          </a:schemeClr>
                        </a:solidFill>
                      </a:endParaRPr>
                    </a:p>
                    <a:p>
                      <a:r>
                        <a:rPr lang="en-US" sz="2000" b="0" u="sng" dirty="0">
                          <a:solidFill>
                            <a:schemeClr val="accent6">
                              <a:lumMod val="50000"/>
                            </a:schemeClr>
                          </a:solidFill>
                        </a:rPr>
                        <a:t>Monozygotic Twins (Identical): </a:t>
                      </a:r>
                      <a:r>
                        <a:rPr lang="en-US" sz="2000" b="0" dirty="0">
                          <a:solidFill>
                            <a:schemeClr val="accent6">
                              <a:lumMod val="50000"/>
                            </a:schemeClr>
                          </a:solidFill>
                        </a:rPr>
                        <a:t>Indicated by two diagonal vertical lines originating at the same point.</a:t>
                      </a:r>
                    </a:p>
                  </a:txBody>
                  <a:tcPr>
                    <a:solidFill>
                      <a:schemeClr val="bg1"/>
                    </a:solidFill>
                  </a:tcPr>
                </a:tc>
                <a:extLst>
                  <a:ext uri="{0D108BD9-81ED-4DB2-BD59-A6C34878D82A}">
                    <a16:rowId xmlns:a16="http://schemas.microsoft.com/office/drawing/2014/main" val="58876571"/>
                  </a:ext>
                </a:extLst>
              </a:tr>
            </a:tbl>
          </a:graphicData>
        </a:graphic>
      </p:graphicFrame>
      <p:sp>
        <p:nvSpPr>
          <p:cNvPr id="23" name="Oval 22">
            <a:extLst>
              <a:ext uri="{FF2B5EF4-FFF2-40B4-BE49-F238E27FC236}">
                <a16:creationId xmlns:a16="http://schemas.microsoft.com/office/drawing/2014/main" id="{EABF120F-F2B2-4B76-BD35-A301E0583D87}"/>
              </a:ext>
            </a:extLst>
          </p:cNvPr>
          <p:cNvSpPr/>
          <p:nvPr/>
        </p:nvSpPr>
        <p:spPr>
          <a:xfrm>
            <a:off x="8673154" y="3329300"/>
            <a:ext cx="363417" cy="3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E5FD702-C004-4A02-BE50-E89052CC8BAB}"/>
              </a:ext>
            </a:extLst>
          </p:cNvPr>
          <p:cNvSpPr/>
          <p:nvPr/>
        </p:nvSpPr>
        <p:spPr>
          <a:xfrm>
            <a:off x="9184646" y="3329299"/>
            <a:ext cx="363417" cy="3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2D223396-97F9-4120-805E-6F5D05FA6596}"/>
              </a:ext>
            </a:extLst>
          </p:cNvPr>
          <p:cNvSpPr/>
          <p:nvPr/>
        </p:nvSpPr>
        <p:spPr>
          <a:xfrm flipV="1">
            <a:off x="9184646" y="5492865"/>
            <a:ext cx="363417" cy="3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94594320-0F79-4C49-BE30-D168B7B7B4F6}"/>
              </a:ext>
            </a:extLst>
          </p:cNvPr>
          <p:cNvSpPr/>
          <p:nvPr/>
        </p:nvSpPr>
        <p:spPr>
          <a:xfrm>
            <a:off x="8630682" y="5502710"/>
            <a:ext cx="363417" cy="36927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31313F0D-05EE-4D16-978E-43B31A9C0B00}"/>
              </a:ext>
            </a:extLst>
          </p:cNvPr>
          <p:cNvCxnSpPr>
            <a:cxnSpLocks/>
          </p:cNvCxnSpPr>
          <p:nvPr/>
        </p:nvCxnSpPr>
        <p:spPr>
          <a:xfrm flipV="1">
            <a:off x="8854862" y="2606722"/>
            <a:ext cx="272563" cy="722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D35041C-A89F-49B5-B12D-54631FF2EB9E}"/>
              </a:ext>
            </a:extLst>
          </p:cNvPr>
          <p:cNvCxnSpPr>
            <a:cxnSpLocks/>
            <a:endCxn id="24" idx="0"/>
          </p:cNvCxnSpPr>
          <p:nvPr/>
        </p:nvCxnSpPr>
        <p:spPr>
          <a:xfrm>
            <a:off x="9127425" y="2606722"/>
            <a:ext cx="238930" cy="72257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ACB5A37-3564-4A02-B546-99ECABED9BF6}"/>
              </a:ext>
            </a:extLst>
          </p:cNvPr>
          <p:cNvCxnSpPr>
            <a:cxnSpLocks/>
          </p:cNvCxnSpPr>
          <p:nvPr/>
        </p:nvCxnSpPr>
        <p:spPr>
          <a:xfrm flipH="1">
            <a:off x="8812390" y="4653887"/>
            <a:ext cx="208782" cy="8389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6D477C7-AC62-4F61-A235-6E1862D5CEE1}"/>
              </a:ext>
            </a:extLst>
          </p:cNvPr>
          <p:cNvCxnSpPr>
            <a:endCxn id="25" idx="4"/>
          </p:cNvCxnSpPr>
          <p:nvPr/>
        </p:nvCxnSpPr>
        <p:spPr>
          <a:xfrm>
            <a:off x="9036571" y="4665274"/>
            <a:ext cx="329784" cy="8275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5F05182-BABC-49BB-A73F-8023E85EC9D0}"/>
              </a:ext>
            </a:extLst>
          </p:cNvPr>
          <p:cNvCxnSpPr>
            <a:cxnSpLocks/>
          </p:cNvCxnSpPr>
          <p:nvPr/>
        </p:nvCxnSpPr>
        <p:spPr>
          <a:xfrm>
            <a:off x="8924480" y="5079069"/>
            <a:ext cx="26016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0594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B0058A8C-B360-4EA4-8935-6204F0838682}"/>
              </a:ext>
            </a:extLst>
          </p:cNvPr>
          <p:cNvSpPr/>
          <p:nvPr/>
        </p:nvSpPr>
        <p:spPr>
          <a:xfrm>
            <a:off x="4838913" y="611740"/>
            <a:ext cx="622060" cy="554459"/>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Rectangle 2">
            <a:extLst>
              <a:ext uri="{FF2B5EF4-FFF2-40B4-BE49-F238E27FC236}">
                <a16:creationId xmlns:a16="http://schemas.microsoft.com/office/drawing/2014/main" id="{39B2C7C5-6D88-4944-86D0-AFB7DA89FF7B}"/>
              </a:ext>
            </a:extLst>
          </p:cNvPr>
          <p:cNvSpPr/>
          <p:nvPr/>
        </p:nvSpPr>
        <p:spPr>
          <a:xfrm>
            <a:off x="3435107" y="614683"/>
            <a:ext cx="624376" cy="548574"/>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57EA37E-3B2F-4941-91D6-624357E63505}"/>
              </a:ext>
            </a:extLst>
          </p:cNvPr>
          <p:cNvSpPr/>
          <p:nvPr/>
        </p:nvSpPr>
        <p:spPr>
          <a:xfrm>
            <a:off x="6577226" y="549510"/>
            <a:ext cx="573834" cy="53214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https://familyhistory.hhs.gov/FHH/static/images/Legend_en.png">
            <a:extLst>
              <a:ext uri="{FF2B5EF4-FFF2-40B4-BE49-F238E27FC236}">
                <a16:creationId xmlns:a16="http://schemas.microsoft.com/office/drawing/2014/main" id="{3FC4BC54-1C82-4E6E-818A-8C3F09D335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706" y="5366591"/>
            <a:ext cx="5478419" cy="83905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3AF6460-CAC2-4B7C-9022-A5D95E435B6D}"/>
              </a:ext>
            </a:extLst>
          </p:cNvPr>
          <p:cNvSpPr txBox="1"/>
          <p:nvPr/>
        </p:nvSpPr>
        <p:spPr>
          <a:xfrm>
            <a:off x="1264475" y="534409"/>
            <a:ext cx="1529998" cy="923330"/>
          </a:xfrm>
          <a:prstGeom prst="rect">
            <a:avLst/>
          </a:prstGeom>
          <a:noFill/>
        </p:spPr>
        <p:txBody>
          <a:bodyPr wrap="square" rtlCol="0">
            <a:spAutoFit/>
          </a:bodyPr>
          <a:lstStyle/>
          <a:p>
            <a:r>
              <a:rPr lang="en-US" dirty="0"/>
              <a:t>Maternal grandparents</a:t>
            </a:r>
          </a:p>
          <a:p>
            <a:r>
              <a:rPr lang="en-US" dirty="0"/>
              <a:t>(2</a:t>
            </a:r>
            <a:r>
              <a:rPr lang="en-US" baseline="30000" dirty="0"/>
              <a:t>nd</a:t>
            </a:r>
            <a:r>
              <a:rPr lang="en-US" dirty="0"/>
              <a:t> cousins)</a:t>
            </a:r>
          </a:p>
        </p:txBody>
      </p:sp>
      <p:sp>
        <p:nvSpPr>
          <p:cNvPr id="10" name="TextBox 9">
            <a:extLst>
              <a:ext uri="{FF2B5EF4-FFF2-40B4-BE49-F238E27FC236}">
                <a16:creationId xmlns:a16="http://schemas.microsoft.com/office/drawing/2014/main" id="{47F31FEB-8241-478D-B236-7B72CFCE6F13}"/>
              </a:ext>
            </a:extLst>
          </p:cNvPr>
          <p:cNvSpPr txBox="1"/>
          <p:nvPr/>
        </p:nvSpPr>
        <p:spPr>
          <a:xfrm flipH="1">
            <a:off x="9254355" y="534409"/>
            <a:ext cx="1612270" cy="646331"/>
          </a:xfrm>
          <a:prstGeom prst="rect">
            <a:avLst/>
          </a:prstGeom>
          <a:noFill/>
        </p:spPr>
        <p:txBody>
          <a:bodyPr wrap="square" rtlCol="0">
            <a:spAutoFit/>
          </a:bodyPr>
          <a:lstStyle/>
          <a:p>
            <a:r>
              <a:rPr lang="en-US" dirty="0"/>
              <a:t>Paternal grandparents</a:t>
            </a:r>
          </a:p>
        </p:txBody>
      </p:sp>
      <p:sp>
        <p:nvSpPr>
          <p:cNvPr id="11" name="TextBox 10">
            <a:extLst>
              <a:ext uri="{FF2B5EF4-FFF2-40B4-BE49-F238E27FC236}">
                <a16:creationId xmlns:a16="http://schemas.microsoft.com/office/drawing/2014/main" id="{FE5058EF-6FFA-4091-87A5-9403C0C530A4}"/>
              </a:ext>
            </a:extLst>
          </p:cNvPr>
          <p:cNvSpPr txBox="1"/>
          <p:nvPr/>
        </p:nvSpPr>
        <p:spPr>
          <a:xfrm>
            <a:off x="5428252" y="2984220"/>
            <a:ext cx="1434834" cy="369332"/>
          </a:xfrm>
          <a:prstGeom prst="rect">
            <a:avLst/>
          </a:prstGeom>
          <a:noFill/>
        </p:spPr>
        <p:txBody>
          <a:bodyPr wrap="square" rtlCol="0">
            <a:spAutoFit/>
          </a:bodyPr>
          <a:lstStyle/>
          <a:p>
            <a:pPr algn="ctr"/>
            <a:r>
              <a:rPr lang="en-US" dirty="0"/>
              <a:t>Parents</a:t>
            </a:r>
          </a:p>
        </p:txBody>
      </p:sp>
      <p:sp>
        <p:nvSpPr>
          <p:cNvPr id="12" name="Oval 11">
            <a:extLst>
              <a:ext uri="{FF2B5EF4-FFF2-40B4-BE49-F238E27FC236}">
                <a16:creationId xmlns:a16="http://schemas.microsoft.com/office/drawing/2014/main" id="{4D967FDD-8525-4820-8DA7-79D81F179D1E}"/>
              </a:ext>
            </a:extLst>
          </p:cNvPr>
          <p:cNvSpPr/>
          <p:nvPr/>
        </p:nvSpPr>
        <p:spPr>
          <a:xfrm>
            <a:off x="4172060" y="2984220"/>
            <a:ext cx="643312" cy="57791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EB79D16-7457-4393-92FF-7A00E113F5A9}"/>
              </a:ext>
            </a:extLst>
          </p:cNvPr>
          <p:cNvSpPr/>
          <p:nvPr/>
        </p:nvSpPr>
        <p:spPr>
          <a:xfrm>
            <a:off x="7437298" y="2984220"/>
            <a:ext cx="582880" cy="6237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a16="http://schemas.microsoft.com/office/drawing/2014/main" id="{D476DD72-C1DF-4911-8A34-4EED65F62C7B}"/>
              </a:ext>
            </a:extLst>
          </p:cNvPr>
          <p:cNvCxnSpPr>
            <a:cxnSpLocks/>
            <a:endCxn id="12" idx="0"/>
          </p:cNvCxnSpPr>
          <p:nvPr/>
        </p:nvCxnSpPr>
        <p:spPr>
          <a:xfrm>
            <a:off x="4493716" y="846302"/>
            <a:ext cx="0" cy="2137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915200F-89F6-442E-A819-057F0AF1561B}"/>
              </a:ext>
            </a:extLst>
          </p:cNvPr>
          <p:cNvCxnSpPr>
            <a:cxnSpLocks/>
            <a:endCxn id="14" idx="0"/>
          </p:cNvCxnSpPr>
          <p:nvPr/>
        </p:nvCxnSpPr>
        <p:spPr>
          <a:xfrm>
            <a:off x="7631605" y="866283"/>
            <a:ext cx="97133" cy="2117937"/>
          </a:xfrm>
          <a:prstGeom prst="line">
            <a:avLst/>
          </a:prstGeom>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8F8462F6-E64A-4F30-8DE1-6D4361B039CA}"/>
              </a:ext>
            </a:extLst>
          </p:cNvPr>
          <p:cNvSpPr/>
          <p:nvPr/>
        </p:nvSpPr>
        <p:spPr>
          <a:xfrm>
            <a:off x="8095136" y="549510"/>
            <a:ext cx="589923" cy="59414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77" name="Straight Connector 76">
            <a:extLst>
              <a:ext uri="{FF2B5EF4-FFF2-40B4-BE49-F238E27FC236}">
                <a16:creationId xmlns:a16="http://schemas.microsoft.com/office/drawing/2014/main" id="{FA314EFE-403A-4107-B37B-7407D6FF9FD1}"/>
              </a:ext>
            </a:extLst>
          </p:cNvPr>
          <p:cNvCxnSpPr>
            <a:cxnSpLocks/>
            <a:stCxn id="2" idx="3"/>
            <a:endCxn id="2" idx="7"/>
          </p:cNvCxnSpPr>
          <p:nvPr/>
        </p:nvCxnSpPr>
        <p:spPr>
          <a:xfrm flipV="1">
            <a:off x="4930012" y="692939"/>
            <a:ext cx="439862" cy="392061"/>
          </a:xfrm>
          <a:prstGeom prst="line">
            <a:avLst/>
          </a:prstGeom>
        </p:spPr>
        <p:style>
          <a:lnRef idx="1">
            <a:schemeClr val="accent2"/>
          </a:lnRef>
          <a:fillRef idx="0">
            <a:schemeClr val="accent2"/>
          </a:fillRef>
          <a:effectRef idx="0">
            <a:schemeClr val="accent2"/>
          </a:effectRef>
          <a:fontRef idx="minor">
            <a:schemeClr val="tx1"/>
          </a:fontRef>
        </p:style>
      </p:cxnSp>
      <p:cxnSp>
        <p:nvCxnSpPr>
          <p:cNvPr id="86" name="Straight Connector 85">
            <a:extLst>
              <a:ext uri="{FF2B5EF4-FFF2-40B4-BE49-F238E27FC236}">
                <a16:creationId xmlns:a16="http://schemas.microsoft.com/office/drawing/2014/main" id="{73F5B52B-B109-4824-8984-DCBAF9548ABF}"/>
              </a:ext>
            </a:extLst>
          </p:cNvPr>
          <p:cNvCxnSpPr>
            <a:cxnSpLocks/>
          </p:cNvCxnSpPr>
          <p:nvPr/>
        </p:nvCxnSpPr>
        <p:spPr>
          <a:xfrm flipV="1">
            <a:off x="3473629" y="663814"/>
            <a:ext cx="537638" cy="490501"/>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88" name="Straight Connector 87">
            <a:extLst>
              <a:ext uri="{FF2B5EF4-FFF2-40B4-BE49-F238E27FC236}">
                <a16:creationId xmlns:a16="http://schemas.microsoft.com/office/drawing/2014/main" id="{FF9C46A0-B0AF-4729-ABA7-B6951B18B741}"/>
              </a:ext>
            </a:extLst>
          </p:cNvPr>
          <p:cNvCxnSpPr>
            <a:cxnSpLocks/>
            <a:stCxn id="47" idx="3"/>
          </p:cNvCxnSpPr>
          <p:nvPr/>
        </p:nvCxnSpPr>
        <p:spPr>
          <a:xfrm flipV="1">
            <a:off x="8181528" y="625759"/>
            <a:ext cx="421439" cy="430886"/>
          </a:xfrm>
          <a:prstGeom prst="line">
            <a:avLst/>
          </a:prstGeom>
        </p:spPr>
        <p:style>
          <a:lnRef idx="1">
            <a:schemeClr val="accent2"/>
          </a:lnRef>
          <a:fillRef idx="0">
            <a:schemeClr val="accent2"/>
          </a:fillRef>
          <a:effectRef idx="0">
            <a:schemeClr val="accent2"/>
          </a:effectRef>
          <a:fontRef idx="minor">
            <a:schemeClr val="tx1"/>
          </a:fontRef>
        </p:style>
      </p:cxnSp>
      <p:cxnSp>
        <p:nvCxnSpPr>
          <p:cNvPr id="90" name="Straight Connector 89">
            <a:extLst>
              <a:ext uri="{FF2B5EF4-FFF2-40B4-BE49-F238E27FC236}">
                <a16:creationId xmlns:a16="http://schemas.microsoft.com/office/drawing/2014/main" id="{838D1906-8839-47EC-B639-F6FB2324B865}"/>
              </a:ext>
            </a:extLst>
          </p:cNvPr>
          <p:cNvCxnSpPr>
            <a:cxnSpLocks/>
          </p:cNvCxnSpPr>
          <p:nvPr/>
        </p:nvCxnSpPr>
        <p:spPr>
          <a:xfrm flipV="1">
            <a:off x="6628625" y="549510"/>
            <a:ext cx="522435" cy="518570"/>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a:extLst>
              <a:ext uri="{FF2B5EF4-FFF2-40B4-BE49-F238E27FC236}">
                <a16:creationId xmlns:a16="http://schemas.microsoft.com/office/drawing/2014/main" id="{8FD68E6E-E0BC-42A8-AA67-D245F64103B0}"/>
              </a:ext>
            </a:extLst>
          </p:cNvPr>
          <p:cNvCxnSpPr>
            <a:cxnSpLocks/>
          </p:cNvCxnSpPr>
          <p:nvPr/>
        </p:nvCxnSpPr>
        <p:spPr>
          <a:xfrm flipV="1">
            <a:off x="7466958" y="2984220"/>
            <a:ext cx="553220" cy="606372"/>
          </a:xfrm>
          <a:prstGeom prst="line">
            <a:avLst/>
          </a:prstGeom>
        </p:spPr>
        <p:style>
          <a:lnRef idx="1">
            <a:schemeClr val="accent2"/>
          </a:lnRef>
          <a:fillRef idx="0">
            <a:schemeClr val="accent2"/>
          </a:fillRef>
          <a:effectRef idx="0">
            <a:schemeClr val="accent2"/>
          </a:effectRef>
          <a:fontRef idx="minor">
            <a:schemeClr val="tx1"/>
          </a:fontRef>
        </p:style>
      </p:cxnSp>
      <p:cxnSp>
        <p:nvCxnSpPr>
          <p:cNvPr id="145" name="Straight Connector 144">
            <a:extLst>
              <a:ext uri="{FF2B5EF4-FFF2-40B4-BE49-F238E27FC236}">
                <a16:creationId xmlns:a16="http://schemas.microsoft.com/office/drawing/2014/main" id="{BB0454D1-0332-4408-B395-7CEBD6D52A6D}"/>
              </a:ext>
            </a:extLst>
          </p:cNvPr>
          <p:cNvCxnSpPr>
            <a:cxnSpLocks/>
            <a:stCxn id="2" idx="2"/>
            <a:endCxn id="3" idx="3"/>
          </p:cNvCxnSpPr>
          <p:nvPr/>
        </p:nvCxnSpPr>
        <p:spPr>
          <a:xfrm flipH="1">
            <a:off x="4059483" y="888970"/>
            <a:ext cx="7794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63887E58-5C1F-42BE-9E05-36672EDF7B23}"/>
              </a:ext>
            </a:extLst>
          </p:cNvPr>
          <p:cNvCxnSpPr>
            <a:cxnSpLocks/>
          </p:cNvCxnSpPr>
          <p:nvPr/>
        </p:nvCxnSpPr>
        <p:spPr>
          <a:xfrm flipH="1">
            <a:off x="7151060" y="857574"/>
            <a:ext cx="779430" cy="0"/>
          </a:xfrm>
          <a:prstGeom prst="line">
            <a:avLst/>
          </a:prstGeom>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08C79BA5-74E3-462D-AE7A-69D0731131BE}"/>
              </a:ext>
            </a:extLst>
          </p:cNvPr>
          <p:cNvSpPr txBox="1"/>
          <p:nvPr/>
        </p:nvSpPr>
        <p:spPr>
          <a:xfrm>
            <a:off x="3275018" y="1314539"/>
            <a:ext cx="2558223" cy="615553"/>
          </a:xfrm>
          <a:prstGeom prst="rect">
            <a:avLst/>
          </a:prstGeom>
          <a:noFill/>
        </p:spPr>
        <p:txBody>
          <a:bodyPr wrap="square" rtlCol="0">
            <a:spAutoFit/>
          </a:bodyPr>
          <a:lstStyle/>
          <a:p>
            <a:r>
              <a:rPr lang="en-US" dirty="0"/>
              <a:t>   d.</a:t>
            </a:r>
            <a:r>
              <a:rPr lang="en-US" sz="1600" dirty="0"/>
              <a:t>88                     d.86</a:t>
            </a:r>
          </a:p>
          <a:p>
            <a:r>
              <a:rPr lang="en-US" sz="1600" dirty="0"/>
              <a:t>                           dx. Colon CA</a:t>
            </a:r>
            <a:endParaRPr lang="en-US" dirty="0"/>
          </a:p>
        </p:txBody>
      </p:sp>
      <p:sp>
        <p:nvSpPr>
          <p:cNvPr id="162" name="TextBox 161">
            <a:extLst>
              <a:ext uri="{FF2B5EF4-FFF2-40B4-BE49-F238E27FC236}">
                <a16:creationId xmlns:a16="http://schemas.microsoft.com/office/drawing/2014/main" id="{722D09A4-E8DA-4DF9-A8BB-35B1821FEC46}"/>
              </a:ext>
            </a:extLst>
          </p:cNvPr>
          <p:cNvSpPr txBox="1"/>
          <p:nvPr/>
        </p:nvSpPr>
        <p:spPr>
          <a:xfrm>
            <a:off x="6469039" y="1314539"/>
            <a:ext cx="2785317" cy="584775"/>
          </a:xfrm>
          <a:prstGeom prst="rect">
            <a:avLst/>
          </a:prstGeom>
          <a:noFill/>
        </p:spPr>
        <p:txBody>
          <a:bodyPr wrap="square" rtlCol="0">
            <a:spAutoFit/>
          </a:bodyPr>
          <a:lstStyle/>
          <a:p>
            <a:r>
              <a:rPr lang="en-US" sz="1600" dirty="0"/>
              <a:t>d. 57                           d. 90</a:t>
            </a:r>
          </a:p>
          <a:p>
            <a:r>
              <a:rPr lang="en-US" sz="1600" dirty="0"/>
              <a:t>MVA                     dx. Bladder CA</a:t>
            </a:r>
          </a:p>
        </p:txBody>
      </p:sp>
      <p:cxnSp>
        <p:nvCxnSpPr>
          <p:cNvPr id="15" name="Straight Connector 14">
            <a:extLst>
              <a:ext uri="{FF2B5EF4-FFF2-40B4-BE49-F238E27FC236}">
                <a16:creationId xmlns:a16="http://schemas.microsoft.com/office/drawing/2014/main" id="{CBC9E7A0-8F09-46EB-A8C7-798647059736}"/>
              </a:ext>
            </a:extLst>
          </p:cNvPr>
          <p:cNvCxnSpPr>
            <a:cxnSpLocks/>
          </p:cNvCxnSpPr>
          <p:nvPr/>
        </p:nvCxnSpPr>
        <p:spPr>
          <a:xfrm flipH="1">
            <a:off x="3435107" y="652353"/>
            <a:ext cx="624376" cy="491303"/>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7CD4178-D473-40B1-A740-0CF211AC9ACA}"/>
              </a:ext>
            </a:extLst>
          </p:cNvPr>
          <p:cNvSpPr txBox="1"/>
          <p:nvPr/>
        </p:nvSpPr>
        <p:spPr>
          <a:xfrm>
            <a:off x="7437298" y="3826128"/>
            <a:ext cx="1165669" cy="615553"/>
          </a:xfrm>
          <a:prstGeom prst="rect">
            <a:avLst/>
          </a:prstGeom>
          <a:noFill/>
        </p:spPr>
        <p:txBody>
          <a:bodyPr wrap="square" rtlCol="0">
            <a:spAutoFit/>
          </a:bodyPr>
          <a:lstStyle/>
          <a:p>
            <a:r>
              <a:rPr lang="en-US" dirty="0"/>
              <a:t>  </a:t>
            </a:r>
            <a:r>
              <a:rPr lang="en-US" sz="1600" dirty="0"/>
              <a:t>d. 89</a:t>
            </a:r>
          </a:p>
          <a:p>
            <a:r>
              <a:rPr lang="en-US" sz="1600" dirty="0"/>
              <a:t>Stroke</a:t>
            </a:r>
          </a:p>
        </p:txBody>
      </p:sp>
      <p:sp>
        <p:nvSpPr>
          <p:cNvPr id="22" name="TextBox 21">
            <a:extLst>
              <a:ext uri="{FF2B5EF4-FFF2-40B4-BE49-F238E27FC236}">
                <a16:creationId xmlns:a16="http://schemas.microsoft.com/office/drawing/2014/main" id="{6A7EDCDA-D2DE-4520-A8BA-2044A0422FC8}"/>
              </a:ext>
            </a:extLst>
          </p:cNvPr>
          <p:cNvSpPr txBox="1"/>
          <p:nvPr/>
        </p:nvSpPr>
        <p:spPr>
          <a:xfrm>
            <a:off x="4011267" y="3826128"/>
            <a:ext cx="1310391" cy="338554"/>
          </a:xfrm>
          <a:prstGeom prst="rect">
            <a:avLst/>
          </a:prstGeom>
          <a:noFill/>
        </p:spPr>
        <p:txBody>
          <a:bodyPr wrap="square" rtlCol="0">
            <a:spAutoFit/>
          </a:bodyPr>
          <a:lstStyle/>
          <a:p>
            <a:r>
              <a:rPr lang="en-US" sz="1600" dirty="0"/>
              <a:t>96 years old</a:t>
            </a:r>
          </a:p>
        </p:txBody>
      </p:sp>
      <p:sp>
        <p:nvSpPr>
          <p:cNvPr id="23" name="TextBox 22">
            <a:extLst>
              <a:ext uri="{FF2B5EF4-FFF2-40B4-BE49-F238E27FC236}">
                <a16:creationId xmlns:a16="http://schemas.microsoft.com/office/drawing/2014/main" id="{4D2BF566-1ECE-417A-8EBB-07A8263D47DA}"/>
              </a:ext>
            </a:extLst>
          </p:cNvPr>
          <p:cNvSpPr txBox="1"/>
          <p:nvPr/>
        </p:nvSpPr>
        <p:spPr>
          <a:xfrm>
            <a:off x="7001301" y="5366591"/>
            <a:ext cx="2785317" cy="369332"/>
          </a:xfrm>
          <a:prstGeom prst="rect">
            <a:avLst/>
          </a:prstGeom>
          <a:noFill/>
        </p:spPr>
        <p:txBody>
          <a:bodyPr wrap="square" rtlCol="0">
            <a:spAutoFit/>
          </a:bodyPr>
          <a:lstStyle/>
          <a:p>
            <a:r>
              <a:rPr lang="en-US" dirty="0"/>
              <a:t>Second-degree relatives</a:t>
            </a:r>
          </a:p>
        </p:txBody>
      </p:sp>
    </p:spTree>
    <p:extLst>
      <p:ext uri="{BB962C8B-B14F-4D97-AF65-F5344CB8AC3E}">
        <p14:creationId xmlns:p14="http://schemas.microsoft.com/office/powerpoint/2010/main" val="2639483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B0058A8C-B360-4EA4-8935-6204F0838682}"/>
              </a:ext>
            </a:extLst>
          </p:cNvPr>
          <p:cNvSpPr/>
          <p:nvPr/>
        </p:nvSpPr>
        <p:spPr>
          <a:xfrm>
            <a:off x="4838913" y="611740"/>
            <a:ext cx="622060" cy="554459"/>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Rectangle 2">
            <a:extLst>
              <a:ext uri="{FF2B5EF4-FFF2-40B4-BE49-F238E27FC236}">
                <a16:creationId xmlns:a16="http://schemas.microsoft.com/office/drawing/2014/main" id="{39B2C7C5-6D88-4944-86D0-AFB7DA89FF7B}"/>
              </a:ext>
            </a:extLst>
          </p:cNvPr>
          <p:cNvSpPr/>
          <p:nvPr/>
        </p:nvSpPr>
        <p:spPr>
          <a:xfrm>
            <a:off x="3435107" y="614683"/>
            <a:ext cx="624376" cy="548574"/>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57EA37E-3B2F-4941-91D6-624357E63505}"/>
              </a:ext>
            </a:extLst>
          </p:cNvPr>
          <p:cNvSpPr/>
          <p:nvPr/>
        </p:nvSpPr>
        <p:spPr>
          <a:xfrm>
            <a:off x="6577226" y="549510"/>
            <a:ext cx="573834" cy="53214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https://familyhistory.hhs.gov/FHH/static/images/Legend_en.png">
            <a:extLst>
              <a:ext uri="{FF2B5EF4-FFF2-40B4-BE49-F238E27FC236}">
                <a16:creationId xmlns:a16="http://schemas.microsoft.com/office/drawing/2014/main" id="{3FC4BC54-1C82-4E6E-818A-8C3F09D335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08038"/>
            <a:ext cx="3391879" cy="61555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3AF6460-CAC2-4B7C-9022-A5D95E435B6D}"/>
              </a:ext>
            </a:extLst>
          </p:cNvPr>
          <p:cNvSpPr txBox="1"/>
          <p:nvPr/>
        </p:nvSpPr>
        <p:spPr>
          <a:xfrm>
            <a:off x="908970" y="534409"/>
            <a:ext cx="2096991" cy="1200329"/>
          </a:xfrm>
          <a:prstGeom prst="rect">
            <a:avLst/>
          </a:prstGeom>
          <a:noFill/>
        </p:spPr>
        <p:txBody>
          <a:bodyPr wrap="square" rtlCol="0">
            <a:spAutoFit/>
          </a:bodyPr>
          <a:lstStyle/>
          <a:p>
            <a:pPr algn="ctr"/>
            <a:r>
              <a:rPr lang="en-US" dirty="0"/>
              <a:t>Maternal grandparents </a:t>
            </a:r>
          </a:p>
          <a:p>
            <a:pPr algn="ctr"/>
            <a:r>
              <a:rPr lang="en-US" dirty="0"/>
              <a:t>were</a:t>
            </a:r>
          </a:p>
          <a:p>
            <a:pPr algn="ctr"/>
            <a:r>
              <a:rPr lang="en-US" dirty="0"/>
              <a:t> 2</a:t>
            </a:r>
            <a:r>
              <a:rPr lang="en-US" baseline="30000" dirty="0"/>
              <a:t>nd</a:t>
            </a:r>
            <a:r>
              <a:rPr lang="en-US" dirty="0"/>
              <a:t> cousins</a:t>
            </a:r>
          </a:p>
        </p:txBody>
      </p:sp>
      <p:sp>
        <p:nvSpPr>
          <p:cNvPr id="10" name="TextBox 9">
            <a:extLst>
              <a:ext uri="{FF2B5EF4-FFF2-40B4-BE49-F238E27FC236}">
                <a16:creationId xmlns:a16="http://schemas.microsoft.com/office/drawing/2014/main" id="{47F31FEB-8241-478D-B236-7B72CFCE6F13}"/>
              </a:ext>
            </a:extLst>
          </p:cNvPr>
          <p:cNvSpPr txBox="1"/>
          <p:nvPr/>
        </p:nvSpPr>
        <p:spPr>
          <a:xfrm flipH="1">
            <a:off x="8663113" y="534409"/>
            <a:ext cx="2438985" cy="369332"/>
          </a:xfrm>
          <a:prstGeom prst="rect">
            <a:avLst/>
          </a:prstGeom>
          <a:noFill/>
        </p:spPr>
        <p:txBody>
          <a:bodyPr wrap="square" rtlCol="0">
            <a:spAutoFit/>
          </a:bodyPr>
          <a:lstStyle/>
          <a:p>
            <a:r>
              <a:rPr lang="en-US" dirty="0"/>
              <a:t>Paternal grandparents</a:t>
            </a:r>
          </a:p>
        </p:txBody>
      </p:sp>
      <p:sp>
        <p:nvSpPr>
          <p:cNvPr id="11" name="TextBox 10">
            <a:extLst>
              <a:ext uri="{FF2B5EF4-FFF2-40B4-BE49-F238E27FC236}">
                <a16:creationId xmlns:a16="http://schemas.microsoft.com/office/drawing/2014/main" id="{FE5058EF-6FFA-4091-87A5-9403C0C530A4}"/>
              </a:ext>
            </a:extLst>
          </p:cNvPr>
          <p:cNvSpPr txBox="1"/>
          <p:nvPr/>
        </p:nvSpPr>
        <p:spPr>
          <a:xfrm>
            <a:off x="5428252" y="2984220"/>
            <a:ext cx="1434834" cy="369332"/>
          </a:xfrm>
          <a:prstGeom prst="rect">
            <a:avLst/>
          </a:prstGeom>
          <a:noFill/>
        </p:spPr>
        <p:txBody>
          <a:bodyPr wrap="square" rtlCol="0">
            <a:spAutoFit/>
          </a:bodyPr>
          <a:lstStyle/>
          <a:p>
            <a:pPr algn="ctr"/>
            <a:r>
              <a:rPr lang="en-US" dirty="0"/>
              <a:t>Parents</a:t>
            </a:r>
          </a:p>
        </p:txBody>
      </p:sp>
      <p:sp>
        <p:nvSpPr>
          <p:cNvPr id="12" name="Oval 11">
            <a:extLst>
              <a:ext uri="{FF2B5EF4-FFF2-40B4-BE49-F238E27FC236}">
                <a16:creationId xmlns:a16="http://schemas.microsoft.com/office/drawing/2014/main" id="{4D967FDD-8525-4820-8DA7-79D81F179D1E}"/>
              </a:ext>
            </a:extLst>
          </p:cNvPr>
          <p:cNvSpPr/>
          <p:nvPr/>
        </p:nvSpPr>
        <p:spPr>
          <a:xfrm>
            <a:off x="4184222" y="3012673"/>
            <a:ext cx="643312" cy="57791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EB79D16-7457-4393-92FF-7A00E113F5A9}"/>
              </a:ext>
            </a:extLst>
          </p:cNvPr>
          <p:cNvSpPr/>
          <p:nvPr/>
        </p:nvSpPr>
        <p:spPr>
          <a:xfrm>
            <a:off x="7437298" y="2984220"/>
            <a:ext cx="582880" cy="6237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a16="http://schemas.microsoft.com/office/drawing/2014/main" id="{D476DD72-C1DF-4911-8A34-4EED65F62C7B}"/>
              </a:ext>
            </a:extLst>
          </p:cNvPr>
          <p:cNvCxnSpPr>
            <a:cxnSpLocks/>
            <a:endCxn id="12" idx="0"/>
          </p:cNvCxnSpPr>
          <p:nvPr/>
        </p:nvCxnSpPr>
        <p:spPr>
          <a:xfrm>
            <a:off x="4461904" y="903741"/>
            <a:ext cx="43974" cy="21089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915200F-89F6-442E-A819-057F0AF1561B}"/>
              </a:ext>
            </a:extLst>
          </p:cNvPr>
          <p:cNvCxnSpPr>
            <a:cxnSpLocks/>
            <a:endCxn id="14" idx="0"/>
          </p:cNvCxnSpPr>
          <p:nvPr/>
        </p:nvCxnSpPr>
        <p:spPr>
          <a:xfrm>
            <a:off x="7631605" y="866283"/>
            <a:ext cx="97133" cy="2117937"/>
          </a:xfrm>
          <a:prstGeom prst="line">
            <a:avLst/>
          </a:prstGeom>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8F8462F6-E64A-4F30-8DE1-6D4361B039CA}"/>
              </a:ext>
            </a:extLst>
          </p:cNvPr>
          <p:cNvSpPr/>
          <p:nvPr/>
        </p:nvSpPr>
        <p:spPr>
          <a:xfrm>
            <a:off x="7959510" y="549510"/>
            <a:ext cx="643457" cy="59414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77" name="Straight Connector 76">
            <a:extLst>
              <a:ext uri="{FF2B5EF4-FFF2-40B4-BE49-F238E27FC236}">
                <a16:creationId xmlns:a16="http://schemas.microsoft.com/office/drawing/2014/main" id="{FA314EFE-403A-4107-B37B-7407D6FF9FD1}"/>
              </a:ext>
            </a:extLst>
          </p:cNvPr>
          <p:cNvCxnSpPr>
            <a:cxnSpLocks/>
          </p:cNvCxnSpPr>
          <p:nvPr/>
        </p:nvCxnSpPr>
        <p:spPr>
          <a:xfrm flipV="1">
            <a:off x="4911765" y="670030"/>
            <a:ext cx="427952" cy="387900"/>
          </a:xfrm>
          <a:prstGeom prst="line">
            <a:avLst/>
          </a:prstGeom>
        </p:spPr>
        <p:style>
          <a:lnRef idx="1">
            <a:schemeClr val="accent2"/>
          </a:lnRef>
          <a:fillRef idx="0">
            <a:schemeClr val="accent2"/>
          </a:fillRef>
          <a:effectRef idx="0">
            <a:schemeClr val="accent2"/>
          </a:effectRef>
          <a:fontRef idx="minor">
            <a:schemeClr val="tx1"/>
          </a:fontRef>
        </p:style>
      </p:cxnSp>
      <p:cxnSp>
        <p:nvCxnSpPr>
          <p:cNvPr id="86" name="Straight Connector 85">
            <a:extLst>
              <a:ext uri="{FF2B5EF4-FFF2-40B4-BE49-F238E27FC236}">
                <a16:creationId xmlns:a16="http://schemas.microsoft.com/office/drawing/2014/main" id="{73F5B52B-B109-4824-8984-DCBAF9548ABF}"/>
              </a:ext>
            </a:extLst>
          </p:cNvPr>
          <p:cNvCxnSpPr>
            <a:cxnSpLocks/>
          </p:cNvCxnSpPr>
          <p:nvPr/>
        </p:nvCxnSpPr>
        <p:spPr>
          <a:xfrm flipV="1">
            <a:off x="3473629" y="663814"/>
            <a:ext cx="537638" cy="490501"/>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88" name="Straight Connector 87">
            <a:extLst>
              <a:ext uri="{FF2B5EF4-FFF2-40B4-BE49-F238E27FC236}">
                <a16:creationId xmlns:a16="http://schemas.microsoft.com/office/drawing/2014/main" id="{FF9C46A0-B0AF-4729-ABA7-B6951B18B741}"/>
              </a:ext>
            </a:extLst>
          </p:cNvPr>
          <p:cNvCxnSpPr>
            <a:cxnSpLocks/>
          </p:cNvCxnSpPr>
          <p:nvPr/>
        </p:nvCxnSpPr>
        <p:spPr>
          <a:xfrm flipV="1">
            <a:off x="8029701" y="625760"/>
            <a:ext cx="461846" cy="441087"/>
          </a:xfrm>
          <a:prstGeom prst="line">
            <a:avLst/>
          </a:prstGeom>
        </p:spPr>
        <p:style>
          <a:lnRef idx="1">
            <a:schemeClr val="accent2"/>
          </a:lnRef>
          <a:fillRef idx="0">
            <a:schemeClr val="accent2"/>
          </a:fillRef>
          <a:effectRef idx="0">
            <a:schemeClr val="accent2"/>
          </a:effectRef>
          <a:fontRef idx="minor">
            <a:schemeClr val="tx1"/>
          </a:fontRef>
        </p:style>
      </p:cxnSp>
      <p:cxnSp>
        <p:nvCxnSpPr>
          <p:cNvPr id="90" name="Straight Connector 89">
            <a:extLst>
              <a:ext uri="{FF2B5EF4-FFF2-40B4-BE49-F238E27FC236}">
                <a16:creationId xmlns:a16="http://schemas.microsoft.com/office/drawing/2014/main" id="{838D1906-8839-47EC-B639-F6FB2324B865}"/>
              </a:ext>
            </a:extLst>
          </p:cNvPr>
          <p:cNvCxnSpPr>
            <a:cxnSpLocks/>
          </p:cNvCxnSpPr>
          <p:nvPr/>
        </p:nvCxnSpPr>
        <p:spPr>
          <a:xfrm flipV="1">
            <a:off x="6628625" y="549510"/>
            <a:ext cx="522435" cy="518570"/>
          </a:xfrm>
          <a:prstGeom prst="line">
            <a:avLst/>
          </a:prstGeom>
        </p:spPr>
        <p:style>
          <a:lnRef idx="1">
            <a:schemeClr val="accent2"/>
          </a:lnRef>
          <a:fillRef idx="0">
            <a:schemeClr val="accent2"/>
          </a:fillRef>
          <a:effectRef idx="0">
            <a:schemeClr val="accent2"/>
          </a:effectRef>
          <a:fontRef idx="minor">
            <a:schemeClr val="tx1"/>
          </a:fontRef>
        </p:style>
      </p:cxnSp>
      <p:cxnSp>
        <p:nvCxnSpPr>
          <p:cNvPr id="96" name="Straight Connector 95">
            <a:extLst>
              <a:ext uri="{FF2B5EF4-FFF2-40B4-BE49-F238E27FC236}">
                <a16:creationId xmlns:a16="http://schemas.microsoft.com/office/drawing/2014/main" id="{8FD68E6E-E0BC-42A8-AA67-D245F64103B0}"/>
              </a:ext>
            </a:extLst>
          </p:cNvPr>
          <p:cNvCxnSpPr>
            <a:cxnSpLocks/>
          </p:cNvCxnSpPr>
          <p:nvPr/>
        </p:nvCxnSpPr>
        <p:spPr>
          <a:xfrm flipV="1">
            <a:off x="7466958" y="2984220"/>
            <a:ext cx="553220" cy="606372"/>
          </a:xfrm>
          <a:prstGeom prst="line">
            <a:avLst/>
          </a:prstGeom>
        </p:spPr>
        <p:style>
          <a:lnRef idx="1">
            <a:schemeClr val="accent2"/>
          </a:lnRef>
          <a:fillRef idx="0">
            <a:schemeClr val="accent2"/>
          </a:fillRef>
          <a:effectRef idx="0">
            <a:schemeClr val="accent2"/>
          </a:effectRef>
          <a:fontRef idx="minor">
            <a:schemeClr val="tx1"/>
          </a:fontRef>
        </p:style>
      </p:cxnSp>
      <p:cxnSp>
        <p:nvCxnSpPr>
          <p:cNvPr id="145" name="Straight Connector 144">
            <a:extLst>
              <a:ext uri="{FF2B5EF4-FFF2-40B4-BE49-F238E27FC236}">
                <a16:creationId xmlns:a16="http://schemas.microsoft.com/office/drawing/2014/main" id="{BB0454D1-0332-4408-B395-7CEBD6D52A6D}"/>
              </a:ext>
            </a:extLst>
          </p:cNvPr>
          <p:cNvCxnSpPr>
            <a:cxnSpLocks/>
          </p:cNvCxnSpPr>
          <p:nvPr/>
        </p:nvCxnSpPr>
        <p:spPr>
          <a:xfrm flipH="1">
            <a:off x="4072189" y="888969"/>
            <a:ext cx="7794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63887E58-5C1F-42BE-9E05-36672EDF7B23}"/>
              </a:ext>
            </a:extLst>
          </p:cNvPr>
          <p:cNvCxnSpPr>
            <a:cxnSpLocks/>
          </p:cNvCxnSpPr>
          <p:nvPr/>
        </p:nvCxnSpPr>
        <p:spPr>
          <a:xfrm flipH="1">
            <a:off x="7151060" y="857574"/>
            <a:ext cx="779430" cy="0"/>
          </a:xfrm>
          <a:prstGeom prst="line">
            <a:avLst/>
          </a:prstGeom>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08C79BA5-74E3-462D-AE7A-69D0731131BE}"/>
              </a:ext>
            </a:extLst>
          </p:cNvPr>
          <p:cNvSpPr txBox="1"/>
          <p:nvPr/>
        </p:nvSpPr>
        <p:spPr>
          <a:xfrm>
            <a:off x="3275018" y="1314539"/>
            <a:ext cx="2558223" cy="615553"/>
          </a:xfrm>
          <a:prstGeom prst="rect">
            <a:avLst/>
          </a:prstGeom>
          <a:noFill/>
        </p:spPr>
        <p:txBody>
          <a:bodyPr wrap="square" rtlCol="0">
            <a:spAutoFit/>
          </a:bodyPr>
          <a:lstStyle/>
          <a:p>
            <a:r>
              <a:rPr lang="en-US" dirty="0"/>
              <a:t>   d.</a:t>
            </a:r>
            <a:r>
              <a:rPr lang="en-US" sz="1600" dirty="0"/>
              <a:t>88                     d.86</a:t>
            </a:r>
          </a:p>
          <a:p>
            <a:r>
              <a:rPr lang="en-US" sz="1600" dirty="0"/>
              <a:t>                           dx. Colon CA</a:t>
            </a:r>
            <a:endParaRPr lang="en-US" dirty="0"/>
          </a:p>
        </p:txBody>
      </p:sp>
      <p:sp>
        <p:nvSpPr>
          <p:cNvPr id="162" name="TextBox 161">
            <a:extLst>
              <a:ext uri="{FF2B5EF4-FFF2-40B4-BE49-F238E27FC236}">
                <a16:creationId xmlns:a16="http://schemas.microsoft.com/office/drawing/2014/main" id="{722D09A4-E8DA-4DF9-A8BB-35B1821FEC46}"/>
              </a:ext>
            </a:extLst>
          </p:cNvPr>
          <p:cNvSpPr txBox="1"/>
          <p:nvPr/>
        </p:nvSpPr>
        <p:spPr>
          <a:xfrm>
            <a:off x="6553025" y="1314539"/>
            <a:ext cx="2701331" cy="830997"/>
          </a:xfrm>
          <a:prstGeom prst="rect">
            <a:avLst/>
          </a:prstGeom>
          <a:noFill/>
        </p:spPr>
        <p:txBody>
          <a:bodyPr wrap="square" rtlCol="0">
            <a:spAutoFit/>
          </a:bodyPr>
          <a:lstStyle/>
          <a:p>
            <a:r>
              <a:rPr lang="en-US" sz="1600" dirty="0"/>
              <a:t>d. 57                           d. 90</a:t>
            </a:r>
          </a:p>
          <a:p>
            <a:r>
              <a:rPr lang="en-US" sz="1600" dirty="0"/>
              <a:t>MVA                     dx. Bladder CA</a:t>
            </a:r>
          </a:p>
        </p:txBody>
      </p:sp>
      <p:cxnSp>
        <p:nvCxnSpPr>
          <p:cNvPr id="23" name="Straight Connector 22">
            <a:extLst>
              <a:ext uri="{FF2B5EF4-FFF2-40B4-BE49-F238E27FC236}">
                <a16:creationId xmlns:a16="http://schemas.microsoft.com/office/drawing/2014/main" id="{EE126E2C-6904-44F0-BA26-777A6F05B985}"/>
              </a:ext>
            </a:extLst>
          </p:cNvPr>
          <p:cNvCxnSpPr>
            <a:cxnSpLocks/>
            <a:stCxn id="14" idx="1"/>
            <a:endCxn id="12" idx="6"/>
          </p:cNvCxnSpPr>
          <p:nvPr/>
        </p:nvCxnSpPr>
        <p:spPr>
          <a:xfrm flipH="1">
            <a:off x="4827534" y="3296115"/>
            <a:ext cx="2609764" cy="5518"/>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57021A0-B548-4149-8BE0-06D5977741FA}"/>
              </a:ext>
            </a:extLst>
          </p:cNvPr>
          <p:cNvSpPr txBox="1"/>
          <p:nvPr/>
        </p:nvSpPr>
        <p:spPr>
          <a:xfrm>
            <a:off x="4043716" y="3673481"/>
            <a:ext cx="7058381" cy="615553"/>
          </a:xfrm>
          <a:prstGeom prst="rect">
            <a:avLst/>
          </a:prstGeom>
          <a:noFill/>
        </p:spPr>
        <p:txBody>
          <a:bodyPr wrap="square" rtlCol="0">
            <a:spAutoFit/>
          </a:bodyPr>
          <a:lstStyle/>
          <a:p>
            <a:r>
              <a:rPr lang="en-US" dirty="0"/>
              <a:t>   </a:t>
            </a:r>
            <a:r>
              <a:rPr lang="en-US" sz="1600" dirty="0"/>
              <a:t>96  y. o.                                                        d. 87                                    D. unknown</a:t>
            </a:r>
          </a:p>
          <a:p>
            <a:r>
              <a:rPr lang="en-US" sz="1600" dirty="0"/>
              <a:t>                                                                      dx. Stroke          </a:t>
            </a:r>
          </a:p>
        </p:txBody>
      </p:sp>
      <p:cxnSp>
        <p:nvCxnSpPr>
          <p:cNvPr id="29" name="Straight Connector 28">
            <a:extLst>
              <a:ext uri="{FF2B5EF4-FFF2-40B4-BE49-F238E27FC236}">
                <a16:creationId xmlns:a16="http://schemas.microsoft.com/office/drawing/2014/main" id="{40276568-143F-4CF0-AF3E-5A49CBCA486A}"/>
              </a:ext>
            </a:extLst>
          </p:cNvPr>
          <p:cNvCxnSpPr>
            <a:cxnSpLocks/>
            <a:stCxn id="31" idx="2"/>
          </p:cNvCxnSpPr>
          <p:nvPr/>
        </p:nvCxnSpPr>
        <p:spPr>
          <a:xfrm flipH="1">
            <a:off x="8049838" y="3253430"/>
            <a:ext cx="1647534" cy="14077"/>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6DAC952-025E-4FDC-846B-F370C3A28527}"/>
              </a:ext>
            </a:extLst>
          </p:cNvPr>
          <p:cNvSpPr/>
          <p:nvPr/>
        </p:nvSpPr>
        <p:spPr>
          <a:xfrm>
            <a:off x="9697372" y="2950244"/>
            <a:ext cx="582880" cy="606372"/>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6022D89F-7A15-4F34-BF31-0323873BBC01}"/>
              </a:ext>
            </a:extLst>
          </p:cNvPr>
          <p:cNvCxnSpPr>
            <a:cxnSpLocks/>
            <a:stCxn id="31" idx="3"/>
            <a:endCxn id="31" idx="7"/>
          </p:cNvCxnSpPr>
          <p:nvPr/>
        </p:nvCxnSpPr>
        <p:spPr>
          <a:xfrm flipV="1">
            <a:off x="9782733" y="3039045"/>
            <a:ext cx="412158" cy="428770"/>
          </a:xfrm>
          <a:prstGeom prst="line">
            <a:avLst/>
          </a:prstGeom>
        </p:spPr>
        <p:style>
          <a:lnRef idx="1">
            <a:schemeClr val="accent2"/>
          </a:lnRef>
          <a:fillRef idx="0">
            <a:schemeClr val="accent2"/>
          </a:fillRef>
          <a:effectRef idx="0">
            <a:schemeClr val="accent2"/>
          </a:effectRef>
          <a:fontRef idx="minor">
            <a:schemeClr val="tx1"/>
          </a:fontRef>
        </p:style>
      </p:cxnSp>
      <p:cxnSp>
        <p:nvCxnSpPr>
          <p:cNvPr id="37" name="Straight Connector 36">
            <a:extLst>
              <a:ext uri="{FF2B5EF4-FFF2-40B4-BE49-F238E27FC236}">
                <a16:creationId xmlns:a16="http://schemas.microsoft.com/office/drawing/2014/main" id="{9CD3F97E-F8A2-47F3-9CD2-82AEB072C3A9}"/>
              </a:ext>
            </a:extLst>
          </p:cNvPr>
          <p:cNvCxnSpPr>
            <a:cxnSpLocks/>
          </p:cNvCxnSpPr>
          <p:nvPr/>
        </p:nvCxnSpPr>
        <p:spPr>
          <a:xfrm>
            <a:off x="5448859" y="3294962"/>
            <a:ext cx="43974" cy="14933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BBA9E19-4E3C-4827-AD29-B82B2E52D848}"/>
              </a:ext>
            </a:extLst>
          </p:cNvPr>
          <p:cNvCxnSpPr>
            <a:cxnSpLocks/>
          </p:cNvCxnSpPr>
          <p:nvPr/>
        </p:nvCxnSpPr>
        <p:spPr>
          <a:xfrm>
            <a:off x="8791678" y="3264223"/>
            <a:ext cx="43974" cy="1493379"/>
          </a:xfrm>
          <a:prstGeom prst="line">
            <a:avLst/>
          </a:prstGeom>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5603F5E2-53EE-4D98-A417-BBA95F0C26B6}"/>
              </a:ext>
            </a:extLst>
          </p:cNvPr>
          <p:cNvSpPr/>
          <p:nvPr/>
        </p:nvSpPr>
        <p:spPr>
          <a:xfrm>
            <a:off x="3263432" y="4857140"/>
            <a:ext cx="643312" cy="57791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D4BA7434-6D31-4748-AEBC-E092D2974BDD}"/>
              </a:ext>
            </a:extLst>
          </p:cNvPr>
          <p:cNvSpPr/>
          <p:nvPr/>
        </p:nvSpPr>
        <p:spPr>
          <a:xfrm>
            <a:off x="4549969" y="4843155"/>
            <a:ext cx="643312" cy="57791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B6511CD6-05EC-4431-8B8B-72AAF0C24395}"/>
              </a:ext>
            </a:extLst>
          </p:cNvPr>
          <p:cNvSpPr/>
          <p:nvPr/>
        </p:nvSpPr>
        <p:spPr>
          <a:xfrm>
            <a:off x="5845236" y="4827092"/>
            <a:ext cx="643312" cy="577919"/>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74B7BC8B-BA6C-40ED-9FCC-511411FDFCF5}"/>
              </a:ext>
            </a:extLst>
          </p:cNvPr>
          <p:cNvSpPr/>
          <p:nvPr/>
        </p:nvSpPr>
        <p:spPr>
          <a:xfrm>
            <a:off x="7992412" y="4772506"/>
            <a:ext cx="643312" cy="577919"/>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66236B25-713B-42F9-A203-7598B1609F9B}"/>
              </a:ext>
            </a:extLst>
          </p:cNvPr>
          <p:cNvSpPr/>
          <p:nvPr/>
        </p:nvSpPr>
        <p:spPr>
          <a:xfrm>
            <a:off x="9551579" y="4788341"/>
            <a:ext cx="643312" cy="57791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BE6C24F9-D42A-46D3-800E-4432CFD6A5C1}"/>
              </a:ext>
            </a:extLst>
          </p:cNvPr>
          <p:cNvCxnSpPr>
            <a:cxnSpLocks/>
            <a:stCxn id="49" idx="0"/>
            <a:endCxn id="48" idx="0"/>
          </p:cNvCxnSpPr>
          <p:nvPr/>
        </p:nvCxnSpPr>
        <p:spPr>
          <a:xfrm flipH="1" flipV="1">
            <a:off x="8314068" y="4772506"/>
            <a:ext cx="1559167" cy="1583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61F47AF-C146-4E35-B9CD-8E4CDC22361C}"/>
              </a:ext>
            </a:extLst>
          </p:cNvPr>
          <p:cNvCxnSpPr>
            <a:cxnSpLocks/>
          </p:cNvCxnSpPr>
          <p:nvPr/>
        </p:nvCxnSpPr>
        <p:spPr>
          <a:xfrm flipH="1">
            <a:off x="3435108" y="4807980"/>
            <a:ext cx="305344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AD7B90B-81CC-4883-A800-29EE2A7B9A7C}"/>
              </a:ext>
            </a:extLst>
          </p:cNvPr>
          <p:cNvCxnSpPr>
            <a:cxnSpLocks/>
            <a:stCxn id="48" idx="3"/>
            <a:endCxn id="48" idx="7"/>
          </p:cNvCxnSpPr>
          <p:nvPr/>
        </p:nvCxnSpPr>
        <p:spPr>
          <a:xfrm flipV="1">
            <a:off x="8086623" y="4857140"/>
            <a:ext cx="454890" cy="408651"/>
          </a:xfrm>
          <a:prstGeom prst="line">
            <a:avLst/>
          </a:prstGeom>
        </p:spPr>
        <p:style>
          <a:lnRef idx="1">
            <a:schemeClr val="accent2"/>
          </a:lnRef>
          <a:fillRef idx="0">
            <a:schemeClr val="accent2"/>
          </a:fillRef>
          <a:effectRef idx="0">
            <a:schemeClr val="accent2"/>
          </a:effectRef>
          <a:fontRef idx="minor">
            <a:schemeClr val="tx1"/>
          </a:fontRef>
        </p:style>
      </p:cxnSp>
      <p:sp>
        <p:nvSpPr>
          <p:cNvPr id="53" name="TextBox 52">
            <a:extLst>
              <a:ext uri="{FF2B5EF4-FFF2-40B4-BE49-F238E27FC236}">
                <a16:creationId xmlns:a16="http://schemas.microsoft.com/office/drawing/2014/main" id="{BA8D3A3A-980F-460A-9948-9CFDF6A83B0F}"/>
              </a:ext>
            </a:extLst>
          </p:cNvPr>
          <p:cNvSpPr txBox="1"/>
          <p:nvPr/>
        </p:nvSpPr>
        <p:spPr>
          <a:xfrm>
            <a:off x="3275019" y="5459598"/>
            <a:ext cx="7492829" cy="584775"/>
          </a:xfrm>
          <a:prstGeom prst="rect">
            <a:avLst/>
          </a:prstGeom>
          <a:noFill/>
        </p:spPr>
        <p:txBody>
          <a:bodyPr wrap="square" rtlCol="0">
            <a:spAutoFit/>
          </a:bodyPr>
          <a:lstStyle/>
          <a:p>
            <a:r>
              <a:rPr lang="en-US" sz="1600" dirty="0"/>
              <a:t>61 </a:t>
            </a:r>
            <a:r>
              <a:rPr lang="en-US" sz="1600" dirty="0" err="1"/>
              <a:t>y.o</a:t>
            </a:r>
            <a:r>
              <a:rPr lang="en-US" sz="1600" dirty="0"/>
              <a:t>.                60 </a:t>
            </a:r>
            <a:r>
              <a:rPr lang="en-US" sz="1600" dirty="0" err="1"/>
              <a:t>y.o</a:t>
            </a:r>
            <a:r>
              <a:rPr lang="en-US" sz="1600" dirty="0"/>
              <a:t>.                58 </a:t>
            </a:r>
            <a:r>
              <a:rPr lang="en-US" sz="1600" dirty="0" err="1"/>
              <a:t>y.o</a:t>
            </a:r>
            <a:r>
              <a:rPr lang="en-US" sz="1600" dirty="0"/>
              <a:t>.                                  d. 62                             74 </a:t>
            </a:r>
            <a:r>
              <a:rPr lang="en-US" sz="1600" dirty="0" err="1"/>
              <a:t>y.o</a:t>
            </a:r>
            <a:endParaRPr lang="en-US" sz="1600" dirty="0"/>
          </a:p>
          <a:p>
            <a:r>
              <a:rPr lang="en-US" sz="1600" dirty="0"/>
              <a:t>                                                                                             dx. Multiple sclerosis   </a:t>
            </a:r>
          </a:p>
        </p:txBody>
      </p:sp>
      <p:cxnSp>
        <p:nvCxnSpPr>
          <p:cNvPr id="74" name="Straight Connector 73">
            <a:extLst>
              <a:ext uri="{FF2B5EF4-FFF2-40B4-BE49-F238E27FC236}">
                <a16:creationId xmlns:a16="http://schemas.microsoft.com/office/drawing/2014/main" id="{5CD68B91-77D2-4C1F-BBFC-860168838C22}"/>
              </a:ext>
            </a:extLst>
          </p:cNvPr>
          <p:cNvCxnSpPr>
            <a:cxnSpLocks/>
          </p:cNvCxnSpPr>
          <p:nvPr/>
        </p:nvCxnSpPr>
        <p:spPr>
          <a:xfrm flipH="1" flipV="1">
            <a:off x="4081458" y="770087"/>
            <a:ext cx="761334" cy="1271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80856D2-1949-4BE3-A901-0335C9F7A0D4}"/>
              </a:ext>
            </a:extLst>
          </p:cNvPr>
          <p:cNvCxnSpPr/>
          <p:nvPr/>
        </p:nvCxnSpPr>
        <p:spPr>
          <a:xfrm flipH="1">
            <a:off x="3435107" y="670030"/>
            <a:ext cx="608609" cy="493227"/>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D5D7866-A4D6-4FF1-92BF-A6B418CCDA77}"/>
              </a:ext>
            </a:extLst>
          </p:cNvPr>
          <p:cNvSpPr txBox="1"/>
          <p:nvPr/>
        </p:nvSpPr>
        <p:spPr>
          <a:xfrm>
            <a:off x="5193281" y="6496334"/>
            <a:ext cx="3120787" cy="400110"/>
          </a:xfrm>
          <a:prstGeom prst="rect">
            <a:avLst/>
          </a:prstGeom>
          <a:noFill/>
        </p:spPr>
        <p:txBody>
          <a:bodyPr wrap="square" rtlCol="0">
            <a:spAutoFit/>
          </a:bodyPr>
          <a:lstStyle/>
          <a:p>
            <a:r>
              <a:rPr lang="en-US" sz="2000" dirty="0"/>
              <a:t>First-degree relatives</a:t>
            </a:r>
          </a:p>
        </p:txBody>
      </p:sp>
    </p:spTree>
    <p:extLst>
      <p:ext uri="{BB962C8B-B14F-4D97-AF65-F5344CB8AC3E}">
        <p14:creationId xmlns:p14="http://schemas.microsoft.com/office/powerpoint/2010/main" val="206988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BAE75-EA45-4AE9-BB5A-1B3AC9AAEEDF}"/>
              </a:ext>
            </a:extLst>
          </p:cNvPr>
          <p:cNvSpPr>
            <a:spLocks noGrp="1"/>
          </p:cNvSpPr>
          <p:nvPr>
            <p:ph type="title"/>
          </p:nvPr>
        </p:nvSpPr>
        <p:spPr>
          <a:xfrm>
            <a:off x="326571" y="629266"/>
            <a:ext cx="3973825" cy="1814131"/>
          </a:xfrm>
        </p:spPr>
        <p:txBody>
          <a:bodyPr>
            <a:normAutofit/>
          </a:bodyPr>
          <a:lstStyle/>
          <a:p>
            <a:pPr algn="ctr"/>
            <a:r>
              <a:rPr lang="en-US" dirty="0">
                <a:solidFill>
                  <a:schemeClr val="accent1">
                    <a:lumMod val="75000"/>
                  </a:schemeClr>
                </a:solidFill>
              </a:rPr>
              <a:t>Genetic Home Reference</a:t>
            </a:r>
          </a:p>
        </p:txBody>
      </p:sp>
      <p:sp>
        <p:nvSpPr>
          <p:cNvPr id="13" name="Content Placeholder 8">
            <a:extLst>
              <a:ext uri="{FF2B5EF4-FFF2-40B4-BE49-F238E27FC236}">
                <a16:creationId xmlns:a16="http://schemas.microsoft.com/office/drawing/2014/main" id="{6C74DB2A-4E5D-4114-94A7-5913040152C7}"/>
              </a:ext>
            </a:extLst>
          </p:cNvPr>
          <p:cNvSpPr>
            <a:spLocks noGrp="1"/>
          </p:cNvSpPr>
          <p:nvPr>
            <p:ph idx="1"/>
          </p:nvPr>
        </p:nvSpPr>
        <p:spPr>
          <a:xfrm>
            <a:off x="682388" y="2781747"/>
            <a:ext cx="3618008" cy="3265714"/>
          </a:xfrm>
        </p:spPr>
        <p:txBody>
          <a:bodyPr>
            <a:normAutofit fontScale="92500" lnSpcReduction="10000"/>
          </a:bodyPr>
          <a:lstStyle/>
          <a:p>
            <a:pPr marL="0" indent="0" algn="ctr">
              <a:buNone/>
            </a:pPr>
            <a:r>
              <a:rPr lang="en-US" sz="1800" dirty="0"/>
              <a:t>  </a:t>
            </a:r>
            <a:r>
              <a:rPr lang="en-US" sz="2400" dirty="0">
                <a:solidFill>
                  <a:schemeClr val="accent1">
                    <a:lumMod val="75000"/>
                  </a:schemeClr>
                </a:solidFill>
              </a:rPr>
              <a:t>National Institute of Health</a:t>
            </a:r>
            <a:endParaRPr lang="en-US" sz="2000" dirty="0">
              <a:solidFill>
                <a:schemeClr val="accent1">
                  <a:lumMod val="75000"/>
                </a:schemeClr>
              </a:solidFill>
            </a:endParaRPr>
          </a:p>
          <a:p>
            <a:pPr marL="0" indent="0">
              <a:buNone/>
            </a:pPr>
            <a:endParaRPr lang="en-US" sz="1800" dirty="0"/>
          </a:p>
          <a:p>
            <a:pPr>
              <a:buFont typeface="Wingdings" panose="05000000000000000000" pitchFamily="2" charset="2"/>
              <a:buChar char="§"/>
            </a:pPr>
            <a:r>
              <a:rPr lang="en-US" sz="1800" dirty="0"/>
              <a:t>Resource without advertisements</a:t>
            </a:r>
          </a:p>
          <a:p>
            <a:pPr>
              <a:buFont typeface="Wingdings" panose="05000000000000000000" pitchFamily="2" charset="2"/>
              <a:buChar char="§"/>
            </a:pPr>
            <a:r>
              <a:rPr lang="en-US" sz="1800" dirty="0"/>
              <a:t>Evidence-based information and easy-to-understand articles</a:t>
            </a:r>
          </a:p>
          <a:p>
            <a:pPr>
              <a:buFont typeface="Wingdings" panose="05000000000000000000" pitchFamily="2" charset="2"/>
              <a:buChar char="§"/>
            </a:pPr>
            <a:r>
              <a:rPr lang="en-US" sz="1800" dirty="0"/>
              <a:t>It’s Free!</a:t>
            </a:r>
          </a:p>
          <a:p>
            <a:endParaRPr lang="en-US" sz="1800" dirty="0"/>
          </a:p>
          <a:p>
            <a:endParaRPr lang="en-US" sz="1800" dirty="0"/>
          </a:p>
          <a:p>
            <a:pPr marL="0" indent="0">
              <a:buNone/>
            </a:pPr>
            <a:r>
              <a:rPr lang="en-US" sz="1800" dirty="0">
                <a:hlinkClick r:id="rId3"/>
              </a:rPr>
              <a:t> </a:t>
            </a:r>
            <a:r>
              <a:rPr lang="en-US" sz="1800" u="sng" dirty="0">
                <a:hlinkClick r:id="rId3"/>
              </a:rPr>
              <a:t>  </a:t>
            </a:r>
            <a:r>
              <a:rPr lang="en-US" sz="1800" dirty="0">
                <a:hlinkClick r:id="rId3"/>
              </a:rPr>
              <a:t>https://ghr.nlm.nih.gov/</a:t>
            </a:r>
            <a:r>
              <a:rPr lang="en-US" sz="1800" dirty="0"/>
              <a:t> </a:t>
            </a:r>
          </a:p>
        </p:txBody>
      </p:sp>
      <p:pic>
        <p:nvPicPr>
          <p:cNvPr id="7" name="Content Placeholder 3">
            <a:extLst>
              <a:ext uri="{FF2B5EF4-FFF2-40B4-BE49-F238E27FC236}">
                <a16:creationId xmlns:a16="http://schemas.microsoft.com/office/drawing/2014/main" id="{1DAA4765-3451-4FE8-9A24-90DC94B830D3}"/>
              </a:ext>
            </a:extLst>
          </p:cNvPr>
          <p:cNvPicPr>
            <a:picLocks noChangeAspect="1"/>
          </p:cNvPicPr>
          <p:nvPr/>
        </p:nvPicPr>
        <p:blipFill rotWithShape="1">
          <a:blip r:embed="rId4"/>
          <a:srcRect r="-2" b="2627"/>
          <a:stretch/>
        </p:blipFill>
        <p:spPr>
          <a:xfrm>
            <a:off x="4639056" y="10"/>
            <a:ext cx="7552944" cy="6857990"/>
          </a:xfrm>
          <a:prstGeom prst="rect">
            <a:avLst/>
          </a:prstGeom>
          <a:effectLst/>
        </p:spPr>
      </p:pic>
    </p:spTree>
    <p:extLst>
      <p:ext uri="{BB962C8B-B14F-4D97-AF65-F5344CB8AC3E}">
        <p14:creationId xmlns:p14="http://schemas.microsoft.com/office/powerpoint/2010/main" val="2304722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1AF91F-6333-4A16-9C82-2BFAD5DBAA25}"/>
              </a:ext>
            </a:extLst>
          </p:cNvPr>
          <p:cNvPicPr>
            <a:picLocks noChangeAspect="1"/>
          </p:cNvPicPr>
          <p:nvPr/>
        </p:nvPicPr>
        <p:blipFill>
          <a:blip r:embed="rId3"/>
          <a:stretch>
            <a:fillRect/>
          </a:stretch>
        </p:blipFill>
        <p:spPr>
          <a:xfrm>
            <a:off x="4995862" y="3109912"/>
            <a:ext cx="2200275" cy="638175"/>
          </a:xfrm>
          <a:prstGeom prst="rect">
            <a:avLst/>
          </a:prstGeom>
        </p:spPr>
      </p:pic>
      <p:pic>
        <p:nvPicPr>
          <p:cNvPr id="6" name="Picture 5">
            <a:extLst>
              <a:ext uri="{FF2B5EF4-FFF2-40B4-BE49-F238E27FC236}">
                <a16:creationId xmlns:a16="http://schemas.microsoft.com/office/drawing/2014/main" id="{C61B7CE5-7EA1-42EB-97A7-1A15BA8F8B6C}"/>
              </a:ext>
            </a:extLst>
          </p:cNvPr>
          <p:cNvPicPr>
            <a:picLocks noChangeAspect="1"/>
          </p:cNvPicPr>
          <p:nvPr/>
        </p:nvPicPr>
        <p:blipFill>
          <a:blip r:embed="rId3"/>
          <a:stretch>
            <a:fillRect/>
          </a:stretch>
        </p:blipFill>
        <p:spPr>
          <a:xfrm>
            <a:off x="4995862" y="3109912"/>
            <a:ext cx="2200275" cy="638175"/>
          </a:xfrm>
          <a:prstGeom prst="rect">
            <a:avLst/>
          </a:prstGeom>
        </p:spPr>
      </p:pic>
      <p:pic>
        <p:nvPicPr>
          <p:cNvPr id="7" name="Picture 6">
            <a:extLst>
              <a:ext uri="{FF2B5EF4-FFF2-40B4-BE49-F238E27FC236}">
                <a16:creationId xmlns:a16="http://schemas.microsoft.com/office/drawing/2014/main" id="{9B2F52C6-EC1B-4705-9F27-BBFAC8D09D9C}"/>
              </a:ext>
            </a:extLst>
          </p:cNvPr>
          <p:cNvPicPr>
            <a:picLocks noChangeAspect="1"/>
          </p:cNvPicPr>
          <p:nvPr/>
        </p:nvPicPr>
        <p:blipFill>
          <a:blip r:embed="rId3"/>
          <a:stretch>
            <a:fillRect/>
          </a:stretch>
        </p:blipFill>
        <p:spPr>
          <a:xfrm>
            <a:off x="4995862" y="3109912"/>
            <a:ext cx="2200275" cy="638175"/>
          </a:xfrm>
          <a:prstGeom prst="rect">
            <a:avLst/>
          </a:prstGeom>
        </p:spPr>
      </p:pic>
      <p:pic>
        <p:nvPicPr>
          <p:cNvPr id="8" name="Picture 7">
            <a:extLst>
              <a:ext uri="{FF2B5EF4-FFF2-40B4-BE49-F238E27FC236}">
                <a16:creationId xmlns:a16="http://schemas.microsoft.com/office/drawing/2014/main" id="{9019CDDC-FB84-43A6-AC60-7D1F5E2C317D}"/>
              </a:ext>
            </a:extLst>
          </p:cNvPr>
          <p:cNvPicPr>
            <a:picLocks noChangeAspect="1"/>
          </p:cNvPicPr>
          <p:nvPr/>
        </p:nvPicPr>
        <p:blipFill>
          <a:blip r:embed="rId3"/>
          <a:stretch>
            <a:fillRect/>
          </a:stretch>
        </p:blipFill>
        <p:spPr>
          <a:xfrm>
            <a:off x="4995862" y="3109912"/>
            <a:ext cx="2200275" cy="638175"/>
          </a:xfrm>
          <a:prstGeom prst="rect">
            <a:avLst/>
          </a:prstGeom>
        </p:spPr>
      </p:pic>
      <p:pic>
        <p:nvPicPr>
          <p:cNvPr id="9" name="Picture 8">
            <a:extLst>
              <a:ext uri="{FF2B5EF4-FFF2-40B4-BE49-F238E27FC236}">
                <a16:creationId xmlns:a16="http://schemas.microsoft.com/office/drawing/2014/main" id="{320E950A-5C5E-4CBE-9737-2380C666BD36}"/>
              </a:ext>
            </a:extLst>
          </p:cNvPr>
          <p:cNvPicPr>
            <a:picLocks noChangeAspect="1"/>
          </p:cNvPicPr>
          <p:nvPr/>
        </p:nvPicPr>
        <p:blipFill>
          <a:blip r:embed="rId3"/>
          <a:stretch>
            <a:fillRect/>
          </a:stretch>
        </p:blipFill>
        <p:spPr>
          <a:xfrm>
            <a:off x="4995862" y="3109912"/>
            <a:ext cx="2200275" cy="638175"/>
          </a:xfrm>
          <a:prstGeom prst="rect">
            <a:avLst/>
          </a:prstGeom>
        </p:spPr>
      </p:pic>
      <p:pic>
        <p:nvPicPr>
          <p:cNvPr id="4" name="Content Placeholder 3">
            <a:extLst>
              <a:ext uri="{FF2B5EF4-FFF2-40B4-BE49-F238E27FC236}">
                <a16:creationId xmlns:a16="http://schemas.microsoft.com/office/drawing/2014/main" id="{82E8EB3B-E30F-418F-9EFC-EFF66DC7626D}"/>
              </a:ext>
            </a:extLst>
          </p:cNvPr>
          <p:cNvPicPr>
            <a:picLocks noGrp="1" noChangeAspect="1"/>
          </p:cNvPicPr>
          <p:nvPr>
            <p:ph idx="1"/>
          </p:nvPr>
        </p:nvPicPr>
        <p:blipFill>
          <a:blip r:embed="rId4"/>
          <a:stretch>
            <a:fillRect/>
          </a:stretch>
        </p:blipFill>
        <p:spPr>
          <a:xfrm>
            <a:off x="2065281" y="381430"/>
            <a:ext cx="8710889" cy="5625231"/>
          </a:xfrm>
          <a:prstGeom prst="rect">
            <a:avLst/>
          </a:prstGeom>
        </p:spPr>
      </p:pic>
      <p:pic>
        <p:nvPicPr>
          <p:cNvPr id="11" name="Picture 10">
            <a:extLst>
              <a:ext uri="{FF2B5EF4-FFF2-40B4-BE49-F238E27FC236}">
                <a16:creationId xmlns:a16="http://schemas.microsoft.com/office/drawing/2014/main" id="{325FCD2B-7DEF-4DBB-83AD-4E471E7FF128}"/>
              </a:ext>
            </a:extLst>
          </p:cNvPr>
          <p:cNvPicPr>
            <a:picLocks noChangeAspect="1"/>
          </p:cNvPicPr>
          <p:nvPr/>
        </p:nvPicPr>
        <p:blipFill>
          <a:blip r:embed="rId3"/>
          <a:stretch>
            <a:fillRect/>
          </a:stretch>
        </p:blipFill>
        <p:spPr>
          <a:xfrm>
            <a:off x="5148262" y="3262312"/>
            <a:ext cx="2200275" cy="638175"/>
          </a:xfrm>
          <a:prstGeom prst="rect">
            <a:avLst/>
          </a:prstGeom>
        </p:spPr>
      </p:pic>
      <p:sp>
        <p:nvSpPr>
          <p:cNvPr id="15" name="TextBox 14">
            <a:extLst>
              <a:ext uri="{FF2B5EF4-FFF2-40B4-BE49-F238E27FC236}">
                <a16:creationId xmlns:a16="http://schemas.microsoft.com/office/drawing/2014/main" id="{E1747CAB-FC3C-4CDB-B5BA-52E0411E1AF0}"/>
              </a:ext>
            </a:extLst>
          </p:cNvPr>
          <p:cNvSpPr txBox="1"/>
          <p:nvPr/>
        </p:nvSpPr>
        <p:spPr>
          <a:xfrm>
            <a:off x="3831020" y="5707117"/>
            <a:ext cx="5580993" cy="646331"/>
          </a:xfrm>
          <a:prstGeom prst="rect">
            <a:avLst/>
          </a:prstGeom>
          <a:noFill/>
        </p:spPr>
        <p:txBody>
          <a:bodyPr wrap="square" rtlCol="0">
            <a:spAutoFit/>
          </a:bodyPr>
          <a:lstStyle/>
          <a:p>
            <a:r>
              <a:rPr lang="en-US" dirty="0"/>
              <a:t> GARD:  Genetic and Rare Diseases Information Center</a:t>
            </a:r>
          </a:p>
          <a:p>
            <a:r>
              <a:rPr lang="en-US" dirty="0"/>
              <a:t>	</a:t>
            </a:r>
            <a:r>
              <a:rPr lang="en-US" dirty="0">
                <a:hlinkClick r:id="rId5"/>
              </a:rPr>
              <a:t>https://ncats.nih.gov/engagement</a:t>
            </a:r>
            <a:r>
              <a:rPr lang="en-US" dirty="0"/>
              <a:t> </a:t>
            </a:r>
          </a:p>
        </p:txBody>
      </p:sp>
    </p:spTree>
    <p:extLst>
      <p:ext uri="{BB962C8B-B14F-4D97-AF65-F5344CB8AC3E}">
        <p14:creationId xmlns:p14="http://schemas.microsoft.com/office/powerpoint/2010/main" val="2274751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D5502-3CEE-456B-8B8A-31F5B5202322}"/>
              </a:ext>
            </a:extLst>
          </p:cNvPr>
          <p:cNvSpPr>
            <a:spLocks noGrp="1"/>
          </p:cNvSpPr>
          <p:nvPr>
            <p:ph type="title"/>
          </p:nvPr>
        </p:nvSpPr>
        <p:spPr>
          <a:xfrm>
            <a:off x="4974771" y="634947"/>
            <a:ext cx="5707084" cy="1106540"/>
          </a:xfrm>
          <a:prstGeom prst="ellipse">
            <a:avLst/>
          </a:prstGeom>
        </p:spPr>
        <p:txBody>
          <a:bodyPr vert="horz" lIns="91440" tIns="45720" rIns="91440" bIns="45720" rtlCol="0">
            <a:normAutofit fontScale="90000"/>
          </a:bodyPr>
          <a:lstStyle/>
          <a:p>
            <a:r>
              <a:rPr lang="en-US" sz="2600" kern="1200">
                <a:latin typeface="+mj-lt"/>
                <a:ea typeface="+mj-ea"/>
                <a:cs typeface="+mj-cs"/>
              </a:rPr>
              <a:t>Certification for Consumer Health Information Specialist</a:t>
            </a:r>
            <a:endParaRPr lang="en-US" sz="2600" kern="1200" dirty="0">
              <a:latin typeface="+mj-lt"/>
              <a:ea typeface="+mj-ea"/>
              <a:cs typeface="+mj-cs"/>
            </a:endParaRPr>
          </a:p>
        </p:txBody>
      </p:sp>
      <p:pic>
        <p:nvPicPr>
          <p:cNvPr id="7" name="Content Placeholder 3" descr="A screenshot of a social media post&#10;&#10;Description generated with very high confidence">
            <a:extLst>
              <a:ext uri="{FF2B5EF4-FFF2-40B4-BE49-F238E27FC236}">
                <a16:creationId xmlns:a16="http://schemas.microsoft.com/office/drawing/2014/main" id="{03205C6C-C8E9-454F-9749-3EF6EAD32600}"/>
              </a:ext>
            </a:extLst>
          </p:cNvPr>
          <p:cNvPicPr>
            <a:picLocks noChangeAspect="1"/>
          </p:cNvPicPr>
          <p:nvPr/>
        </p:nvPicPr>
        <p:blipFill>
          <a:blip r:embed="rId3"/>
          <a:stretch>
            <a:fillRect/>
          </a:stretch>
        </p:blipFill>
        <p:spPr>
          <a:xfrm>
            <a:off x="358698" y="1047183"/>
            <a:ext cx="4879839" cy="4530879"/>
          </a:xfrm>
          <a:prstGeom prst="rect">
            <a:avLst/>
          </a:prstGeom>
        </p:spPr>
      </p:pic>
      <p:pic>
        <p:nvPicPr>
          <p:cNvPr id="10" name="Content Placeholder 9">
            <a:extLst>
              <a:ext uri="{FF2B5EF4-FFF2-40B4-BE49-F238E27FC236}">
                <a16:creationId xmlns:a16="http://schemas.microsoft.com/office/drawing/2014/main" id="{232B6B61-65FA-469A-8D15-9DCCDC5872A8}"/>
              </a:ext>
            </a:extLst>
          </p:cNvPr>
          <p:cNvPicPr>
            <a:picLocks noGrp="1" noChangeAspect="1"/>
          </p:cNvPicPr>
          <p:nvPr>
            <p:ph idx="1"/>
          </p:nvPr>
        </p:nvPicPr>
        <p:blipFill>
          <a:blip r:embed="rId4"/>
          <a:stretch>
            <a:fillRect/>
          </a:stretch>
        </p:blipFill>
        <p:spPr>
          <a:xfrm>
            <a:off x="6096001" y="2198688"/>
            <a:ext cx="3297381" cy="4074664"/>
          </a:xfrm>
          <a:prstGeom prst="rect">
            <a:avLst/>
          </a:prstGeom>
        </p:spPr>
      </p:pic>
    </p:spTree>
    <p:extLst>
      <p:ext uri="{BB962C8B-B14F-4D97-AF65-F5344CB8AC3E}">
        <p14:creationId xmlns:p14="http://schemas.microsoft.com/office/powerpoint/2010/main" val="32566014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E09AE-6751-433B-94B2-5BEF6579956D}"/>
              </a:ext>
            </a:extLst>
          </p:cNvPr>
          <p:cNvSpPr>
            <a:spLocks noGrp="1"/>
          </p:cNvSpPr>
          <p:nvPr>
            <p:ph type="title"/>
          </p:nvPr>
        </p:nvSpPr>
        <p:spPr>
          <a:xfrm>
            <a:off x="449707" y="286604"/>
            <a:ext cx="3297834" cy="897620"/>
          </a:xfrm>
        </p:spPr>
        <p:txBody>
          <a:bodyPr/>
          <a:lstStyle/>
          <a:p>
            <a:r>
              <a:rPr lang="en-US" dirty="0"/>
              <a:t>Resources </a:t>
            </a:r>
          </a:p>
        </p:txBody>
      </p:sp>
      <p:sp>
        <p:nvSpPr>
          <p:cNvPr id="3" name="Content Placeholder 2">
            <a:extLst>
              <a:ext uri="{FF2B5EF4-FFF2-40B4-BE49-F238E27FC236}">
                <a16:creationId xmlns:a16="http://schemas.microsoft.com/office/drawing/2014/main" id="{7ED7D89E-F9D8-44AC-87AA-F99EBB57076C}"/>
              </a:ext>
            </a:extLst>
          </p:cNvPr>
          <p:cNvSpPr>
            <a:spLocks noGrp="1"/>
          </p:cNvSpPr>
          <p:nvPr>
            <p:ph idx="1"/>
          </p:nvPr>
        </p:nvSpPr>
        <p:spPr>
          <a:xfrm>
            <a:off x="259307" y="1845734"/>
            <a:ext cx="11582923" cy="4360194"/>
          </a:xfrm>
        </p:spPr>
        <p:txBody>
          <a:bodyPr>
            <a:normAutofit fontScale="85000" lnSpcReduction="10000"/>
          </a:bodyPr>
          <a:lstStyle/>
          <a:p>
            <a:pPr>
              <a:buClr>
                <a:schemeClr val="accent2">
                  <a:lumMod val="75000"/>
                </a:schemeClr>
              </a:buClr>
              <a:buFont typeface="Wingdings" panose="05000000000000000000" pitchFamily="2" charset="2"/>
              <a:buChar char="q"/>
            </a:pPr>
            <a:r>
              <a:rPr lang="en-US" sz="2400" dirty="0">
                <a:solidFill>
                  <a:schemeClr val="accent2">
                    <a:lumMod val="75000"/>
                  </a:schemeClr>
                </a:solidFill>
              </a:rPr>
              <a:t> Certified Health Information Specialist (CHIS) </a:t>
            </a:r>
            <a:r>
              <a:rPr lang="en-US" sz="1800" u="sng" dirty="0">
                <a:solidFill>
                  <a:schemeClr val="tx1"/>
                </a:solidFill>
                <a:hlinkClick r:id="rId3"/>
              </a:rPr>
              <a:t>https://nnlm.gov/gmr/guides/public-libraries/earn-your-chis</a:t>
            </a:r>
            <a:endParaRPr lang="en-US" sz="1800" u="sng" dirty="0">
              <a:solidFill>
                <a:schemeClr val="tx1"/>
              </a:solidFill>
            </a:endParaRPr>
          </a:p>
          <a:p>
            <a:pPr>
              <a:buClr>
                <a:schemeClr val="accent2">
                  <a:lumMod val="75000"/>
                </a:schemeClr>
              </a:buClr>
              <a:buFont typeface="Wingdings" panose="05000000000000000000" pitchFamily="2" charset="2"/>
              <a:buChar char="q"/>
            </a:pPr>
            <a:r>
              <a:rPr lang="en-US" sz="2400" dirty="0">
                <a:solidFill>
                  <a:schemeClr val="accent2">
                    <a:lumMod val="75000"/>
                  </a:schemeClr>
                </a:solidFill>
              </a:rPr>
              <a:t> Genetic Home Reference </a:t>
            </a:r>
            <a:r>
              <a:rPr lang="en-US" u="sng" dirty="0">
                <a:solidFill>
                  <a:schemeClr val="tx1"/>
                </a:solidFill>
              </a:rPr>
              <a:t>https://ghr.nlm.nih.gov/ </a:t>
            </a:r>
          </a:p>
          <a:p>
            <a:pPr>
              <a:buClr>
                <a:schemeClr val="accent2">
                  <a:lumMod val="75000"/>
                </a:schemeClr>
              </a:buClr>
              <a:buFont typeface="Wingdings" panose="05000000000000000000" pitchFamily="2" charset="2"/>
              <a:buChar char="q"/>
            </a:pPr>
            <a:r>
              <a:rPr lang="en-US" sz="2600" dirty="0">
                <a:solidFill>
                  <a:schemeClr val="accent2">
                    <a:lumMod val="75000"/>
                  </a:schemeClr>
                </a:solidFill>
              </a:rPr>
              <a:t> How to Draw a Pedigree Chart  </a:t>
            </a:r>
            <a:r>
              <a:rPr lang="en-US" sz="2100" u="sng" dirty="0">
                <a:hlinkClick r:id="rId4"/>
              </a:rPr>
              <a:t>https://medicine.uiowa.edu/humangenetics/resources/how-draw-pedigree</a:t>
            </a:r>
            <a:r>
              <a:rPr lang="en-US" sz="2100" u="sng" dirty="0"/>
              <a:t> </a:t>
            </a:r>
            <a:endParaRPr lang="en-US" sz="2400" u="sng" dirty="0">
              <a:solidFill>
                <a:schemeClr val="tx1"/>
              </a:solidFill>
            </a:endParaRPr>
          </a:p>
          <a:p>
            <a:pPr>
              <a:buClr>
                <a:schemeClr val="accent2">
                  <a:lumMod val="75000"/>
                </a:schemeClr>
              </a:buClr>
              <a:buFont typeface="Wingdings" panose="05000000000000000000" pitchFamily="2" charset="2"/>
              <a:buChar char="q"/>
            </a:pPr>
            <a:r>
              <a:rPr lang="en-US" sz="2400" dirty="0">
                <a:solidFill>
                  <a:schemeClr val="accent2">
                    <a:lumMod val="75000"/>
                  </a:schemeClr>
                </a:solidFill>
              </a:rPr>
              <a:t> Genetic and Rare Diseases Information Center (GARD)</a:t>
            </a:r>
            <a:r>
              <a:rPr lang="en-US" sz="2800" dirty="0">
                <a:solidFill>
                  <a:schemeClr val="accent2">
                    <a:lumMod val="75000"/>
                  </a:schemeClr>
                </a:solidFill>
              </a:rPr>
              <a:t> </a:t>
            </a:r>
            <a:r>
              <a:rPr lang="en-US" u="sng" dirty="0">
                <a:solidFill>
                  <a:schemeClr val="tx1"/>
                </a:solidFill>
              </a:rPr>
              <a:t>https://ncats.nih.gov/engagement   </a:t>
            </a:r>
            <a:endParaRPr lang="en-US" sz="1800" u="sng" dirty="0">
              <a:solidFill>
                <a:schemeClr val="tx1"/>
              </a:solidFill>
            </a:endParaRPr>
          </a:p>
          <a:p>
            <a:pPr>
              <a:buClr>
                <a:schemeClr val="accent2">
                  <a:lumMod val="75000"/>
                </a:schemeClr>
              </a:buClr>
              <a:buFont typeface="Wingdings" panose="05000000000000000000" pitchFamily="2" charset="2"/>
              <a:buChar char="q"/>
            </a:pPr>
            <a:r>
              <a:rPr lang="en-US" sz="2400" dirty="0">
                <a:solidFill>
                  <a:schemeClr val="accent2">
                    <a:lumMod val="75000"/>
                  </a:schemeClr>
                </a:solidFill>
              </a:rPr>
              <a:t> Medical Library Association  </a:t>
            </a:r>
            <a:r>
              <a:rPr lang="en-US" u="sng" dirty="0">
                <a:solidFill>
                  <a:schemeClr val="tx1"/>
                </a:solidFill>
                <a:hlinkClick r:id="rId5"/>
              </a:rPr>
              <a:t>https://www.mlanet.org/p/cm/ld/fid=329</a:t>
            </a:r>
            <a:endParaRPr lang="en-US" u="sng" dirty="0">
              <a:solidFill>
                <a:schemeClr val="tx1"/>
              </a:solidFill>
            </a:endParaRPr>
          </a:p>
          <a:p>
            <a:pPr>
              <a:buClr>
                <a:schemeClr val="accent2">
                  <a:lumMod val="75000"/>
                </a:schemeClr>
              </a:buClr>
              <a:buFont typeface="Wingdings" panose="05000000000000000000" pitchFamily="2" charset="2"/>
              <a:buChar char="q"/>
            </a:pPr>
            <a:r>
              <a:rPr lang="en-US" sz="2400" dirty="0">
                <a:solidFill>
                  <a:schemeClr val="accent2">
                    <a:lumMod val="75000"/>
                  </a:schemeClr>
                </a:solidFill>
              </a:rPr>
              <a:t> National Network Library of Medicine New England Region  </a:t>
            </a:r>
            <a:r>
              <a:rPr lang="en-US" u="sng" dirty="0">
                <a:solidFill>
                  <a:schemeClr val="tx1"/>
                </a:solidFill>
                <a:hlinkClick r:id="rId6"/>
              </a:rPr>
              <a:t>https://nnlm.gov/ner</a:t>
            </a:r>
            <a:endParaRPr lang="en-US" u="sng" dirty="0">
              <a:solidFill>
                <a:schemeClr val="tx1"/>
              </a:solidFill>
            </a:endParaRPr>
          </a:p>
          <a:p>
            <a:pPr>
              <a:buClr>
                <a:schemeClr val="accent2">
                  <a:lumMod val="75000"/>
                </a:schemeClr>
              </a:buClr>
              <a:buFont typeface="Wingdings" panose="05000000000000000000" pitchFamily="2" charset="2"/>
              <a:buChar char="q"/>
            </a:pPr>
            <a:r>
              <a:rPr lang="en-US" sz="2400" dirty="0">
                <a:solidFill>
                  <a:schemeClr val="tx1"/>
                </a:solidFill>
              </a:rPr>
              <a:t> </a:t>
            </a:r>
            <a:r>
              <a:rPr lang="en-US" sz="2400" dirty="0">
                <a:solidFill>
                  <a:schemeClr val="accent2">
                    <a:lumMod val="75000"/>
                  </a:schemeClr>
                </a:solidFill>
              </a:rPr>
              <a:t>Genetic Alliance (My Family Health Portrait)  </a:t>
            </a:r>
            <a:r>
              <a:rPr lang="en-US" dirty="0">
                <a:solidFill>
                  <a:schemeClr val="accent2">
                    <a:lumMod val="75000"/>
                  </a:schemeClr>
                </a:solidFill>
                <a:hlinkClick r:id="rId7"/>
              </a:rPr>
              <a:t>www.geneticalliance.org</a:t>
            </a:r>
            <a:endParaRPr lang="en-US" dirty="0">
              <a:solidFill>
                <a:schemeClr val="accent2">
                  <a:lumMod val="75000"/>
                </a:schemeClr>
              </a:solidFill>
            </a:endParaRPr>
          </a:p>
          <a:p>
            <a:pPr>
              <a:buClr>
                <a:schemeClr val="accent2">
                  <a:lumMod val="75000"/>
                </a:schemeClr>
              </a:buClr>
              <a:buFont typeface="Wingdings" panose="05000000000000000000" pitchFamily="2" charset="2"/>
              <a:buChar char="q"/>
            </a:pPr>
            <a:r>
              <a:rPr lang="en-US" sz="2400" dirty="0">
                <a:solidFill>
                  <a:schemeClr val="accent2">
                    <a:lumMod val="75000"/>
                  </a:schemeClr>
                </a:solidFill>
              </a:rPr>
              <a:t> Genome: Unlocking Life’s Code </a:t>
            </a:r>
            <a:r>
              <a:rPr lang="en-US" dirty="0">
                <a:solidFill>
                  <a:schemeClr val="tx1"/>
                </a:solidFill>
                <a:hlinkClick r:id="rId8"/>
              </a:rPr>
              <a:t>https://unlockinglifescode.org/education-resource-profile/animated-genome</a:t>
            </a:r>
            <a:endParaRPr lang="en-US" dirty="0">
              <a:solidFill>
                <a:schemeClr val="tx1"/>
              </a:solidFill>
            </a:endParaRPr>
          </a:p>
          <a:p>
            <a:pPr>
              <a:buClr>
                <a:schemeClr val="accent2">
                  <a:lumMod val="75000"/>
                </a:schemeClr>
              </a:buClr>
              <a:buFont typeface="Wingdings" panose="05000000000000000000" pitchFamily="2" charset="2"/>
              <a:buChar char="q"/>
            </a:pPr>
            <a:r>
              <a:rPr lang="en-US" sz="2400" dirty="0">
                <a:solidFill>
                  <a:schemeClr val="tx1"/>
                </a:solidFill>
              </a:rPr>
              <a:t> </a:t>
            </a:r>
            <a:r>
              <a:rPr lang="en-US" sz="2400" dirty="0" err="1">
                <a:solidFill>
                  <a:schemeClr val="accent2">
                    <a:lumMod val="75000"/>
                  </a:schemeClr>
                </a:solidFill>
              </a:rPr>
              <a:t>GeneEd</a:t>
            </a:r>
            <a:r>
              <a:rPr lang="en-US" sz="2400" dirty="0">
                <a:solidFill>
                  <a:schemeClr val="accent2">
                    <a:lumMod val="75000"/>
                  </a:schemeClr>
                </a:solidFill>
              </a:rPr>
              <a:t>: Genetics, Education, Discovery  </a:t>
            </a:r>
            <a:r>
              <a:rPr lang="en-US" dirty="0">
                <a:solidFill>
                  <a:schemeClr val="accent2">
                    <a:lumMod val="75000"/>
                  </a:schemeClr>
                </a:solidFill>
                <a:hlinkClick r:id="rId9"/>
              </a:rPr>
              <a:t>https://geneed.nlm.nih.gov</a:t>
            </a:r>
            <a:endParaRPr lang="en-US" dirty="0">
              <a:solidFill>
                <a:schemeClr val="accent2">
                  <a:lumMod val="75000"/>
                </a:schemeClr>
              </a:solidFill>
            </a:endParaRPr>
          </a:p>
          <a:p>
            <a:pPr>
              <a:buClr>
                <a:schemeClr val="accent2">
                  <a:lumMod val="75000"/>
                </a:schemeClr>
              </a:buClr>
              <a:buFont typeface="Wingdings" panose="05000000000000000000" pitchFamily="2" charset="2"/>
              <a:buChar char="q"/>
            </a:pPr>
            <a:r>
              <a:rPr lang="en-US" dirty="0">
                <a:solidFill>
                  <a:schemeClr val="accent2">
                    <a:lumMod val="75000"/>
                  </a:schemeClr>
                </a:solidFill>
              </a:rPr>
              <a:t> </a:t>
            </a:r>
            <a:r>
              <a:rPr lang="en-US" sz="2200" dirty="0">
                <a:solidFill>
                  <a:schemeClr val="accent2">
                    <a:lumMod val="75000"/>
                  </a:schemeClr>
                </a:solidFill>
              </a:rPr>
              <a:t>Healthy Community Tools for Public Libraries  </a:t>
            </a:r>
            <a:r>
              <a:rPr lang="en-US" dirty="0">
                <a:solidFill>
                  <a:schemeClr val="tx1"/>
                </a:solidFill>
              </a:rPr>
              <a:t>https://publiclibrary.health/</a:t>
            </a:r>
          </a:p>
          <a:p>
            <a:pPr>
              <a:buClr>
                <a:schemeClr val="accent2">
                  <a:lumMod val="75000"/>
                </a:schemeClr>
              </a:buClr>
              <a:buFont typeface="Wingdings" panose="05000000000000000000" pitchFamily="2" charset="2"/>
              <a:buChar char="q"/>
            </a:pPr>
            <a:endParaRPr lang="en-US" sz="2400" dirty="0">
              <a:solidFill>
                <a:schemeClr val="accent2">
                  <a:lumMod val="75000"/>
                </a:schemeClr>
              </a:solidFill>
            </a:endParaRPr>
          </a:p>
          <a:p>
            <a:pPr>
              <a:buClr>
                <a:schemeClr val="accent2">
                  <a:lumMod val="75000"/>
                </a:schemeClr>
              </a:buClr>
              <a:buFont typeface="Wingdings" panose="05000000000000000000" pitchFamily="2" charset="2"/>
              <a:buChar char="q"/>
            </a:pPr>
            <a:endParaRPr lang="en-US" sz="2400" dirty="0">
              <a:solidFill>
                <a:schemeClr val="tx1"/>
              </a:solidFill>
            </a:endParaRPr>
          </a:p>
        </p:txBody>
      </p:sp>
    </p:spTree>
    <p:extLst>
      <p:ext uri="{BB962C8B-B14F-4D97-AF65-F5344CB8AC3E}">
        <p14:creationId xmlns:p14="http://schemas.microsoft.com/office/powerpoint/2010/main" val="1078368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47DCE-ABF2-4513-A74A-6F978FE44857}"/>
              </a:ext>
            </a:extLst>
          </p:cNvPr>
          <p:cNvSpPr>
            <a:spLocks noGrp="1"/>
          </p:cNvSpPr>
          <p:nvPr>
            <p:ph type="title"/>
          </p:nvPr>
        </p:nvSpPr>
        <p:spPr/>
        <p:txBody>
          <a:bodyPr/>
          <a:lstStyle/>
          <a:p>
            <a:r>
              <a:rPr lang="en-US" dirty="0"/>
              <a:t>Resources	</a:t>
            </a:r>
          </a:p>
        </p:txBody>
      </p:sp>
      <p:sp>
        <p:nvSpPr>
          <p:cNvPr id="3" name="Content Placeholder 2">
            <a:extLst>
              <a:ext uri="{FF2B5EF4-FFF2-40B4-BE49-F238E27FC236}">
                <a16:creationId xmlns:a16="http://schemas.microsoft.com/office/drawing/2014/main" id="{1AA77231-E66E-40F5-BAA7-17A7E8ECDA49}"/>
              </a:ext>
            </a:extLst>
          </p:cNvPr>
          <p:cNvSpPr>
            <a:spLocks noGrp="1"/>
          </p:cNvSpPr>
          <p:nvPr>
            <p:ph idx="1"/>
          </p:nvPr>
        </p:nvSpPr>
        <p:spPr>
          <a:xfrm>
            <a:off x="879825" y="1737360"/>
            <a:ext cx="10432349" cy="4023360"/>
          </a:xfrm>
        </p:spPr>
        <p:txBody>
          <a:bodyPr/>
          <a:lstStyle/>
          <a:p>
            <a:pPr>
              <a:buFont typeface="Wingdings" panose="05000000000000000000" pitchFamily="2" charset="2"/>
              <a:buChar char="§"/>
            </a:pPr>
            <a:r>
              <a:rPr lang="en-US" dirty="0"/>
              <a:t> The Office of the Surgeon General:  My Family Health Portrait (Tool that allows you to enter, print and update your family health history) </a:t>
            </a:r>
            <a:r>
              <a:rPr lang="en-US" sz="1800" dirty="0">
                <a:hlinkClick r:id="rId2"/>
              </a:rPr>
              <a:t>https://familyhistory.hhs.gov/</a:t>
            </a:r>
            <a:endParaRPr lang="en-US" sz="1800" dirty="0"/>
          </a:p>
          <a:p>
            <a:pPr>
              <a:buFont typeface="Wingdings" panose="05000000000000000000" pitchFamily="2" charset="2"/>
              <a:buChar char="§"/>
            </a:pPr>
            <a:r>
              <a:rPr lang="en-US" dirty="0"/>
              <a:t>  The American Medical Association provides family history tools  </a:t>
            </a:r>
            <a:r>
              <a:rPr lang="en-US" sz="1800" dirty="0">
                <a:hlinkClick r:id="rId3"/>
              </a:rPr>
              <a:t>https://www.ama-assn.org/delivering-care/collecting-family-history</a:t>
            </a:r>
            <a:r>
              <a:rPr lang="en-US" sz="1800" dirty="0"/>
              <a:t> </a:t>
            </a:r>
            <a:endParaRPr lang="en-US" dirty="0"/>
          </a:p>
          <a:p>
            <a:pPr>
              <a:buFont typeface="Wingdings" panose="05000000000000000000" pitchFamily="2" charset="2"/>
              <a:buChar char="§"/>
            </a:pPr>
            <a:r>
              <a:rPr lang="en-US" dirty="0"/>
              <a:t> The National Institute of Aging provides suggestions on how to obtain a health history from older individuals  </a:t>
            </a:r>
            <a:r>
              <a:rPr lang="en-US" sz="1800" dirty="0">
                <a:hlinkClick r:id="rId4"/>
              </a:rPr>
              <a:t>www.nia.gov/health/obtaining-older-patients-medical-history</a:t>
            </a:r>
            <a:endParaRPr lang="en-US" sz="1800" dirty="0"/>
          </a:p>
          <a:p>
            <a:pPr>
              <a:buFont typeface="Wingdings" panose="05000000000000000000" pitchFamily="2" charset="2"/>
              <a:buChar char="§"/>
            </a:pPr>
            <a:r>
              <a:rPr lang="en-US" dirty="0"/>
              <a:t>  Educational Resources related to family health history  </a:t>
            </a:r>
            <a:r>
              <a:rPr lang="en-US" sz="1800" dirty="0">
                <a:hlinkClick r:id="rId5"/>
              </a:rPr>
              <a:t>https://geneed.nlm.nih.gov/topic_subtopic.php?tid=5&amp;sid=13</a:t>
            </a:r>
            <a:r>
              <a:rPr lang="en-US" sz="1800" dirty="0"/>
              <a:t> </a:t>
            </a:r>
          </a:p>
          <a:p>
            <a:pPr marL="0" indent="0">
              <a:buNone/>
            </a:pPr>
            <a:endParaRPr lang="en-US" dirty="0"/>
          </a:p>
        </p:txBody>
      </p:sp>
    </p:spTree>
    <p:extLst>
      <p:ext uri="{BB962C8B-B14F-4D97-AF65-F5344CB8AC3E}">
        <p14:creationId xmlns:p14="http://schemas.microsoft.com/office/powerpoint/2010/main" val="2764966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9DB053-D1EC-41B9-BA50-F2867970D0CC}"/>
              </a:ext>
            </a:extLst>
          </p:cNvPr>
          <p:cNvSpPr>
            <a:spLocks noGrp="1"/>
          </p:cNvSpPr>
          <p:nvPr>
            <p:ph type="title"/>
          </p:nvPr>
        </p:nvSpPr>
        <p:spPr>
          <a:xfrm>
            <a:off x="1893195" y="365126"/>
            <a:ext cx="7804598" cy="1018202"/>
          </a:xfrm>
        </p:spPr>
        <p:txBody>
          <a:bodyPr>
            <a:noAutofit/>
          </a:bodyPr>
          <a:lstStyle/>
          <a:p>
            <a:pPr algn="ctr"/>
            <a:r>
              <a:rPr lang="en-US" dirty="0"/>
              <a:t>Genealogy Programming</a:t>
            </a:r>
          </a:p>
        </p:txBody>
      </p:sp>
      <p:sp>
        <p:nvSpPr>
          <p:cNvPr id="3" name="Content Placeholder 2">
            <a:extLst>
              <a:ext uri="{FF2B5EF4-FFF2-40B4-BE49-F238E27FC236}">
                <a16:creationId xmlns:a16="http://schemas.microsoft.com/office/drawing/2014/main" id="{F79B72CE-9457-4A82-A71C-39EF34E5F395}"/>
              </a:ext>
            </a:extLst>
          </p:cNvPr>
          <p:cNvSpPr>
            <a:spLocks noGrp="1"/>
          </p:cNvSpPr>
          <p:nvPr>
            <p:ph sz="half" idx="1"/>
          </p:nvPr>
        </p:nvSpPr>
        <p:spPr>
          <a:xfrm>
            <a:off x="664563" y="1845734"/>
            <a:ext cx="5431437" cy="4374762"/>
          </a:xfrm>
        </p:spPr>
        <p:txBody>
          <a:bodyPr>
            <a:normAutofit fontScale="47500" lnSpcReduction="20000"/>
          </a:bodyPr>
          <a:lstStyle/>
          <a:p>
            <a:r>
              <a:rPr lang="en-US" sz="4400" dirty="0"/>
              <a:t>Cambridge (MA) Public Library</a:t>
            </a:r>
          </a:p>
          <a:p>
            <a:r>
              <a:rPr lang="en-US" sz="4400" dirty="0"/>
              <a:t>Everett (MA) Public Libraries  </a:t>
            </a:r>
          </a:p>
          <a:p>
            <a:r>
              <a:rPr lang="en-US" sz="4400" dirty="0"/>
              <a:t>Falmouth (MA) Public Library</a:t>
            </a:r>
          </a:p>
          <a:p>
            <a:r>
              <a:rPr lang="en-US" sz="4400" dirty="0"/>
              <a:t>Fitchburg (MA) Public Library</a:t>
            </a:r>
          </a:p>
          <a:p>
            <a:r>
              <a:rPr lang="en-US" sz="4400" dirty="0"/>
              <a:t>New Bedford (MA) Free Public Library</a:t>
            </a:r>
          </a:p>
          <a:p>
            <a:r>
              <a:rPr lang="en-US" sz="4400" dirty="0"/>
              <a:t>Newton (MA) Free Library</a:t>
            </a:r>
          </a:p>
          <a:p>
            <a:r>
              <a:rPr lang="en-US" sz="4400" dirty="0"/>
              <a:t>John B. Curtis Free Public Library (ME) </a:t>
            </a:r>
          </a:p>
          <a:p>
            <a:r>
              <a:rPr lang="en-US" sz="4400" dirty="0"/>
              <a:t>McArthur (ME) Public Library</a:t>
            </a:r>
          </a:p>
          <a:p>
            <a:r>
              <a:rPr lang="en-US" sz="4400" dirty="0"/>
              <a:t>Blue Hills (ME) Public Library</a:t>
            </a:r>
          </a:p>
          <a:p>
            <a:r>
              <a:rPr lang="en-US" sz="4400" dirty="0"/>
              <a:t>Caribou (ME) Public Library</a:t>
            </a:r>
          </a:p>
          <a:p>
            <a:r>
              <a:rPr lang="en-US" sz="3100" dirty="0"/>
              <a:t> </a:t>
            </a:r>
          </a:p>
          <a:p>
            <a:pPr marL="0" indent="0">
              <a:buNone/>
            </a:pPr>
            <a:endParaRPr lang="en-US" sz="1800" dirty="0"/>
          </a:p>
        </p:txBody>
      </p:sp>
      <p:sp>
        <p:nvSpPr>
          <p:cNvPr id="4" name="Rectangle 1">
            <a:extLst>
              <a:ext uri="{FF2B5EF4-FFF2-40B4-BE49-F238E27FC236}">
                <a16:creationId xmlns:a16="http://schemas.microsoft.com/office/drawing/2014/main" id="{7C6EF29C-A03A-4BA9-B641-F52375EFA004}"/>
              </a:ext>
            </a:extLst>
          </p:cNvPr>
          <p:cNvSpPr>
            <a:spLocks noChangeArrowheads="1"/>
          </p:cNvSpPr>
          <p:nvPr/>
        </p:nvSpPr>
        <p:spPr bwMode="auto">
          <a:xfrm>
            <a:off x="91440" y="1526873"/>
            <a:ext cx="32633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126960" bIns="45720" numCol="1" anchor="ctr" anchorCtr="0" compatLnSpc="1">
            <a:prstTxWarp prst="textNoShape">
              <a:avLst/>
            </a:prstTxWarp>
            <a:spAutoFit/>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endParaRPr kumimoji="0" lang="en-US" altLang="en-US" sz="3300" b="0" i="0" u="none" strike="noStrike" cap="none" normalizeH="0" baseline="0" dirty="0">
              <a:ln>
                <a:noFill/>
              </a:ln>
              <a:solidFill>
                <a:schemeClr val="tx1"/>
              </a:solidFill>
              <a:effectLst/>
              <a:latin typeface="Arial" panose="020B0604020202020204" pitchFamily="34" charset="0"/>
            </a:endParaRPr>
          </a:p>
        </p:txBody>
      </p:sp>
      <p:pic>
        <p:nvPicPr>
          <p:cNvPr id="14" name="Picture 13" descr="A picture containing furniture&#10;&#10;Description generated with high confidence">
            <a:extLst>
              <a:ext uri="{FF2B5EF4-FFF2-40B4-BE49-F238E27FC236}">
                <a16:creationId xmlns:a16="http://schemas.microsoft.com/office/drawing/2014/main" id="{FCCF5787-C210-4D5D-BFC7-265702A8EB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27129"/>
            <a:ext cx="5477290" cy="4356157"/>
          </a:xfrm>
          <a:prstGeom prst="rect">
            <a:avLst/>
          </a:prstGeom>
        </p:spPr>
      </p:pic>
    </p:spTree>
    <p:extLst>
      <p:ext uri="{BB962C8B-B14F-4D97-AF65-F5344CB8AC3E}">
        <p14:creationId xmlns:p14="http://schemas.microsoft.com/office/powerpoint/2010/main" val="2193018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C6855-F653-49B2-A5FF-1847721017F2}"/>
              </a:ext>
            </a:extLst>
          </p:cNvPr>
          <p:cNvSpPr>
            <a:spLocks noGrp="1"/>
          </p:cNvSpPr>
          <p:nvPr>
            <p:ph type="title"/>
          </p:nvPr>
        </p:nvSpPr>
        <p:spPr>
          <a:xfrm>
            <a:off x="1097280" y="286603"/>
            <a:ext cx="10058400" cy="3944203"/>
          </a:xfrm>
        </p:spPr>
        <p:txBody>
          <a:bodyPr>
            <a:normAutofit/>
          </a:bodyPr>
          <a:lstStyle/>
          <a:p>
            <a:pPr algn="ctr"/>
            <a:r>
              <a:rPr lang="en-US" sz="6000" b="1" i="1" dirty="0">
                <a:solidFill>
                  <a:schemeClr val="accent2">
                    <a:lumMod val="75000"/>
                  </a:schemeClr>
                </a:solidFill>
              </a:rPr>
              <a:t>Thank you !</a:t>
            </a:r>
            <a:br>
              <a:rPr lang="en-US" sz="6000" b="1" i="1" dirty="0">
                <a:solidFill>
                  <a:schemeClr val="accent2">
                    <a:lumMod val="75000"/>
                  </a:schemeClr>
                </a:solidFill>
              </a:rPr>
            </a:br>
            <a:endParaRPr lang="en-US" sz="6000" b="1" i="1" dirty="0">
              <a:solidFill>
                <a:schemeClr val="accent2">
                  <a:lumMod val="75000"/>
                </a:schemeClr>
              </a:solidFill>
            </a:endParaRPr>
          </a:p>
        </p:txBody>
      </p:sp>
    </p:spTree>
    <p:extLst>
      <p:ext uri="{BB962C8B-B14F-4D97-AF65-F5344CB8AC3E}">
        <p14:creationId xmlns:p14="http://schemas.microsoft.com/office/powerpoint/2010/main" val="3503188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9DB053-D1EC-41B9-BA50-F2867970D0CC}"/>
              </a:ext>
            </a:extLst>
          </p:cNvPr>
          <p:cNvSpPr>
            <a:spLocks noGrp="1"/>
          </p:cNvSpPr>
          <p:nvPr>
            <p:ph type="title"/>
          </p:nvPr>
        </p:nvSpPr>
        <p:spPr>
          <a:xfrm>
            <a:off x="1893195" y="365126"/>
            <a:ext cx="7804598" cy="1018202"/>
          </a:xfrm>
        </p:spPr>
        <p:txBody>
          <a:bodyPr>
            <a:noAutofit/>
          </a:bodyPr>
          <a:lstStyle/>
          <a:p>
            <a:pPr algn="ctr"/>
            <a:r>
              <a:rPr lang="en-US" dirty="0"/>
              <a:t>Examples of Programs</a:t>
            </a:r>
          </a:p>
        </p:txBody>
      </p:sp>
      <p:sp>
        <p:nvSpPr>
          <p:cNvPr id="3" name="Content Placeholder 2">
            <a:extLst>
              <a:ext uri="{FF2B5EF4-FFF2-40B4-BE49-F238E27FC236}">
                <a16:creationId xmlns:a16="http://schemas.microsoft.com/office/drawing/2014/main" id="{F79B72CE-9457-4A82-A71C-39EF34E5F395}"/>
              </a:ext>
            </a:extLst>
          </p:cNvPr>
          <p:cNvSpPr>
            <a:spLocks noGrp="1"/>
          </p:cNvSpPr>
          <p:nvPr>
            <p:ph sz="half" idx="1"/>
          </p:nvPr>
        </p:nvSpPr>
        <p:spPr>
          <a:xfrm>
            <a:off x="664564" y="1845734"/>
            <a:ext cx="7165792" cy="4439156"/>
          </a:xfrm>
        </p:spPr>
        <p:txBody>
          <a:bodyPr>
            <a:normAutofit fontScale="25000" lnSpcReduction="20000"/>
          </a:bodyPr>
          <a:lstStyle/>
          <a:p>
            <a:r>
              <a:rPr lang="en-US" sz="8800" b="1" dirty="0"/>
              <a:t>Springfield (MA) City Library.</a:t>
            </a:r>
            <a:r>
              <a:rPr lang="en-US" sz="8800" dirty="0"/>
              <a:t> Four-week services lead by genealogist Hillary </a:t>
            </a:r>
            <a:r>
              <a:rPr lang="en-US" sz="8800" dirty="0" err="1"/>
              <a:t>Schau</a:t>
            </a:r>
            <a:r>
              <a:rPr lang="en-US" sz="8800" dirty="0"/>
              <a:t>. Introduction to Genealogical Research; Census and Vital Records; Immigration, Naturalization and Migration; Unique Records (military records, land records, wills and probate, DNA).</a:t>
            </a:r>
          </a:p>
          <a:p>
            <a:r>
              <a:rPr lang="en-US" sz="8800" dirty="0"/>
              <a:t> </a:t>
            </a:r>
          </a:p>
          <a:p>
            <a:r>
              <a:rPr lang="en-US" sz="8800" b="1" dirty="0"/>
              <a:t>Chicopee (MA) Public Library.</a:t>
            </a:r>
            <a:r>
              <a:rPr lang="en-US" sz="8800" dirty="0"/>
              <a:t> Genealogy Open Lab every Tuesday and Thursday to receive assistance from experienced volunteers and to use the library's valuable resources (Ancestry, Fold3, Heritage Quest, FamilySearch, microfilm, books, etc.).</a:t>
            </a:r>
          </a:p>
          <a:p>
            <a:r>
              <a:rPr lang="en-US" sz="8800" dirty="0"/>
              <a:t> </a:t>
            </a:r>
          </a:p>
          <a:p>
            <a:r>
              <a:rPr lang="en-US" sz="8800" b="1" dirty="0"/>
              <a:t>Chicopee (MA) Public Library</a:t>
            </a:r>
            <a:r>
              <a:rPr lang="en-US" sz="8800" dirty="0"/>
              <a:t>. Learn how to use historic maps to add your genealogical knowledge with Sara Campbell, retired civil engineer.  </a:t>
            </a:r>
          </a:p>
          <a:p>
            <a:pPr marL="0" indent="0">
              <a:buNone/>
            </a:pPr>
            <a:endParaRPr lang="en-US" sz="1800" dirty="0"/>
          </a:p>
        </p:txBody>
      </p:sp>
      <p:sp>
        <p:nvSpPr>
          <p:cNvPr id="4" name="Rectangle 1">
            <a:extLst>
              <a:ext uri="{FF2B5EF4-FFF2-40B4-BE49-F238E27FC236}">
                <a16:creationId xmlns:a16="http://schemas.microsoft.com/office/drawing/2014/main" id="{7C6EF29C-A03A-4BA9-B641-F52375EFA004}"/>
              </a:ext>
            </a:extLst>
          </p:cNvPr>
          <p:cNvSpPr>
            <a:spLocks noChangeArrowheads="1"/>
          </p:cNvSpPr>
          <p:nvPr/>
        </p:nvSpPr>
        <p:spPr bwMode="auto">
          <a:xfrm>
            <a:off x="91440" y="1526873"/>
            <a:ext cx="32633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126960" bIns="45720" numCol="1" anchor="ctr" anchorCtr="0" compatLnSpc="1">
            <a:prstTxWarp prst="textNoShape">
              <a:avLst/>
            </a:prstTxWarp>
            <a:spAutoFit/>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endParaRPr kumimoji="0" lang="en-US" altLang="en-US" sz="3300" b="0" i="0" u="none" strike="noStrike" cap="none" normalizeH="0" baseline="0" dirty="0">
              <a:ln>
                <a:noFill/>
              </a:ln>
              <a:solidFill>
                <a:schemeClr val="tx1"/>
              </a:solidFill>
              <a:effectLst/>
              <a:latin typeface="Arial" panose="020B0604020202020204" pitchFamily="34" charset="0"/>
            </a:endParaRPr>
          </a:p>
        </p:txBody>
      </p:sp>
      <p:pic>
        <p:nvPicPr>
          <p:cNvPr id="6" name="Picture 5" descr="A picture containing indoor, table, computer, desk&#10;&#10;Description generated with very high confidence">
            <a:extLst>
              <a:ext uri="{FF2B5EF4-FFF2-40B4-BE49-F238E27FC236}">
                <a16:creationId xmlns:a16="http://schemas.microsoft.com/office/drawing/2014/main" id="{6B175FF8-B833-4821-8B19-FAB33D1D83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643174" y="2400628"/>
            <a:ext cx="4439156" cy="3329368"/>
          </a:xfrm>
          <a:prstGeom prst="rect">
            <a:avLst/>
          </a:prstGeom>
        </p:spPr>
      </p:pic>
    </p:spTree>
    <p:extLst>
      <p:ext uri="{BB962C8B-B14F-4D97-AF65-F5344CB8AC3E}">
        <p14:creationId xmlns:p14="http://schemas.microsoft.com/office/powerpoint/2010/main" val="14532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9DB053-D1EC-41B9-BA50-F2867970D0CC}"/>
              </a:ext>
            </a:extLst>
          </p:cNvPr>
          <p:cNvSpPr>
            <a:spLocks noGrp="1"/>
          </p:cNvSpPr>
          <p:nvPr>
            <p:ph type="title"/>
          </p:nvPr>
        </p:nvSpPr>
        <p:spPr>
          <a:xfrm>
            <a:off x="1893195" y="365126"/>
            <a:ext cx="7804598" cy="1018202"/>
          </a:xfrm>
        </p:spPr>
        <p:txBody>
          <a:bodyPr>
            <a:noAutofit/>
          </a:bodyPr>
          <a:lstStyle/>
          <a:p>
            <a:pPr algn="ctr"/>
            <a:r>
              <a:rPr lang="en-US" dirty="0"/>
              <a:t>Genealogy and History</a:t>
            </a:r>
          </a:p>
        </p:txBody>
      </p:sp>
      <p:sp>
        <p:nvSpPr>
          <p:cNvPr id="3" name="Content Placeholder 2">
            <a:extLst>
              <a:ext uri="{FF2B5EF4-FFF2-40B4-BE49-F238E27FC236}">
                <a16:creationId xmlns:a16="http://schemas.microsoft.com/office/drawing/2014/main" id="{F79B72CE-9457-4A82-A71C-39EF34E5F395}"/>
              </a:ext>
            </a:extLst>
          </p:cNvPr>
          <p:cNvSpPr>
            <a:spLocks noGrp="1"/>
          </p:cNvSpPr>
          <p:nvPr>
            <p:ph sz="half" idx="1"/>
          </p:nvPr>
        </p:nvSpPr>
        <p:spPr>
          <a:xfrm>
            <a:off x="664563" y="1845734"/>
            <a:ext cx="10849149" cy="3894771"/>
          </a:xfrm>
        </p:spPr>
        <p:txBody>
          <a:bodyPr>
            <a:normAutofit/>
          </a:bodyPr>
          <a:lstStyle/>
          <a:p>
            <a:pPr marL="0" indent="0">
              <a:buNone/>
            </a:pPr>
            <a:r>
              <a:rPr lang="en-US" b="1" dirty="0"/>
              <a:t>Amesbury (MA) Public Library</a:t>
            </a:r>
            <a:r>
              <a:rPr lang="en-US" dirty="0"/>
              <a:t> offers monthly genealogy programs. </a:t>
            </a:r>
          </a:p>
          <a:p>
            <a:pPr marL="0" indent="0">
              <a:buNone/>
            </a:pPr>
            <a:r>
              <a:rPr lang="en-US" dirty="0"/>
              <a:t>Amesbury Library Genealogy Club (monthly)</a:t>
            </a:r>
          </a:p>
          <a:p>
            <a:pPr marL="0" indent="0">
              <a:buNone/>
            </a:pPr>
            <a:r>
              <a:rPr lang="en-US" dirty="0"/>
              <a:t>Hidden History: Puritans and Quakers in 17th Century New England</a:t>
            </a:r>
          </a:p>
          <a:p>
            <a:pPr marL="0" indent="0">
              <a:buNone/>
            </a:pPr>
            <a:r>
              <a:rPr lang="en-US" dirty="0"/>
              <a:t>Plymouth Rock and the Puritan landing in 1620 figure prominently in Massachusetts history</a:t>
            </a:r>
          </a:p>
          <a:p>
            <a:pPr marL="0" indent="0">
              <a:buNone/>
            </a:pPr>
            <a:r>
              <a:rPr lang="en-US" dirty="0"/>
              <a:t>Briggs Carriage Company</a:t>
            </a:r>
          </a:p>
          <a:p>
            <a:pPr marL="0" indent="0">
              <a:buNone/>
            </a:pPr>
            <a:r>
              <a:rPr lang="en-US" dirty="0"/>
              <a:t>Abolitionists of Noyes Academy</a:t>
            </a:r>
          </a:p>
          <a:p>
            <a:pPr marL="0" indent="0">
              <a:buNone/>
            </a:pPr>
            <a:r>
              <a:rPr lang="en-US" dirty="0"/>
              <a:t>Putting Human Faces on the Textile Industry: The Workers of the </a:t>
            </a:r>
            <a:r>
              <a:rPr lang="en-US" dirty="0" err="1"/>
              <a:t>Amoskeag</a:t>
            </a:r>
            <a:r>
              <a:rPr lang="en-US" dirty="0"/>
              <a:t> Manufacturing Company</a:t>
            </a:r>
          </a:p>
          <a:p>
            <a:pPr marL="0" indent="0">
              <a:buNone/>
            </a:pPr>
            <a:r>
              <a:rPr lang="en-US" dirty="0"/>
              <a:t>Care and Handling of Family Treasures</a:t>
            </a:r>
          </a:p>
          <a:p>
            <a:pPr marL="0" indent="0">
              <a:buNone/>
            </a:pPr>
            <a:endParaRPr lang="en-US" sz="1800" dirty="0"/>
          </a:p>
        </p:txBody>
      </p:sp>
      <p:sp>
        <p:nvSpPr>
          <p:cNvPr id="4" name="Rectangle 1">
            <a:extLst>
              <a:ext uri="{FF2B5EF4-FFF2-40B4-BE49-F238E27FC236}">
                <a16:creationId xmlns:a16="http://schemas.microsoft.com/office/drawing/2014/main" id="{7C6EF29C-A03A-4BA9-B641-F52375EFA004}"/>
              </a:ext>
            </a:extLst>
          </p:cNvPr>
          <p:cNvSpPr>
            <a:spLocks noChangeArrowheads="1"/>
          </p:cNvSpPr>
          <p:nvPr/>
        </p:nvSpPr>
        <p:spPr bwMode="auto">
          <a:xfrm>
            <a:off x="91440" y="1526873"/>
            <a:ext cx="32633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126960" bIns="45720" numCol="1" anchor="ctr" anchorCtr="0" compatLnSpc="1">
            <a:prstTxWarp prst="textNoShape">
              <a:avLst/>
            </a:prstTxWarp>
            <a:spAutoFit/>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tx1"/>
                </a:solidFill>
                <a:effectLst/>
                <a:latin typeface="Arial" panose="020B0604020202020204" pitchFamily="34" charset="0"/>
              </a:rPr>
              <a:t>  </a:t>
            </a:r>
            <a:endParaRPr kumimoji="0" lang="en-US" altLang="en-US" sz="3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29386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B6364-47A0-4AB4-9203-C439C1D02587}"/>
              </a:ext>
            </a:extLst>
          </p:cNvPr>
          <p:cNvSpPr>
            <a:spLocks noGrp="1"/>
          </p:cNvSpPr>
          <p:nvPr>
            <p:ph type="title"/>
          </p:nvPr>
        </p:nvSpPr>
        <p:spPr/>
        <p:txBody>
          <a:bodyPr/>
          <a:lstStyle/>
          <a:p>
            <a:pPr algn="ctr"/>
            <a:r>
              <a:rPr lang="en-US" dirty="0"/>
              <a:t>Resources for Maine Public Libraries</a:t>
            </a:r>
          </a:p>
        </p:txBody>
      </p:sp>
      <p:sp>
        <p:nvSpPr>
          <p:cNvPr id="3" name="Content Placeholder 2">
            <a:extLst>
              <a:ext uri="{FF2B5EF4-FFF2-40B4-BE49-F238E27FC236}">
                <a16:creationId xmlns:a16="http://schemas.microsoft.com/office/drawing/2014/main" id="{B05725AD-EC9A-417B-AC3A-DA8A5D961895}"/>
              </a:ext>
            </a:extLst>
          </p:cNvPr>
          <p:cNvSpPr>
            <a:spLocks noGrp="1"/>
          </p:cNvSpPr>
          <p:nvPr>
            <p:ph sz="half" idx="1"/>
          </p:nvPr>
        </p:nvSpPr>
        <p:spPr/>
        <p:txBody>
          <a:bodyPr/>
          <a:lstStyle/>
          <a:p>
            <a:r>
              <a:rPr lang="en-US" dirty="0"/>
              <a:t>Maine State Library announced that BJ Jamieson hired as Genealogy Specialist. </a:t>
            </a:r>
          </a:p>
        </p:txBody>
      </p:sp>
      <p:pic>
        <p:nvPicPr>
          <p:cNvPr id="11" name="Content Placeholder 10" descr="A screenshot of a social media post&#10;&#10;Description generated with very high confidence">
            <a:extLst>
              <a:ext uri="{FF2B5EF4-FFF2-40B4-BE49-F238E27FC236}">
                <a16:creationId xmlns:a16="http://schemas.microsoft.com/office/drawing/2014/main" id="{106C6EF6-0E6C-489C-81F2-4A7F5617E8B3}"/>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26480" y="2038337"/>
            <a:ext cx="4937125" cy="1390663"/>
          </a:xfrm>
        </p:spPr>
      </p:pic>
      <p:pic>
        <p:nvPicPr>
          <p:cNvPr id="13" name="Picture 12" descr="A screenshot of a cell phone&#10;&#10;Description generated with high confidence">
            <a:extLst>
              <a:ext uri="{FF2B5EF4-FFF2-40B4-BE49-F238E27FC236}">
                <a16:creationId xmlns:a16="http://schemas.microsoft.com/office/drawing/2014/main" id="{6FC54425-6653-42D8-9982-766B2CD358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 y="3771630"/>
            <a:ext cx="12192000" cy="2698021"/>
          </a:xfrm>
          <a:prstGeom prst="rect">
            <a:avLst/>
          </a:prstGeom>
        </p:spPr>
      </p:pic>
    </p:spTree>
    <p:extLst>
      <p:ext uri="{BB962C8B-B14F-4D97-AF65-F5344CB8AC3E}">
        <p14:creationId xmlns:p14="http://schemas.microsoft.com/office/powerpoint/2010/main" val="1853068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D5580-DA31-4100-A883-D7BED8211247}"/>
              </a:ext>
            </a:extLst>
          </p:cNvPr>
          <p:cNvSpPr>
            <a:spLocks noGrp="1"/>
          </p:cNvSpPr>
          <p:nvPr>
            <p:ph type="title"/>
          </p:nvPr>
        </p:nvSpPr>
        <p:spPr/>
        <p:txBody>
          <a:bodyPr/>
          <a:lstStyle/>
          <a:p>
            <a:pPr algn="ctr"/>
            <a:r>
              <a:rPr lang="en-US" dirty="0"/>
              <a:t>Health Information Professionals</a:t>
            </a:r>
          </a:p>
        </p:txBody>
      </p:sp>
      <p:pic>
        <p:nvPicPr>
          <p:cNvPr id="5" name="Content Placeholder 4" descr="A picture containing wall, table, glasses, cup&#10;&#10;Description generated with very high confidence">
            <a:extLst>
              <a:ext uri="{FF2B5EF4-FFF2-40B4-BE49-F238E27FC236}">
                <a16:creationId xmlns:a16="http://schemas.microsoft.com/office/drawing/2014/main" id="{058D67C9-C644-468F-B140-47617CA28F48}"/>
              </a:ext>
            </a:extLst>
          </p:cNvPr>
          <p:cNvPicPr>
            <a:picLocks noGrp="1" noChangeAspect="1"/>
          </p:cNvPicPr>
          <p:nvPr>
            <p:ph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109119" y="1846263"/>
            <a:ext cx="6034087" cy="4022725"/>
          </a:xfrm>
        </p:spPr>
      </p:pic>
    </p:spTree>
    <p:extLst>
      <p:ext uri="{BB962C8B-B14F-4D97-AF65-F5344CB8AC3E}">
        <p14:creationId xmlns:p14="http://schemas.microsoft.com/office/powerpoint/2010/main" val="1281516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AC2F1-0DD9-493D-B93B-CBCE10A5759C}"/>
              </a:ext>
            </a:extLst>
          </p:cNvPr>
          <p:cNvSpPr>
            <a:spLocks noGrp="1"/>
          </p:cNvSpPr>
          <p:nvPr>
            <p:ph type="ctrTitle"/>
          </p:nvPr>
        </p:nvSpPr>
        <p:spPr>
          <a:xfrm>
            <a:off x="1763486" y="2194561"/>
            <a:ext cx="8904513" cy="1315402"/>
          </a:xfrm>
          <a:solidFill>
            <a:schemeClr val="accent1">
              <a:lumMod val="20000"/>
              <a:lumOff val="80000"/>
            </a:schemeClr>
          </a:solidFill>
        </p:spPr>
        <p:txBody>
          <a:bodyPr/>
          <a:lstStyle/>
          <a:p>
            <a:r>
              <a:rPr lang="en-US" dirty="0"/>
              <a:t>Genetic Family Tree</a:t>
            </a:r>
          </a:p>
        </p:txBody>
      </p:sp>
      <p:sp>
        <p:nvSpPr>
          <p:cNvPr id="3" name="Subtitle 2">
            <a:extLst>
              <a:ext uri="{FF2B5EF4-FFF2-40B4-BE49-F238E27FC236}">
                <a16:creationId xmlns:a16="http://schemas.microsoft.com/office/drawing/2014/main" id="{EC82902F-3BA0-4DA0-B7BF-FD30CC2CFC69}"/>
              </a:ext>
            </a:extLst>
          </p:cNvPr>
          <p:cNvSpPr>
            <a:spLocks noGrp="1"/>
          </p:cNvSpPr>
          <p:nvPr>
            <p:ph type="subTitle" idx="1"/>
          </p:nvPr>
        </p:nvSpPr>
        <p:spPr>
          <a:xfrm>
            <a:off x="3396344" y="4663439"/>
            <a:ext cx="5185954" cy="875211"/>
          </a:xfrm>
        </p:spPr>
        <p:txBody>
          <a:bodyPr>
            <a:normAutofit fontScale="62500" lnSpcReduction="20000"/>
          </a:bodyPr>
          <a:lstStyle/>
          <a:p>
            <a:r>
              <a:rPr lang="en-US" sz="2000" dirty="0"/>
              <a:t>Catherine Martin, M.Ed.</a:t>
            </a:r>
          </a:p>
          <a:p>
            <a:r>
              <a:rPr lang="en-US" sz="1800" dirty="0"/>
              <a:t>National Network Libraries of Medicine</a:t>
            </a:r>
          </a:p>
          <a:p>
            <a:r>
              <a:rPr lang="en-US" sz="1800" dirty="0"/>
              <a:t>New England Region</a:t>
            </a:r>
          </a:p>
        </p:txBody>
      </p:sp>
      <p:sp>
        <p:nvSpPr>
          <p:cNvPr id="4" name="Rectangle: Rounded Corners 3">
            <a:extLst>
              <a:ext uri="{FF2B5EF4-FFF2-40B4-BE49-F238E27FC236}">
                <a16:creationId xmlns:a16="http://schemas.microsoft.com/office/drawing/2014/main" id="{5C99D4F2-D96D-41B5-A565-5714C4D3C43C}"/>
              </a:ext>
            </a:extLst>
          </p:cNvPr>
          <p:cNvSpPr/>
          <p:nvPr/>
        </p:nvSpPr>
        <p:spPr>
          <a:xfrm>
            <a:off x="1763486" y="2194561"/>
            <a:ext cx="8904513" cy="13154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accent1">
                    <a:lumMod val="75000"/>
                  </a:schemeClr>
                </a:solidFill>
              </a:rPr>
              <a:t>Genetic Family Tree</a:t>
            </a:r>
          </a:p>
        </p:txBody>
      </p:sp>
    </p:spTree>
    <p:extLst>
      <p:ext uri="{BB962C8B-B14F-4D97-AF65-F5344CB8AC3E}">
        <p14:creationId xmlns:p14="http://schemas.microsoft.com/office/powerpoint/2010/main" val="2417181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FC4BE-FAF0-4724-949C-39D6897968FA}"/>
              </a:ext>
            </a:extLst>
          </p:cNvPr>
          <p:cNvSpPr>
            <a:spLocks noGrp="1"/>
          </p:cNvSpPr>
          <p:nvPr>
            <p:ph type="title"/>
          </p:nvPr>
        </p:nvSpPr>
        <p:spPr>
          <a:xfrm>
            <a:off x="1246414" y="512084"/>
            <a:ext cx="9931338" cy="745218"/>
          </a:xfrm>
          <a:solidFill>
            <a:schemeClr val="accent1">
              <a:lumMod val="20000"/>
              <a:lumOff val="80000"/>
            </a:schemeClr>
          </a:solidFill>
        </p:spPr>
        <p:txBody>
          <a:bodyPr>
            <a:normAutofit/>
          </a:bodyPr>
          <a:lstStyle/>
          <a:p>
            <a:pPr algn="ctr"/>
            <a:r>
              <a:rPr lang="en-US" sz="4400" i="1" dirty="0">
                <a:solidFill>
                  <a:schemeClr val="accent1">
                    <a:lumMod val="75000"/>
                  </a:schemeClr>
                </a:solidFill>
              </a:rPr>
              <a:t>What drives us to genetic testing?</a:t>
            </a:r>
          </a:p>
        </p:txBody>
      </p:sp>
      <p:sp>
        <p:nvSpPr>
          <p:cNvPr id="3" name="Content Placeholder 2">
            <a:extLst>
              <a:ext uri="{FF2B5EF4-FFF2-40B4-BE49-F238E27FC236}">
                <a16:creationId xmlns:a16="http://schemas.microsoft.com/office/drawing/2014/main" id="{AD9000D5-2C40-40FF-AE9E-E5B7FFB41D0E}"/>
              </a:ext>
            </a:extLst>
          </p:cNvPr>
          <p:cNvSpPr>
            <a:spLocks noGrp="1"/>
          </p:cNvSpPr>
          <p:nvPr>
            <p:ph idx="1"/>
          </p:nvPr>
        </p:nvSpPr>
        <p:spPr>
          <a:xfrm>
            <a:off x="2412999" y="1845734"/>
            <a:ext cx="7885243" cy="4023360"/>
          </a:xfrm>
        </p:spPr>
        <p:txBody>
          <a:bodyPr>
            <a:normAutofit/>
          </a:bodyPr>
          <a:lstStyle/>
          <a:p>
            <a:pPr lvl="1">
              <a:buFont typeface="Wingdings" panose="05000000000000000000" pitchFamily="2" charset="2"/>
              <a:buChar char="q"/>
            </a:pPr>
            <a:endParaRPr lang="en-US" sz="3600" dirty="0"/>
          </a:p>
          <a:p>
            <a:pPr lvl="2">
              <a:buFont typeface="Wingdings" panose="05000000000000000000" pitchFamily="2" charset="2"/>
              <a:buChar char="q"/>
            </a:pPr>
            <a:r>
              <a:rPr lang="en-US" sz="3600" dirty="0"/>
              <a:t> Disease or health risk</a:t>
            </a:r>
          </a:p>
          <a:p>
            <a:pPr lvl="2">
              <a:buFont typeface="Wingdings" panose="05000000000000000000" pitchFamily="2" charset="2"/>
              <a:buChar char="q"/>
            </a:pPr>
            <a:r>
              <a:rPr lang="en-US" sz="3600" dirty="0"/>
              <a:t> Ancestry or genealogy</a:t>
            </a:r>
          </a:p>
          <a:p>
            <a:pPr lvl="2">
              <a:buFont typeface="Wingdings" panose="05000000000000000000" pitchFamily="2" charset="2"/>
              <a:buChar char="q"/>
            </a:pPr>
            <a:r>
              <a:rPr lang="en-US" sz="3600" dirty="0"/>
              <a:t> Kinship (biologically related)</a:t>
            </a:r>
          </a:p>
          <a:p>
            <a:pPr lvl="2">
              <a:buFont typeface="Wingdings" panose="05000000000000000000" pitchFamily="2" charset="2"/>
              <a:buChar char="q"/>
            </a:pPr>
            <a:r>
              <a:rPr lang="en-US" sz="3600" dirty="0"/>
              <a:t> Lifestyle</a:t>
            </a:r>
          </a:p>
          <a:p>
            <a:pPr lvl="1">
              <a:buFont typeface="Wingdings" panose="05000000000000000000" pitchFamily="2" charset="2"/>
              <a:buChar char="q"/>
            </a:pPr>
            <a:endParaRPr lang="en-US" sz="3600" dirty="0"/>
          </a:p>
        </p:txBody>
      </p:sp>
    </p:spTree>
    <p:extLst>
      <p:ext uri="{BB962C8B-B14F-4D97-AF65-F5344CB8AC3E}">
        <p14:creationId xmlns:p14="http://schemas.microsoft.com/office/powerpoint/2010/main" val="1380394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0AB6E427-3F73-4C06-A5D5-AE52C3883B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8" name="Rectangle 10">
            <a:extLst>
              <a:ext uri="{FF2B5EF4-FFF2-40B4-BE49-F238E27FC236}">
                <a16:creationId xmlns:a16="http://schemas.microsoft.com/office/drawing/2014/main" id="{D8C9BDAA-0390-4B39-9B5C-BC95E5120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FC524AE-515D-4B47-8655-B7C5A3C2B464}"/>
              </a:ext>
            </a:extLst>
          </p:cNvPr>
          <p:cNvSpPr>
            <a:spLocks noGrp="1"/>
          </p:cNvSpPr>
          <p:nvPr>
            <p:ph type="title"/>
          </p:nvPr>
        </p:nvSpPr>
        <p:spPr>
          <a:xfrm>
            <a:off x="492370" y="516835"/>
            <a:ext cx="3084844" cy="2103875"/>
          </a:xfrm>
        </p:spPr>
        <p:txBody>
          <a:bodyPr>
            <a:normAutofit/>
          </a:bodyPr>
          <a:lstStyle/>
          <a:p>
            <a:r>
              <a:rPr lang="en-US" sz="3600">
                <a:solidFill>
                  <a:srgbClr val="FFFFFF"/>
                </a:solidFill>
              </a:rPr>
              <a:t>Learn.Genetics  </a:t>
            </a:r>
          </a:p>
        </p:txBody>
      </p:sp>
      <p:sp>
        <p:nvSpPr>
          <p:cNvPr id="3" name="Content Placeholder 2">
            <a:extLst>
              <a:ext uri="{FF2B5EF4-FFF2-40B4-BE49-F238E27FC236}">
                <a16:creationId xmlns:a16="http://schemas.microsoft.com/office/drawing/2014/main" id="{556F846E-E4A5-4E01-ADA4-26D2AF727D99}"/>
              </a:ext>
            </a:extLst>
          </p:cNvPr>
          <p:cNvSpPr>
            <a:spLocks noGrp="1"/>
          </p:cNvSpPr>
          <p:nvPr>
            <p:ph idx="1"/>
          </p:nvPr>
        </p:nvSpPr>
        <p:spPr>
          <a:xfrm>
            <a:off x="432498" y="3137545"/>
            <a:ext cx="3298269" cy="1543637"/>
          </a:xfrm>
          <a:solidFill>
            <a:schemeClr val="bg2"/>
          </a:solidFill>
        </p:spPr>
        <p:txBody>
          <a:bodyPr>
            <a:normAutofit/>
          </a:bodyPr>
          <a:lstStyle/>
          <a:p>
            <a:pPr marL="0" indent="0">
              <a:buNone/>
            </a:pPr>
            <a:endParaRPr lang="en-US" sz="1300" dirty="0">
              <a:solidFill>
                <a:srgbClr val="FFFFFF"/>
              </a:solidFill>
              <a:hlinkClick r:id="rId3"/>
            </a:endParaRPr>
          </a:p>
          <a:p>
            <a:pPr marL="0" indent="0">
              <a:buNone/>
            </a:pPr>
            <a:r>
              <a:rPr lang="en-US" b="1" dirty="0">
                <a:solidFill>
                  <a:schemeClr val="tx1"/>
                </a:solidFill>
                <a:hlinkClick r:id="rId3"/>
              </a:rPr>
              <a:t>https://learn.genetics.utah.edu/content/history/</a:t>
            </a:r>
            <a:r>
              <a:rPr lang="en-US" b="1" dirty="0">
                <a:solidFill>
                  <a:schemeClr val="tx1"/>
                </a:solidFill>
              </a:rPr>
              <a:t> </a:t>
            </a:r>
          </a:p>
        </p:txBody>
      </p:sp>
      <p:sp>
        <p:nvSpPr>
          <p:cNvPr id="19" name="Rectangle 12">
            <a:extLst>
              <a:ext uri="{FF2B5EF4-FFF2-40B4-BE49-F238E27FC236}">
                <a16:creationId xmlns:a16="http://schemas.microsoft.com/office/drawing/2014/main" id="{F9DB1FE5-9D46-433B-99D1-2F1B8DC798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3" descr="A screenshot of a social media post&#10;&#10;Description generated with very high confidence">
            <a:extLst>
              <a:ext uri="{FF2B5EF4-FFF2-40B4-BE49-F238E27FC236}">
                <a16:creationId xmlns:a16="http://schemas.microsoft.com/office/drawing/2014/main" id="{DFBDD251-18B1-44EC-BDDA-FD3DBDBC5D53}"/>
              </a:ext>
            </a:extLst>
          </p:cNvPr>
          <p:cNvPicPr>
            <a:picLocks noChangeAspect="1"/>
          </p:cNvPicPr>
          <p:nvPr/>
        </p:nvPicPr>
        <p:blipFill>
          <a:blip r:embed="rId4"/>
          <a:stretch>
            <a:fillRect/>
          </a:stretch>
        </p:blipFill>
        <p:spPr>
          <a:xfrm>
            <a:off x="4742017" y="990188"/>
            <a:ext cx="6798082" cy="4877624"/>
          </a:xfrm>
          <a:prstGeom prst="rect">
            <a:avLst/>
          </a:prstGeom>
        </p:spPr>
      </p:pic>
    </p:spTree>
    <p:extLst>
      <p:ext uri="{BB962C8B-B14F-4D97-AF65-F5344CB8AC3E}">
        <p14:creationId xmlns:p14="http://schemas.microsoft.com/office/powerpoint/2010/main" val="2910408048"/>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mokey Glas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697</TotalTime>
  <Words>2046</Words>
  <Application>Microsoft Office PowerPoint</Application>
  <PresentationFormat>Widescreen</PresentationFormat>
  <Paragraphs>273</Paragraphs>
  <Slides>20</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Cambria</vt:lpstr>
      <vt:lpstr>Wingdings</vt:lpstr>
      <vt:lpstr>Retrospect</vt:lpstr>
      <vt:lpstr>Genetic Family Tree</vt:lpstr>
      <vt:lpstr>Genealogy Programming</vt:lpstr>
      <vt:lpstr>Examples of Programs</vt:lpstr>
      <vt:lpstr>Genealogy and History</vt:lpstr>
      <vt:lpstr>Resources for Maine Public Libraries</vt:lpstr>
      <vt:lpstr>Health Information Professionals</vt:lpstr>
      <vt:lpstr>Genetic Family Tree</vt:lpstr>
      <vt:lpstr>What drives us to genetic testing?</vt:lpstr>
      <vt:lpstr>Learn.Genetics  </vt:lpstr>
      <vt:lpstr>Basic Pedigree Lines</vt:lpstr>
      <vt:lpstr>Basic Pedigree Lines, cont.</vt:lpstr>
      <vt:lpstr>Genetic Pedigree Lines</vt:lpstr>
      <vt:lpstr>PowerPoint Presentation</vt:lpstr>
      <vt:lpstr>PowerPoint Presentation</vt:lpstr>
      <vt:lpstr>Genetic Home Reference</vt:lpstr>
      <vt:lpstr>PowerPoint Presentation</vt:lpstr>
      <vt:lpstr>Certification for Consumer Health Information Specialist</vt:lpstr>
      <vt:lpstr>Resources </vt:lpstr>
      <vt:lpstr>Resources </vt:lpstr>
      <vt:lpstr>Thank you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Catherine</dc:creator>
  <cp:lastModifiedBy>Malachowski, Margot</cp:lastModifiedBy>
  <cp:revision>85</cp:revision>
  <dcterms:created xsi:type="dcterms:W3CDTF">2018-07-17T18:47:09Z</dcterms:created>
  <dcterms:modified xsi:type="dcterms:W3CDTF">2018-08-29T15:50:54Z</dcterms:modified>
</cp:coreProperties>
</file>