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759" r:id="rId1"/>
  </p:sldMasterIdLst>
  <p:notesMasterIdLst>
    <p:notesMasterId r:id="rId50"/>
  </p:notesMasterIdLst>
  <p:handoutMasterIdLst>
    <p:handoutMasterId r:id="rId51"/>
  </p:handoutMasterIdLst>
  <p:sldIdLst>
    <p:sldId id="367" r:id="rId2"/>
    <p:sldId id="347" r:id="rId3"/>
    <p:sldId id="343" r:id="rId4"/>
    <p:sldId id="364" r:id="rId5"/>
    <p:sldId id="366" r:id="rId6"/>
    <p:sldId id="368" r:id="rId7"/>
    <p:sldId id="365" r:id="rId8"/>
    <p:sldId id="369" r:id="rId9"/>
    <p:sldId id="370" r:id="rId10"/>
    <p:sldId id="338" r:id="rId11"/>
    <p:sldId id="376" r:id="rId12"/>
    <p:sldId id="377" r:id="rId13"/>
    <p:sldId id="378" r:id="rId14"/>
    <p:sldId id="374" r:id="rId15"/>
    <p:sldId id="333" r:id="rId16"/>
    <p:sldId id="373" r:id="rId17"/>
    <p:sldId id="380" r:id="rId18"/>
    <p:sldId id="319" r:id="rId19"/>
    <p:sldId id="385" r:id="rId20"/>
    <p:sldId id="391" r:id="rId21"/>
    <p:sldId id="392" r:id="rId22"/>
    <p:sldId id="382" r:id="rId23"/>
    <p:sldId id="381" r:id="rId24"/>
    <p:sldId id="348" r:id="rId25"/>
    <p:sldId id="349" r:id="rId26"/>
    <p:sldId id="350" r:id="rId27"/>
    <p:sldId id="351" r:id="rId28"/>
    <p:sldId id="352" r:id="rId29"/>
    <p:sldId id="353" r:id="rId30"/>
    <p:sldId id="354" r:id="rId31"/>
    <p:sldId id="355" r:id="rId32"/>
    <p:sldId id="394" r:id="rId33"/>
    <p:sldId id="395" r:id="rId34"/>
    <p:sldId id="356" r:id="rId35"/>
    <p:sldId id="397" r:id="rId36"/>
    <p:sldId id="357" r:id="rId37"/>
    <p:sldId id="389" r:id="rId38"/>
    <p:sldId id="390" r:id="rId39"/>
    <p:sldId id="358" r:id="rId40"/>
    <p:sldId id="359" r:id="rId41"/>
    <p:sldId id="360" r:id="rId42"/>
    <p:sldId id="361" r:id="rId43"/>
    <p:sldId id="362" r:id="rId44"/>
    <p:sldId id="363" r:id="rId45"/>
    <p:sldId id="375" r:id="rId46"/>
    <p:sldId id="384" r:id="rId47"/>
    <p:sldId id="346" r:id="rId48"/>
    <p:sldId id="383" r:id="rId49"/>
  </p:sldIdLst>
  <p:sldSz cx="9144000" cy="6858000" type="screen4x3"/>
  <p:notesSz cx="6950075"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3A3FFC"/>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72" autoAdjust="0"/>
    <p:restoredTop sz="98932" autoAdjust="0"/>
  </p:normalViewPr>
  <p:slideViewPr>
    <p:cSldViewPr>
      <p:cViewPr>
        <p:scale>
          <a:sx n="66" d="100"/>
          <a:sy n="66" d="100"/>
        </p:scale>
        <p:origin x="-1392" y="-124"/>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6619"/>
    </p:cViewPr>
  </p:sorterViewPr>
  <p:notesViewPr>
    <p:cSldViewPr>
      <p:cViewPr>
        <p:scale>
          <a:sx n="100" d="100"/>
          <a:sy n="100" d="100"/>
        </p:scale>
        <p:origin x="-427" y="-62"/>
      </p:cViewPr>
      <p:guideLst>
        <p:guide orient="horz" pos="2909"/>
        <p:guide pos="218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11699" cy="461804"/>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defRPr sz="1200"/>
            </a:lvl1pPr>
          </a:lstStyle>
          <a:p>
            <a:endParaRPr lang="en-US"/>
          </a:p>
        </p:txBody>
      </p:sp>
      <p:sp>
        <p:nvSpPr>
          <p:cNvPr id="144387" name="Rectangle 3"/>
          <p:cNvSpPr>
            <a:spLocks noGrp="1" noChangeArrowheads="1"/>
          </p:cNvSpPr>
          <p:nvPr>
            <p:ph type="dt" sz="quarter" idx="1"/>
          </p:nvPr>
        </p:nvSpPr>
        <p:spPr bwMode="auto">
          <a:xfrm>
            <a:off x="3936769" y="0"/>
            <a:ext cx="3011699" cy="461804"/>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lgn="r">
              <a:defRPr sz="1200"/>
            </a:lvl1pPr>
          </a:lstStyle>
          <a:p>
            <a:endParaRPr lang="en-US"/>
          </a:p>
        </p:txBody>
      </p:sp>
      <p:sp>
        <p:nvSpPr>
          <p:cNvPr id="144388" name="Rectangle 4"/>
          <p:cNvSpPr>
            <a:spLocks noGrp="1" noChangeArrowheads="1"/>
          </p:cNvSpPr>
          <p:nvPr>
            <p:ph type="ftr" sz="quarter" idx="2"/>
          </p:nvPr>
        </p:nvSpPr>
        <p:spPr bwMode="auto">
          <a:xfrm>
            <a:off x="0" y="8772668"/>
            <a:ext cx="3011699" cy="461804"/>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defRPr sz="1200"/>
            </a:lvl1pPr>
          </a:lstStyle>
          <a:p>
            <a:endParaRPr lang="en-US" dirty="0"/>
          </a:p>
        </p:txBody>
      </p:sp>
      <p:sp>
        <p:nvSpPr>
          <p:cNvPr id="144389" name="Rectangle 5"/>
          <p:cNvSpPr>
            <a:spLocks noGrp="1" noChangeArrowheads="1"/>
          </p:cNvSpPr>
          <p:nvPr>
            <p:ph type="sldNum" sz="quarter" idx="3"/>
          </p:nvPr>
        </p:nvSpPr>
        <p:spPr bwMode="auto">
          <a:xfrm>
            <a:off x="3936769" y="8772668"/>
            <a:ext cx="3011699" cy="461804"/>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lgn="r">
              <a:defRPr sz="1200"/>
            </a:lvl1pPr>
          </a:lstStyle>
          <a:p>
            <a:fld id="{43648E73-96D7-4591-A6DE-38BB527519B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11699" cy="461804"/>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936769" y="0"/>
            <a:ext cx="3011699" cy="461804"/>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95008" y="4387136"/>
            <a:ext cx="5560060" cy="4156234"/>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772668"/>
            <a:ext cx="3011699" cy="461804"/>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936769" y="8772668"/>
            <a:ext cx="3011699" cy="461804"/>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lgn="r">
              <a:defRPr sz="1200"/>
            </a:lvl1pPr>
          </a:lstStyle>
          <a:p>
            <a:fld id="{B19E4E53-03A3-48DA-866D-21190502A22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en.wikipedia.org/wiki/Medical_education"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sz="1800" dirty="0" smtClean="0"/>
              <a:t>Jane and I are very pleased to be invited to be with you today.</a:t>
            </a:r>
          </a:p>
          <a:p>
            <a:endParaRPr lang="en-US" sz="1800" dirty="0" smtClean="0"/>
          </a:p>
          <a:p>
            <a:r>
              <a:rPr lang="en-US" sz="1800" dirty="0" smtClean="0"/>
              <a:t>We’re all facing shoestring budgets, and sometimes there isn’t much left of the string…</a:t>
            </a:r>
          </a:p>
          <a:p>
            <a:r>
              <a:rPr lang="en-US" sz="2400" b="1" dirty="0" smtClean="0"/>
              <a:t>CLICK</a:t>
            </a:r>
            <a:endParaRPr lang="en-US" sz="2400" b="1"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0AED519C-E2F4-4B3F-AF69-A618C153E651}" type="slidenum">
              <a:rPr lang="en-US"/>
              <a:pPr/>
              <a:t>10</a:t>
            </a:fld>
            <a:endParaRPr lang="en-US"/>
          </a:p>
        </p:txBody>
      </p:sp>
      <p:sp>
        <p:nvSpPr>
          <p:cNvPr id="15363" name="Rectangle 2"/>
          <p:cNvSpPr>
            <a:spLocks noGrp="1" noRot="1" noChangeAspect="1" noChangeArrowheads="1" noTextEdit="1"/>
          </p:cNvSpPr>
          <p:nvPr>
            <p:ph type="sldImg"/>
          </p:nvPr>
        </p:nvSpPr>
        <p:spPr>
          <a:xfrm>
            <a:off x="1166813" y="692150"/>
            <a:ext cx="4616450" cy="3463925"/>
          </a:xfrm>
          <a:ln/>
        </p:spPr>
      </p:sp>
      <p:sp>
        <p:nvSpPr>
          <p:cNvPr id="15364" name="Rectangle 3"/>
          <p:cNvSpPr>
            <a:spLocks noGrp="1" noChangeArrowheads="1"/>
          </p:cNvSpPr>
          <p:nvPr>
            <p:ph type="body" idx="1"/>
          </p:nvPr>
        </p:nvSpPr>
        <p:spPr>
          <a:noFill/>
          <a:ln/>
        </p:spPr>
        <p:txBody>
          <a:bodyPr/>
          <a:lstStyle/>
          <a:p>
            <a:pPr eaLnBrk="1" hangingPunct="1">
              <a:lnSpc>
                <a:spcPct val="80000"/>
              </a:lnSpc>
            </a:pPr>
            <a:r>
              <a:rPr lang="en-US" b="1" dirty="0" smtClean="0"/>
              <a:t>This is an example of one of the Areas of Responsibility—in this case PUBLIC DESK---</a:t>
            </a:r>
          </a:p>
          <a:p>
            <a:pPr eaLnBrk="1" hangingPunct="1">
              <a:lnSpc>
                <a:spcPct val="80000"/>
              </a:lnSpc>
            </a:pPr>
            <a:endParaRPr lang="en-US" b="1" dirty="0" smtClean="0"/>
          </a:p>
          <a:p>
            <a:pPr eaLnBrk="1" hangingPunct="1">
              <a:lnSpc>
                <a:spcPct val="80000"/>
              </a:lnSpc>
            </a:pPr>
            <a:r>
              <a:rPr lang="en-US" b="1" dirty="0" smtClean="0"/>
              <a:t>With some of the duties and evaluation criteria.</a:t>
            </a:r>
          </a:p>
          <a:p>
            <a:pPr eaLnBrk="1" hangingPunct="1">
              <a:lnSpc>
                <a:spcPct val="80000"/>
              </a:lnSpc>
            </a:pPr>
            <a:endParaRPr lang="en-US" b="1" dirty="0" smtClean="0"/>
          </a:p>
          <a:p>
            <a:pPr eaLnBrk="1" hangingPunct="1">
              <a:lnSpc>
                <a:spcPct val="80000"/>
              </a:lnSpc>
            </a:pPr>
            <a:r>
              <a:rPr lang="en-US" b="1" dirty="0" smtClean="0"/>
              <a:t>And you can see how the duties/responsibilities become more complex—how the staff is growing in their skills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sz="1400" dirty="0" smtClean="0"/>
              <a:t>Here is an actual page from the first stage (DEVELOPING) for Public Desk.  </a:t>
            </a:r>
          </a:p>
          <a:p>
            <a:endParaRPr lang="en-US" sz="1400" dirty="0" smtClean="0"/>
          </a:p>
          <a:p>
            <a:r>
              <a:rPr lang="en-US" sz="1400" dirty="0" smtClean="0"/>
              <a:t>You see </a:t>
            </a:r>
          </a:p>
          <a:p>
            <a:r>
              <a:rPr lang="en-US" sz="1400" dirty="0" smtClean="0"/>
              <a:t>Duties  and their evaluation criteria under:</a:t>
            </a:r>
          </a:p>
          <a:p>
            <a:r>
              <a:rPr lang="en-US" sz="1400" dirty="0" smtClean="0"/>
              <a:t>Customer service</a:t>
            </a:r>
          </a:p>
          <a:p>
            <a:r>
              <a:rPr lang="en-US" sz="1400" dirty="0" smtClean="0"/>
              <a:t>Circulation procedures</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19E4E53-03A3-48DA-866D-21190502A22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And a continuation of PD</a:t>
            </a:r>
          </a:p>
          <a:p>
            <a:endParaRPr lang="en-US" dirty="0" smtClean="0"/>
          </a:p>
          <a:p>
            <a:endParaRPr lang="en-US" dirty="0" smtClean="0"/>
          </a:p>
          <a:p>
            <a:r>
              <a:rPr lang="en-US" dirty="0" smtClean="0"/>
              <a:t>And here:</a:t>
            </a:r>
          </a:p>
          <a:p>
            <a:r>
              <a:rPr lang="en-US" dirty="0" smtClean="0"/>
              <a:t>Patron questions</a:t>
            </a:r>
          </a:p>
          <a:p>
            <a:r>
              <a:rPr lang="en-US" dirty="0" smtClean="0"/>
              <a:t>Location/Maintenance of physical library materials</a:t>
            </a:r>
          </a:p>
          <a:p>
            <a:r>
              <a:rPr lang="en-US" dirty="0" smtClean="0"/>
              <a:t>Electronic resources</a:t>
            </a:r>
          </a:p>
          <a:p>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Basic Library Public Equipment/ Direction and Information</a:t>
            </a:r>
          </a:p>
          <a:p>
            <a:r>
              <a:rPr lang="en-US" dirty="0" smtClean="0"/>
              <a:t>Open/Close the Library</a:t>
            </a:r>
          </a:p>
          <a:p>
            <a:endParaRPr lang="en-US" dirty="0" smtClean="0"/>
          </a:p>
          <a:p>
            <a:r>
              <a:rPr lang="en-US" dirty="0" smtClean="0"/>
              <a:t>There</a:t>
            </a:r>
            <a:r>
              <a:rPr lang="en-US" baseline="0" dirty="0" smtClean="0"/>
              <a:t> are similar charts for “Accomplished” and “Mastery” ---the other 2 stages in the Career Ladder</a:t>
            </a:r>
            <a:endParaRPr lang="en-US" dirty="0" smtClean="0"/>
          </a:p>
          <a:p>
            <a:endParaRPr lang="en-US" dirty="0" smtClean="0"/>
          </a:p>
          <a:p>
            <a:r>
              <a:rPr lang="en-US" b="1" dirty="0" smtClean="0"/>
              <a:t>Jane will go into much more detail on these,</a:t>
            </a:r>
          </a:p>
          <a:p>
            <a:endParaRPr lang="en-US" dirty="0" smtClean="0"/>
          </a:p>
          <a:p>
            <a:r>
              <a:rPr lang="en-US" dirty="0" smtClean="0"/>
              <a:t>But what I’d like you to notice is the box at the bottom labeled: </a:t>
            </a:r>
            <a:r>
              <a:rPr lang="en-US" sz="2000" b="1" dirty="0" smtClean="0"/>
              <a:t>Skill Sets</a:t>
            </a:r>
          </a:p>
          <a:p>
            <a:r>
              <a:rPr lang="en-US" sz="1400" dirty="0" smtClean="0"/>
              <a:t>These are skills that we felt all staff should know, and for consistency and mutual feedback, they should be addressed in a group.</a:t>
            </a:r>
          </a:p>
          <a:p>
            <a:endParaRPr lang="en-US" sz="1400" dirty="0" smtClean="0"/>
          </a:p>
          <a:p>
            <a:r>
              <a:rPr lang="en-US" sz="1400" dirty="0" smtClean="0"/>
              <a:t>I want to look at those right now</a:t>
            </a:r>
            <a:endParaRPr lang="en-US" sz="1400"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00A7C1-CEBE-4A30-8751-4DAEFA1218B1}" type="slidenum">
              <a:rPr lang="en-US"/>
              <a:pPr/>
              <a:t>14</a:t>
            </a:fld>
            <a:endParaRPr lang="en-US"/>
          </a:p>
        </p:txBody>
      </p:sp>
      <p:sp>
        <p:nvSpPr>
          <p:cNvPr id="175106" name="Rectangle 2"/>
          <p:cNvSpPr>
            <a:spLocks noGrp="1" noRot="1" noChangeAspect="1" noChangeArrowheads="1" noTextEdit="1"/>
          </p:cNvSpPr>
          <p:nvPr>
            <p:ph type="sldImg"/>
          </p:nvPr>
        </p:nvSpPr>
        <p:spPr>
          <a:xfrm>
            <a:off x="1166813" y="692150"/>
            <a:ext cx="4616450" cy="3463925"/>
          </a:xfrm>
          <a:ln/>
        </p:spPr>
      </p:sp>
      <p:sp>
        <p:nvSpPr>
          <p:cNvPr id="175107" name="Rectangle 3"/>
          <p:cNvSpPr>
            <a:spLocks noGrp="1" noChangeArrowheads="1"/>
          </p:cNvSpPr>
          <p:nvPr>
            <p:ph type="body" idx="1"/>
          </p:nvPr>
        </p:nvSpPr>
        <p:spPr>
          <a:xfrm>
            <a:off x="695009" y="4387137"/>
            <a:ext cx="5946175" cy="4695005"/>
          </a:xfrm>
        </p:spPr>
        <p:txBody>
          <a:bodyPr/>
          <a:lstStyle/>
          <a:p>
            <a:r>
              <a:rPr lang="en-US" dirty="0" smtClean="0"/>
              <a:t>You have this as a </a:t>
            </a:r>
            <a:r>
              <a:rPr lang="en-US" u="sng" dirty="0" smtClean="0"/>
              <a:t>full-size handout </a:t>
            </a:r>
            <a:r>
              <a:rPr lang="en-US" dirty="0" smtClean="0"/>
              <a:t>in your packet</a:t>
            </a:r>
          </a:p>
          <a:p>
            <a:endParaRPr lang="en-US" dirty="0" smtClean="0"/>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You can see the topics we wanted to cover and the types of training methods we used. Some</a:t>
            </a:r>
            <a:r>
              <a:rPr lang="en-US" baseline="0" dirty="0" smtClean="0"/>
              <a:t> skill sets required several sessions. Some just one. </a:t>
            </a:r>
            <a:r>
              <a:rPr lang="en-US" dirty="0" smtClean="0"/>
              <a:t> Attendance was</a:t>
            </a:r>
            <a:r>
              <a:rPr lang="en-US" baseline="0" dirty="0" smtClean="0"/>
              <a:t> required, but there were no formal evaluations. In fact, in these areas, we welcomed input and suggestions for content from existing staff</a:t>
            </a:r>
            <a:endParaRPr lang="en-US" dirty="0" smtClean="0"/>
          </a:p>
          <a:p>
            <a:endParaRPr lang="en-US" dirty="0" smtClean="0"/>
          </a:p>
          <a:p>
            <a:r>
              <a:rPr lang="en-US" dirty="0" smtClean="0"/>
              <a:t>In the intro to the school, I covered in a PPt such things as: </a:t>
            </a:r>
          </a:p>
          <a:p>
            <a:r>
              <a:rPr lang="en-US" dirty="0" smtClean="0"/>
              <a:t>Campus layout</a:t>
            </a:r>
          </a:p>
          <a:p>
            <a:r>
              <a:rPr lang="en-US" dirty="0" smtClean="0"/>
              <a:t>What buildings contained what depts; out-of-town programs</a:t>
            </a:r>
          </a:p>
          <a:p>
            <a:r>
              <a:rPr lang="en-US" dirty="0" smtClean="0"/>
              <a:t>A bit of history of the schools and sub-depts and degrees awarded</a:t>
            </a:r>
          </a:p>
          <a:p>
            <a:r>
              <a:rPr lang="en-US" dirty="0" smtClean="0"/>
              <a:t>Overview of coursework and schedules</a:t>
            </a:r>
          </a:p>
          <a:p>
            <a:r>
              <a:rPr lang="en-US" dirty="0" smtClean="0"/>
              <a:t>Areas of research</a:t>
            </a:r>
          </a:p>
          <a:p>
            <a:endParaRPr lang="en-US" dirty="0" smtClean="0"/>
          </a:p>
          <a:p>
            <a:endParaRPr lang="en-US" dirty="0" smtClean="0"/>
          </a:p>
          <a:p>
            <a:r>
              <a:rPr lang="en-US" b="1" dirty="0" smtClean="0"/>
              <a:t>Library Culture</a:t>
            </a:r>
            <a:r>
              <a:rPr lang="en-US" dirty="0" smtClean="0"/>
              <a:t>:  several</a:t>
            </a:r>
            <a:r>
              <a:rPr lang="en-US" baseline="0" dirty="0" smtClean="0"/>
              <a:t> different sessions to cover all this</a:t>
            </a:r>
            <a:endParaRPr lang="en-US" dirty="0" smtClean="0"/>
          </a:p>
          <a:p>
            <a:r>
              <a:rPr lang="en-US" dirty="0" smtClean="0"/>
              <a:t>how do teams work? </a:t>
            </a:r>
          </a:p>
          <a:p>
            <a:r>
              <a:rPr lang="en-US" dirty="0" smtClean="0"/>
              <a:t>Customer service</a:t>
            </a:r>
          </a:p>
          <a:p>
            <a:r>
              <a:rPr lang="en-US" dirty="0" smtClean="0"/>
              <a:t>Expected standards</a:t>
            </a:r>
          </a:p>
          <a:p>
            <a:r>
              <a:rPr lang="en-US" dirty="0" smtClean="0"/>
              <a:t>What is the career ladder program</a:t>
            </a:r>
          </a:p>
          <a:p>
            <a:r>
              <a:rPr lang="en-US" dirty="0" smtClean="0"/>
              <a:t>How are things changing for libraries?</a:t>
            </a:r>
            <a:endParaRPr lang="en-US" dirty="0"/>
          </a:p>
          <a:p>
            <a:endParaRPr lang="en-US" dirty="0"/>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68DE51-30DD-4B04-8423-24928CB44E1B}" type="slidenum">
              <a:rPr lang="en-US"/>
              <a:pPr/>
              <a:t>15</a:t>
            </a:fld>
            <a:endParaRPr lang="en-US"/>
          </a:p>
        </p:txBody>
      </p:sp>
      <p:sp>
        <p:nvSpPr>
          <p:cNvPr id="176130" name="Rectangle 2"/>
          <p:cNvSpPr>
            <a:spLocks noGrp="1" noRot="1" noChangeAspect="1" noChangeArrowheads="1" noTextEdit="1"/>
          </p:cNvSpPr>
          <p:nvPr>
            <p:ph type="sldImg"/>
          </p:nvPr>
        </p:nvSpPr>
        <p:spPr>
          <a:xfrm>
            <a:off x="1166813" y="692150"/>
            <a:ext cx="4616450" cy="3463925"/>
          </a:xfrm>
          <a:ln/>
        </p:spPr>
      </p:sp>
      <p:sp>
        <p:nvSpPr>
          <p:cNvPr id="176131" name="Rectangle 3"/>
          <p:cNvSpPr>
            <a:spLocks noGrp="1" noChangeArrowheads="1"/>
          </p:cNvSpPr>
          <p:nvPr>
            <p:ph type="body" idx="1"/>
          </p:nvPr>
        </p:nvSpPr>
        <p:spPr/>
        <p:txBody>
          <a:bodyPr/>
          <a:lstStyle/>
          <a:p>
            <a:r>
              <a:rPr lang="en-US" dirty="0" smtClean="0"/>
              <a:t>And here are 5 more.</a:t>
            </a:r>
          </a:p>
          <a:p>
            <a:endParaRPr lang="en-US" dirty="0" smtClean="0"/>
          </a:p>
          <a:p>
            <a:r>
              <a:rPr lang="en-US" dirty="0" smtClean="0"/>
              <a:t>Various staff were involved in the training.</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fontScale="92500" lnSpcReduction="10000"/>
          </a:bodyPr>
          <a:lstStyle/>
          <a:p>
            <a:r>
              <a:rPr lang="en-US" dirty="0" smtClean="0"/>
              <a:t>Much of the work of the Library is done in cross-departmental teams;</a:t>
            </a:r>
            <a:r>
              <a:rPr lang="en-US" baseline="0" dirty="0" smtClean="0"/>
              <a:t> that has been the case since 1998.</a:t>
            </a:r>
          </a:p>
          <a:p>
            <a:endParaRPr lang="en-US" baseline="0" dirty="0" smtClean="0"/>
          </a:p>
          <a:p>
            <a:r>
              <a:rPr lang="en-US" baseline="0" dirty="0" smtClean="0"/>
              <a:t>Here you see that the training is a formal class, including info about how teams work at the Library, and then, finally, the best training—very hands-on : being a member of a team</a:t>
            </a:r>
          </a:p>
          <a:p>
            <a:endParaRPr lang="en-US" baseline="0" dirty="0" smtClean="0"/>
          </a:p>
          <a:p>
            <a:r>
              <a:rPr lang="en-US" baseline="0" dirty="0" smtClean="0"/>
              <a:t>Any time we’re considering a new service – or changing a service—there may be a team or series of teams-- formed:</a:t>
            </a:r>
          </a:p>
          <a:p>
            <a:r>
              <a:rPr lang="en-US" baseline="0" dirty="0" smtClean="0"/>
              <a:t>A study team </a:t>
            </a:r>
          </a:p>
          <a:p>
            <a:r>
              <a:rPr lang="en-US" baseline="0" dirty="0" smtClean="0"/>
              <a:t>A planning team</a:t>
            </a:r>
          </a:p>
          <a:p>
            <a:r>
              <a:rPr lang="en-US" baseline="0" dirty="0" smtClean="0"/>
              <a:t>An implementation team</a:t>
            </a:r>
          </a:p>
          <a:p>
            <a:r>
              <a:rPr lang="en-US" baseline="0" dirty="0" smtClean="0"/>
              <a:t>Later a review team</a:t>
            </a:r>
          </a:p>
          <a:p>
            <a:endParaRPr lang="en-US" baseline="0" dirty="0" smtClean="0"/>
          </a:p>
          <a:p>
            <a:r>
              <a:rPr lang="en-US" baseline="0" dirty="0" smtClean="0"/>
              <a:t>Each has a specific charge/goal and a  “deliverable”: usually a report with recommendations.</a:t>
            </a:r>
          </a:p>
          <a:p>
            <a:r>
              <a:rPr lang="en-US" baseline="0" dirty="0" smtClean="0"/>
              <a:t>These have been applied for the web site, link resolver, new copiers/printers, the Single Service Desk ----that you’ll hear about from Jane.</a:t>
            </a:r>
          </a:p>
          <a:p>
            <a:endParaRPr lang="en-US" baseline="0" dirty="0" smtClean="0"/>
          </a:p>
          <a:p>
            <a:r>
              <a:rPr lang="en-US" baseline="0" dirty="0" smtClean="0"/>
              <a:t>Teams may last 3 months—6 months—9 months (usually)  or be on-going. Some are open to volunteers, some are appointed.</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fontScale="70000" lnSpcReduction="20000"/>
          </a:bodyPr>
          <a:lstStyle/>
          <a:p>
            <a:r>
              <a:rPr lang="en-US" dirty="0" smtClean="0"/>
              <a:t>WHY</a:t>
            </a:r>
            <a:r>
              <a:rPr lang="en-US" baseline="0" dirty="0" smtClean="0"/>
              <a:t> do this training?</a:t>
            </a:r>
          </a:p>
          <a:p>
            <a:endParaRPr lang="en-US" baseline="0" dirty="0" smtClean="0"/>
          </a:p>
          <a:p>
            <a:r>
              <a:rPr lang="en-US" baseline="0" dirty="0" smtClean="0"/>
              <a:t>Over the years, various MS skills have become essential for the successful completion of our job duties.</a:t>
            </a:r>
            <a:endParaRPr lang="en-US" dirty="0" smtClean="0"/>
          </a:p>
          <a:p>
            <a:endParaRPr lang="en-US" dirty="0" smtClean="0"/>
          </a:p>
          <a:p>
            <a:r>
              <a:rPr lang="en-US" dirty="0" smtClean="0"/>
              <a:t>The Public Desk staff members need to be able to assist patrons</a:t>
            </a:r>
          </a:p>
          <a:p>
            <a:endParaRPr lang="en-US" dirty="0" smtClean="0"/>
          </a:p>
          <a:p>
            <a:r>
              <a:rPr lang="en-US" dirty="0" smtClean="0"/>
              <a:t>Self-development,</a:t>
            </a:r>
            <a:r>
              <a:rPr lang="en-US" baseline="0" dirty="0" smtClean="0"/>
              <a:t> personal continuing education and growth</a:t>
            </a:r>
          </a:p>
          <a:p>
            <a:endParaRPr lang="en-US" baseline="0" dirty="0" smtClean="0"/>
          </a:p>
          <a:p>
            <a:r>
              <a:rPr lang="en-US" baseline="0" dirty="0" smtClean="0"/>
              <a:t>During this first round of training, MS 2007 was introduced and installed---so some re-training was required.</a:t>
            </a:r>
          </a:p>
          <a:p>
            <a:endParaRPr lang="en-US" baseline="0" dirty="0" smtClean="0"/>
          </a:p>
          <a:p>
            <a:endParaRPr lang="en-US" dirty="0" smtClean="0"/>
          </a:p>
          <a:p>
            <a:r>
              <a:rPr lang="en-US" dirty="0" smtClean="0"/>
              <a:t>Not everyone needs every skill at</a:t>
            </a:r>
            <a:r>
              <a:rPr lang="en-US" baseline="0" dirty="0" smtClean="0"/>
              <a:t> the same level, of course, but they may need at least a familiarity with several of them.</a:t>
            </a:r>
          </a:p>
          <a:p>
            <a:endParaRPr lang="en-US" baseline="0" dirty="0" smtClean="0"/>
          </a:p>
          <a:p>
            <a:endParaRPr lang="en-US" baseline="0" dirty="0" smtClean="0"/>
          </a:p>
          <a:p>
            <a:endParaRPr lang="en-US" baseline="0" dirty="0" smtClean="0"/>
          </a:p>
          <a:p>
            <a:r>
              <a:rPr lang="en-US" baseline="0" dirty="0" smtClean="0"/>
              <a:t>Training methods used:</a:t>
            </a:r>
          </a:p>
          <a:p>
            <a:endParaRPr lang="en-US" baseline="0" dirty="0" smtClean="0"/>
          </a:p>
          <a:p>
            <a:r>
              <a:rPr lang="en-US" baseline="0" dirty="0" smtClean="0"/>
              <a:t>Demo/hands-on classes/hand outs</a:t>
            </a:r>
          </a:p>
          <a:p>
            <a:endParaRPr lang="en-US" baseline="0" dirty="0" smtClean="0"/>
          </a:p>
          <a:p>
            <a:r>
              <a:rPr lang="en-US" baseline="0" dirty="0" smtClean="0"/>
              <a:t>One-on-one sessions</a:t>
            </a:r>
          </a:p>
          <a:p>
            <a:endParaRPr lang="en-US" baseline="0" dirty="0" smtClean="0"/>
          </a:p>
          <a:p>
            <a:endParaRPr lang="en-US" baseline="0" dirty="0" smtClean="0"/>
          </a:p>
          <a:p>
            <a:r>
              <a:rPr lang="en-US" baseline="0" dirty="0" smtClean="0"/>
              <a:t>EVALUATION:</a:t>
            </a:r>
          </a:p>
          <a:p>
            <a:endParaRPr lang="en-US" baseline="0" dirty="0" smtClean="0"/>
          </a:p>
          <a:p>
            <a:endParaRPr lang="en-US" baseline="0" dirty="0" smtClean="0"/>
          </a:p>
          <a:p>
            <a:r>
              <a:rPr lang="en-US" baseline="0" dirty="0" smtClean="0"/>
              <a:t>Written test using the MS skill (see the sample WORD test in your packet)</a:t>
            </a:r>
          </a:p>
          <a:p>
            <a:endParaRPr lang="en-US" baseline="0" dirty="0" smtClean="0"/>
          </a:p>
          <a:p>
            <a:r>
              <a:rPr lang="en-US" baseline="0" dirty="0" smtClean="0"/>
              <a:t>In the case of PPt, they produced a PPt program about some facet of their work. With the intent that it could be used for training other or New staff.  (e.g. Procedures for Opening the Library, what a citation is and how to use it for ILL, </a:t>
            </a:r>
            <a:r>
              <a:rPr lang="en-US" baseline="0" dirty="0" err="1" smtClean="0"/>
              <a:t>barcoding</a:t>
            </a:r>
            <a:r>
              <a:rPr lang="en-US" baseline="0" dirty="0" smtClean="0"/>
              <a:t> bound journals)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3D80D6-50B6-484B-A2FA-25B9A821F47D}" type="slidenum">
              <a:rPr lang="en-US"/>
              <a:pPr/>
              <a:t>18</a:t>
            </a:fld>
            <a:endParaRPr lang="en-US"/>
          </a:p>
        </p:txBody>
      </p:sp>
      <p:sp>
        <p:nvSpPr>
          <p:cNvPr id="178178" name="Rectangle 2"/>
          <p:cNvSpPr>
            <a:spLocks noGrp="1" noRot="1" noChangeAspect="1" noChangeArrowheads="1" noTextEdit="1"/>
          </p:cNvSpPr>
          <p:nvPr>
            <p:ph type="sldImg"/>
          </p:nvPr>
        </p:nvSpPr>
        <p:spPr>
          <a:xfrm>
            <a:off x="1166813" y="692150"/>
            <a:ext cx="4616450" cy="3463925"/>
          </a:xfrm>
          <a:ln/>
        </p:spPr>
      </p:sp>
      <p:sp>
        <p:nvSpPr>
          <p:cNvPr id="178179" name="Rectangle 3"/>
          <p:cNvSpPr>
            <a:spLocks noGrp="1" noChangeArrowheads="1"/>
          </p:cNvSpPr>
          <p:nvPr>
            <p:ph type="body" idx="1"/>
          </p:nvPr>
        </p:nvSpPr>
        <p:spPr>
          <a:xfrm>
            <a:off x="695009" y="4387137"/>
            <a:ext cx="5791729" cy="4464103"/>
          </a:xfrm>
        </p:spPr>
        <p:txBody>
          <a:bodyPr/>
          <a:lstStyle/>
          <a:p>
            <a:r>
              <a:rPr lang="en-US" sz="1100" b="1" dirty="0" smtClean="0"/>
              <a:t>Here’s a view of the skills chart for WORD.</a:t>
            </a:r>
          </a:p>
          <a:p>
            <a:endParaRPr lang="en-US" sz="1100" b="1" dirty="0" smtClean="0"/>
          </a:p>
          <a:p>
            <a:endParaRPr lang="en-US" sz="1100" b="1" dirty="0" smtClean="0"/>
          </a:p>
          <a:p>
            <a:r>
              <a:rPr lang="en-US" sz="1100" b="0" dirty="0" smtClean="0"/>
              <a:t>The assignment to a skill level was an educated guess based on materials from a published program.  We have had to tweak them.  Not every job function needs every skill—or at every level</a:t>
            </a:r>
            <a:r>
              <a:rPr lang="en-US" sz="1100" b="0" baseline="0" dirty="0" smtClean="0"/>
              <a:t> of proficiency.  We do not expect to use “Expert” even for the Computer Technology area of responsibility.</a:t>
            </a:r>
          </a:p>
          <a:p>
            <a:endParaRPr lang="en-US" sz="1100" b="1" baseline="0" dirty="0" smtClean="0"/>
          </a:p>
          <a:p>
            <a:endParaRPr lang="en-US" dirty="0"/>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This is just a quick summary of the training methods and the skill sets to which they applied.</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lnSpcReduction="10000"/>
          </a:bodyPr>
          <a:lstStyle/>
          <a:p>
            <a:r>
              <a:rPr lang="en-US" sz="1800" dirty="0" smtClean="0"/>
              <a:t>We want to share some ideas about how we’ve held on to the STRING at UMass Med School. And we’re eager to learn from you all as well.</a:t>
            </a:r>
          </a:p>
          <a:p>
            <a:endParaRPr lang="en-US" sz="1800" dirty="0" smtClean="0"/>
          </a:p>
          <a:p>
            <a:r>
              <a:rPr lang="en-US" sz="1800" dirty="0" smtClean="0"/>
              <a:t>We  have a lot we’d like to share, and time does not permit, so we have included extra handouts and our contact info.</a:t>
            </a:r>
          </a:p>
          <a:p>
            <a:endParaRPr lang="en-US" sz="1800" dirty="0" smtClean="0"/>
          </a:p>
          <a:p>
            <a:r>
              <a:rPr lang="en-US" sz="1800" dirty="0" smtClean="0"/>
              <a:t>We’ll be happy to take questions at the end—or contact us.</a:t>
            </a:r>
          </a:p>
          <a:p>
            <a:endParaRPr lang="en-US" sz="1800" dirty="0" smtClean="0"/>
          </a:p>
          <a:p>
            <a:endParaRPr lang="en-US" sz="1800" dirty="0" smtClean="0"/>
          </a:p>
          <a:p>
            <a:r>
              <a:rPr lang="en-US" sz="1800" b="1" dirty="0" smtClean="0"/>
              <a:t>CLICK</a:t>
            </a:r>
            <a:endParaRPr lang="en-US" sz="1800" b="1"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You remember</a:t>
            </a:r>
            <a:r>
              <a:rPr lang="en-US" baseline="0" dirty="0" smtClean="0"/>
              <a:t> where we started.</a:t>
            </a:r>
          </a:p>
          <a:p>
            <a:endParaRPr lang="en-US" baseline="0" dirty="0" smtClean="0"/>
          </a:p>
          <a:p>
            <a:r>
              <a:rPr lang="en-US" baseline="0" dirty="0" smtClean="0"/>
              <a:t>Jane will now address functional training for the Public Desk</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buAutoNum type="arabicPeriod"/>
            </a:pPr>
            <a:r>
              <a:rPr lang="en-US" dirty="0" smtClean="0"/>
              <a:t>Good morning all.  It’s nice to be here.</a:t>
            </a:r>
          </a:p>
          <a:p>
            <a:pPr marL="228600" indent="-228600" eaLnBrk="1" hangingPunct="1">
              <a:spcBef>
                <a:spcPct val="0"/>
              </a:spcBef>
              <a:buAutoNum type="arabicPeriod"/>
            </a:pPr>
            <a:endParaRPr lang="en-US" dirty="0" smtClean="0"/>
          </a:p>
          <a:p>
            <a:pPr marL="228600" indent="-228600" eaLnBrk="1" hangingPunct="1">
              <a:spcBef>
                <a:spcPct val="0"/>
              </a:spcBef>
              <a:buAutoNum type="arabicPeriod"/>
            </a:pPr>
            <a:r>
              <a:rPr lang="en-US" dirty="0" smtClean="0"/>
              <a:t>I’m going to address</a:t>
            </a:r>
            <a:r>
              <a:rPr lang="en-US" baseline="0" dirty="0" smtClean="0"/>
              <a:t> the</a:t>
            </a:r>
            <a:r>
              <a:rPr lang="en-US" dirty="0" smtClean="0"/>
              <a:t> training involved in the functional areas of the library. </a:t>
            </a:r>
          </a:p>
          <a:p>
            <a:pPr marL="228600" indent="-228600" eaLnBrk="1" hangingPunct="1">
              <a:spcBef>
                <a:spcPct val="0"/>
              </a:spcBef>
              <a:buAutoNum type="arabicPeriod"/>
            </a:pPr>
            <a:endParaRPr lang="en-US" dirty="0" smtClean="0"/>
          </a:p>
          <a:p>
            <a:pPr marL="228600" indent="-228600" eaLnBrk="1" hangingPunct="1">
              <a:spcBef>
                <a:spcPct val="0"/>
              </a:spcBef>
              <a:buAutoNum type="arabicPeriod"/>
            </a:pPr>
            <a:r>
              <a:rPr lang="en-US" dirty="0" smtClean="0"/>
              <a:t>As Barb mentioned, at LSL we have four functional areas .  Of course the training differs depending on the area.  Today, for the sake of time, I will address only one area as an example.  And that area is Public Desk. </a:t>
            </a:r>
          </a:p>
          <a:p>
            <a:pPr marL="228600" indent="-228600" eaLnBrk="1" hangingPunct="1">
              <a:spcBef>
                <a:spcPct val="0"/>
              </a:spcBef>
              <a:buAutoNum type="arabicPeriod"/>
            </a:pPr>
            <a:endParaRPr lang="en-US" dirty="0" smtClean="0"/>
          </a:p>
          <a:p>
            <a:pPr marL="228600" indent="-228600" eaLnBrk="1" hangingPunct="1">
              <a:spcBef>
                <a:spcPct val="0"/>
              </a:spcBef>
              <a:buAutoNum type="arabicPeriod"/>
            </a:pPr>
            <a:r>
              <a:rPr lang="en-US" dirty="0" smtClean="0"/>
              <a:t>When we were developing the training for public desk, there was parallel effort in the library planning a move toward a single service point model.  Since we knew this change was coming, our public desk training had to go beyond circulation training.  The support staff would have to be trained in ready reference in order to make the triage and referral SSD model work.  Today I will cover only ready reference training.</a:t>
            </a:r>
          </a:p>
          <a:p>
            <a:pPr marL="228600" indent="-228600" eaLnBrk="1" hangingPunct="1">
              <a:spcBef>
                <a:spcPct val="0"/>
              </a:spcBef>
              <a:buAutoNum type="arabicPeriod"/>
            </a:pPr>
            <a:endParaRPr lang="en-US" dirty="0" smtClean="0"/>
          </a:p>
          <a:p>
            <a:pPr marL="228600" indent="-228600" eaLnBrk="1" hangingPunct="1">
              <a:spcBef>
                <a:spcPct val="0"/>
              </a:spcBef>
              <a:buAutoNum type="arabicPeriod"/>
            </a:pPr>
            <a:r>
              <a:rPr lang="en-US" dirty="0" smtClean="0"/>
              <a:t>By the way, at first, moving to a </a:t>
            </a:r>
            <a:r>
              <a:rPr lang="en-US" dirty="0" err="1" smtClean="0"/>
              <a:t>ssd</a:t>
            </a:r>
            <a:r>
              <a:rPr lang="en-US" dirty="0" smtClean="0"/>
              <a:t> model was by no means widely accepted as a wise move by the staff.  </a:t>
            </a:r>
          </a:p>
          <a:p>
            <a:pPr eaLnBrk="1" hangingPunct="1">
              <a:spcBef>
                <a:spcPct val="0"/>
              </a:spcBef>
            </a:pPr>
            <a:endParaRPr lang="en-US"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3EB3B7-7F51-483C-ABDC-A5B407755A43}" type="slidenum">
              <a:rPr lang="en-US" smtClean="0">
                <a:solidFill>
                  <a:prstClr val="black"/>
                </a:solidFill>
              </a:rPr>
              <a:pPr fontAlgn="base">
                <a:spcBef>
                  <a:spcPct val="0"/>
                </a:spcBef>
                <a:spcAft>
                  <a:spcPct val="0"/>
                </a:spcAft>
                <a:defRPr/>
              </a:pPr>
              <a:t>24</a:t>
            </a:fld>
            <a:endParaRPr lang="en-US" smtClean="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a:p>
            <a:pPr marL="228600" indent="-228600">
              <a:buAutoNum type="arabicPeriod"/>
            </a:pPr>
            <a:r>
              <a:rPr lang="en-US" dirty="0" smtClean="0"/>
              <a:t>There were concerns among the librarians as well as the support staff. </a:t>
            </a:r>
          </a:p>
          <a:p>
            <a:pPr marL="228600" indent="-228600">
              <a:buAutoNum type="arabicPeriod"/>
            </a:pPr>
            <a:endParaRPr lang="en-US" dirty="0" smtClean="0"/>
          </a:p>
          <a:p>
            <a:pPr marL="228600" indent="-228600">
              <a:buAutoNum type="arabicPeriod"/>
            </a:pPr>
            <a:r>
              <a:rPr lang="en-US" dirty="0" smtClean="0"/>
              <a:t>You could feel the angst in the air.  Both groups felt the same way,</a:t>
            </a:r>
            <a:r>
              <a:rPr lang="en-US" baseline="0" dirty="0" smtClean="0"/>
              <a:t> but for different reasons.</a:t>
            </a:r>
            <a:endParaRPr lang="en-US" dirty="0" smtClean="0"/>
          </a:p>
          <a:p>
            <a:pPr marL="228600" indent="-228600">
              <a:buAutoNum type="arabicPeriod"/>
            </a:pPr>
            <a:endParaRPr lang="en-US" dirty="0" smtClean="0"/>
          </a:p>
          <a:p>
            <a:pPr marL="228600" indent="-228600">
              <a:buAutoNum type="arabicPeriod"/>
            </a:pPr>
            <a:r>
              <a:rPr lang="en-US" dirty="0" smtClean="0"/>
              <a:t>So what were the concerns:</a:t>
            </a:r>
          </a:p>
          <a:p>
            <a:r>
              <a:rPr lang="en-US" dirty="0" smtClean="0"/>
              <a:t>On the librarians side – They did feel that LSL was going to hell in a </a:t>
            </a:r>
            <a:r>
              <a:rPr lang="en-US" dirty="0" err="1" smtClean="0"/>
              <a:t>handbasket</a:t>
            </a:r>
            <a:r>
              <a:rPr lang="en-US" dirty="0" smtClean="0"/>
              <a:t>.  They were not convinced that support staff could handle the new responsibilities. They felt service would suffer.  </a:t>
            </a:r>
          </a:p>
          <a:p>
            <a:endParaRPr lang="en-US" dirty="0" smtClean="0"/>
          </a:p>
          <a:p>
            <a:r>
              <a:rPr lang="en-US" dirty="0" smtClean="0"/>
              <a:t>4. On the support staff side – They felt that they did not have the knowledge necessary to take on these responsibilities, and how could they possibly learn everything the librarians know? </a:t>
            </a:r>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5. We decided that, in addition to “content”  these concerns had to be addressed in the training. </a:t>
            </a:r>
          </a:p>
          <a:p>
            <a:endParaRPr lang="en-US" dirty="0" smtClean="0"/>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143990-B702-47CB-ABE3-799F46B21D2F}" type="slidenum">
              <a:rPr lang="en-US" smtClean="0">
                <a:solidFill>
                  <a:prstClr val="black"/>
                </a:solidFill>
              </a:rPr>
              <a:pPr fontAlgn="base">
                <a:spcBef>
                  <a:spcPct val="0"/>
                </a:spcBef>
                <a:spcAft>
                  <a:spcPct val="0"/>
                </a:spcAft>
                <a:defRPr/>
              </a:pPr>
              <a:t>25</a:t>
            </a:fld>
            <a:endParaRPr lang="en-US" smtClean="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buAutoNum type="arabicPeriod"/>
            </a:pPr>
            <a:r>
              <a:rPr lang="en-US" dirty="0" smtClean="0"/>
              <a:t>To address the librarians concerns, we decided to get them all involved in the training. I can’t stress enough what a difference this made.  </a:t>
            </a:r>
          </a:p>
          <a:p>
            <a:pPr marL="228600" indent="-228600">
              <a:buAutoNum type="arabicPeriod"/>
            </a:pPr>
            <a:endParaRPr lang="en-US" dirty="0" smtClean="0"/>
          </a:p>
          <a:p>
            <a:pPr marL="228600" indent="-228600">
              <a:buAutoNum type="arabicPeriod"/>
            </a:pPr>
            <a:endParaRPr lang="en-US" dirty="0" smtClean="0"/>
          </a:p>
          <a:p>
            <a:pPr marL="228600" indent="-228600">
              <a:buAutoNum type="arabicPeriod"/>
            </a:pPr>
            <a:r>
              <a:rPr lang="en-US" dirty="0" smtClean="0"/>
              <a:t>We formed a team which included the librarians who worked the reference desk, the supervisor of circulation, and the managers of Access Services and reference.  </a:t>
            </a:r>
          </a:p>
          <a:p>
            <a:pPr marL="228600" indent="-228600">
              <a:buAutoNum type="arabicPeriod"/>
            </a:pPr>
            <a:endParaRPr lang="en-US" dirty="0" smtClean="0"/>
          </a:p>
          <a:p>
            <a:pPr marL="228600" indent="-228600">
              <a:buAutoNum type="arabicPeriod"/>
            </a:pPr>
            <a:r>
              <a:rPr lang="en-US" dirty="0" smtClean="0"/>
              <a:t>The idea was to have the librarians both develop and deliver the training.  In this way they felt control and buy-in – because they were deciding what support staff needed and they would be there to make sure the staff got trained properly.  </a:t>
            </a:r>
          </a:p>
        </p:txBody>
      </p:sp>
      <p:sp>
        <p:nvSpPr>
          <p:cNvPr id="4" name="Slide Number Placeholder 3"/>
          <p:cNvSpPr>
            <a:spLocks noGrp="1"/>
          </p:cNvSpPr>
          <p:nvPr>
            <p:ph type="sldNum" sz="quarter" idx="5"/>
          </p:nvPr>
        </p:nvSpPr>
        <p:spPr/>
        <p:txBody>
          <a:bodyPr/>
          <a:lstStyle/>
          <a:p>
            <a:pPr>
              <a:defRPr/>
            </a:pPr>
            <a:fld id="{013E2683-05DB-44C6-B59D-ACFEFF843F8A}"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1. The training plan that was developed included a combination of classes, shadowing and reverse shadowing, hands-on, and ongoing-training.  I’ll touch upon each of these.   </a:t>
            </a:r>
          </a:p>
          <a:p>
            <a:endParaRPr lang="en-US" dirty="0" smtClean="0"/>
          </a:p>
          <a:p>
            <a:r>
              <a:rPr lang="en-US" dirty="0" smtClean="0"/>
              <a:t>2. The time frame from development to completion of the ready reference training was 6 months.</a:t>
            </a:r>
          </a:p>
        </p:txBody>
      </p:sp>
      <p:sp>
        <p:nvSpPr>
          <p:cNvPr id="4" name="Slide Number Placeholder 3"/>
          <p:cNvSpPr>
            <a:spLocks noGrp="1"/>
          </p:cNvSpPr>
          <p:nvPr>
            <p:ph type="sldNum" sz="quarter" idx="5"/>
          </p:nvPr>
        </p:nvSpPr>
        <p:spPr/>
        <p:txBody>
          <a:bodyPr/>
          <a:lstStyle/>
          <a:p>
            <a:pPr>
              <a:defRPr/>
            </a:pPr>
            <a:fld id="{77DB8517-C6DA-4F8F-B345-44FD13F91E7F}" type="slidenum">
              <a:rPr lang="en-US" smtClean="0">
                <a:solidFill>
                  <a:prstClr val="black"/>
                </a:solidFill>
              </a:rPr>
              <a:pPr>
                <a:defRPr/>
              </a:pPr>
              <a:t>27</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a:p>
            <a:r>
              <a:rPr lang="en-US" dirty="0" smtClean="0"/>
              <a:t>1. Let’s start with the</a:t>
            </a:r>
            <a:r>
              <a:rPr lang="en-US" baseline="0" dirty="0" smtClean="0"/>
              <a:t> classes.</a:t>
            </a:r>
          </a:p>
          <a:p>
            <a:endParaRPr lang="en-US" baseline="0" dirty="0" smtClean="0"/>
          </a:p>
          <a:p>
            <a:r>
              <a:rPr lang="en-US" dirty="0" smtClean="0"/>
              <a:t>2. We developed a series of six classes</a:t>
            </a:r>
          </a:p>
          <a:p>
            <a:endParaRPr lang="en-US" dirty="0" smtClean="0"/>
          </a:p>
          <a:p>
            <a:r>
              <a:rPr lang="en-US" dirty="0" smtClean="0"/>
              <a:t>3. Notice that there are 2 reference interview classes – I’ll explain why</a:t>
            </a:r>
            <a:r>
              <a:rPr lang="en-US" baseline="0" dirty="0" smtClean="0"/>
              <a:t> in a minute.</a:t>
            </a:r>
            <a:endParaRPr lang="en-US" dirty="0" smtClean="0"/>
          </a:p>
        </p:txBody>
      </p:sp>
      <p:sp>
        <p:nvSpPr>
          <p:cNvPr id="4" name="Slide Number Placeholder 3"/>
          <p:cNvSpPr>
            <a:spLocks noGrp="1"/>
          </p:cNvSpPr>
          <p:nvPr>
            <p:ph type="sldNum" sz="quarter" idx="5"/>
          </p:nvPr>
        </p:nvSpPr>
        <p:spPr/>
        <p:txBody>
          <a:bodyPr/>
          <a:lstStyle/>
          <a:p>
            <a:pPr>
              <a:defRPr/>
            </a:pPr>
            <a:fld id="{0C4EA014-E719-4BDD-85D8-50265D89EDEE}" type="slidenum">
              <a:rPr lang="en-US" smtClean="0">
                <a:solidFill>
                  <a:prstClr val="black"/>
                </a:solidFill>
              </a:rPr>
              <a:pPr>
                <a:defRPr/>
              </a:pPr>
              <a:t>28</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228600" indent="-228600">
              <a:buAutoNum type="arabicPeriod"/>
            </a:pPr>
            <a:r>
              <a:rPr lang="en-US" baseline="0" dirty="0" smtClean="0"/>
              <a:t>The classes were developed with these 4 objectives in mind.</a:t>
            </a:r>
          </a:p>
          <a:p>
            <a:pPr marL="228600" indent="-228600">
              <a:buAutoNum type="arabicPeriod"/>
            </a:pP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B19E4E53-03A3-48DA-866D-21190502A228}"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1. The kickoff class was the Reference Interview class.</a:t>
            </a:r>
          </a:p>
          <a:p>
            <a:endParaRPr lang="en-US" dirty="0" smtClean="0"/>
          </a:p>
          <a:p>
            <a:r>
              <a:rPr lang="en-US" dirty="0" smtClean="0"/>
              <a:t>2. And to be honest, this one didn’t go as well as we</a:t>
            </a:r>
            <a:r>
              <a:rPr lang="en-US" baseline="0" dirty="0" smtClean="0"/>
              <a:t> hoped.</a:t>
            </a:r>
          </a:p>
          <a:p>
            <a:endParaRPr lang="en-US" baseline="0" dirty="0" smtClean="0"/>
          </a:p>
          <a:p>
            <a:r>
              <a:rPr lang="en-US" baseline="0" dirty="0" smtClean="0"/>
              <a:t>Why</a:t>
            </a:r>
          </a:p>
          <a:p>
            <a:endParaRPr lang="en-US" baseline="0" dirty="0" smtClean="0"/>
          </a:p>
          <a:p>
            <a:r>
              <a:rPr lang="en-US" baseline="0" dirty="0" smtClean="0"/>
              <a:t>3. The content is there, but the delivery was too esoteric – not concrete.</a:t>
            </a:r>
            <a:endParaRPr lang="en-US" dirty="0" smtClean="0"/>
          </a:p>
          <a:p>
            <a:endParaRPr lang="en-US" dirty="0" smtClean="0"/>
          </a:p>
          <a:p>
            <a:r>
              <a:rPr lang="en-US" dirty="0" smtClean="0"/>
              <a:t>4. Comment from one of the attendees:  SO is that what we will need to do – I’m confused - what exactly do I need to say.</a:t>
            </a:r>
          </a:p>
        </p:txBody>
      </p:sp>
      <p:sp>
        <p:nvSpPr>
          <p:cNvPr id="4" name="Slide Number Placeholder 3"/>
          <p:cNvSpPr>
            <a:spLocks noGrp="1"/>
          </p:cNvSpPr>
          <p:nvPr>
            <p:ph type="sldNum" sz="quarter" idx="5"/>
          </p:nvPr>
        </p:nvSpPr>
        <p:spPr/>
        <p:txBody>
          <a:bodyPr/>
          <a:lstStyle/>
          <a:p>
            <a:pPr>
              <a:defRPr/>
            </a:pPr>
            <a:fld id="{B35D2068-50DF-40C9-9E6F-8784DCA88994}" type="slidenum">
              <a:rPr lang="en-US" smtClean="0">
                <a:solidFill>
                  <a:prstClr val="black"/>
                </a:solidFill>
              </a:rPr>
              <a:pPr>
                <a:defRPr/>
              </a:pPr>
              <a:t>30</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1.  So, We offered a</a:t>
            </a:r>
            <a:r>
              <a:rPr lang="en-US" baseline="0" dirty="0" smtClean="0"/>
              <a:t> revised version of the class at the end of the training period.</a:t>
            </a:r>
          </a:p>
          <a:p>
            <a:endParaRPr lang="en-US" dirty="0" smtClean="0"/>
          </a:p>
          <a:p>
            <a:endParaRPr lang="en-US" dirty="0" smtClean="0"/>
          </a:p>
          <a:p>
            <a:endParaRPr lang="en-US" dirty="0" smtClean="0"/>
          </a:p>
          <a:p>
            <a:r>
              <a:rPr lang="en-US" dirty="0" smtClean="0"/>
              <a:t>2.  Having learned that lesson --- THE TRAINING MUST BE CONCRETE!  </a:t>
            </a:r>
            <a:r>
              <a:rPr lang="en-US" baseline="0" dirty="0" smtClean="0"/>
              <a:t>This time:  we made it concrete</a:t>
            </a:r>
          </a:p>
          <a:p>
            <a:endParaRPr lang="en-US" baseline="0" dirty="0" smtClean="0"/>
          </a:p>
          <a:p>
            <a:r>
              <a:rPr lang="en-US" baseline="0" dirty="0" smtClean="0"/>
              <a:t>How:</a:t>
            </a:r>
          </a:p>
          <a:p>
            <a:r>
              <a:rPr lang="en-US" baseline="0" dirty="0" smtClean="0"/>
              <a:t>You have a handout ….</a:t>
            </a:r>
          </a:p>
          <a:p>
            <a:pPr marL="228600" indent="-228600">
              <a:buAutoNum type="arabicPeriod"/>
            </a:pPr>
            <a:r>
              <a:rPr lang="en-US" baseline="0" dirty="0" smtClean="0"/>
              <a:t>Phrase to hang on to : Think “triage” think WORF</a:t>
            </a:r>
          </a:p>
          <a:p>
            <a:pPr marL="228600" indent="-228600">
              <a:buAutoNum type="arabicPeriod"/>
            </a:pPr>
            <a:r>
              <a:rPr lang="en-US" baseline="0" dirty="0" smtClean="0"/>
              <a:t>Examples</a:t>
            </a:r>
          </a:p>
          <a:p>
            <a:pPr marL="228600" indent="-228600">
              <a:buAutoNum type="arabicPeriod"/>
            </a:pPr>
            <a:r>
              <a:rPr lang="en-US" baseline="0" dirty="0" smtClean="0"/>
              <a:t>Trigger words</a:t>
            </a:r>
          </a:p>
          <a:p>
            <a:pPr marL="228600" indent="-228600">
              <a:buAutoNum type="arabicPeriod"/>
            </a:pPr>
            <a:r>
              <a:rPr lang="en-US" baseline="0" dirty="0" smtClean="0"/>
              <a:t>Sample “scripts”</a:t>
            </a:r>
          </a:p>
          <a:p>
            <a:pPr marL="228600" indent="-228600">
              <a:buAutoNum type="arabicPeriod"/>
            </a:pPr>
            <a:r>
              <a:rPr lang="en-US" baseline="0" dirty="0" smtClean="0"/>
              <a:t>HANDOUTS</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512D27-E173-43DF-8680-B7D8E3922A5C}" type="slidenum">
              <a:rPr lang="en-US" smtClean="0">
                <a:latin typeface="Arial" pitchFamily="34" charset="0"/>
              </a:rPr>
              <a:pPr/>
              <a:t>32</a:t>
            </a:fld>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fontScale="77500" lnSpcReduction="20000"/>
          </a:bodyPr>
          <a:lstStyle/>
          <a:p>
            <a:r>
              <a:rPr lang="en-US" dirty="0" smtClean="0"/>
              <a:t>We don’t need to dwell on defining these terms---and they seem to be coming all at the same time.</a:t>
            </a:r>
          </a:p>
          <a:p>
            <a:endParaRPr lang="en-US" dirty="0" smtClean="0"/>
          </a:p>
          <a:p>
            <a:r>
              <a:rPr lang="en-US" dirty="0" smtClean="0"/>
              <a:t>Budget cuts reduce staff and remaining staff must do more with less—more efficiently.</a:t>
            </a:r>
          </a:p>
          <a:p>
            <a:endParaRPr lang="en-US" dirty="0" smtClean="0"/>
          </a:p>
          <a:p>
            <a:r>
              <a:rPr lang="en-US" dirty="0" smtClean="0"/>
              <a:t>Tech changes provide more options, but there’s a learning curve. Those new capabilities  affect both staff and patrons.</a:t>
            </a:r>
          </a:p>
          <a:p>
            <a:endParaRPr lang="en-US" dirty="0" smtClean="0"/>
          </a:p>
          <a:p>
            <a:r>
              <a:rPr lang="en-US" dirty="0" smtClean="0"/>
              <a:t>Our Patrons are accessing resources remotely; there is less face-to-face contact with staff</a:t>
            </a:r>
          </a:p>
          <a:p>
            <a:endParaRPr lang="en-US" dirty="0" smtClean="0"/>
          </a:p>
          <a:p>
            <a:r>
              <a:rPr lang="en-US" b="1" dirty="0" smtClean="0"/>
              <a:t>The Rules are changing…and the roles need to change as well.</a:t>
            </a:r>
          </a:p>
          <a:p>
            <a:endParaRPr lang="en-US" dirty="0" smtClean="0"/>
          </a:p>
          <a:p>
            <a:r>
              <a:rPr lang="en-US" sz="1600" b="1" dirty="0" smtClean="0"/>
              <a:t>How did we respond to those changes?</a:t>
            </a:r>
          </a:p>
          <a:p>
            <a:endParaRPr lang="en-US" dirty="0" smtClean="0"/>
          </a:p>
          <a:p>
            <a:r>
              <a:rPr lang="en-US" sz="1800" b="1" dirty="0" smtClean="0"/>
              <a:t>CLICK</a:t>
            </a:r>
          </a:p>
          <a:p>
            <a:endParaRPr lang="en-US" sz="1800" b="1" dirty="0" smtClean="0"/>
          </a:p>
          <a:p>
            <a:r>
              <a:rPr lang="en-US" sz="1800" b="0" dirty="0" smtClean="0"/>
              <a:t>By developing a cross-training</a:t>
            </a:r>
            <a:r>
              <a:rPr lang="en-US" sz="1800" b="0" baseline="0" dirty="0" smtClean="0"/>
              <a:t> program for support staff</a:t>
            </a:r>
          </a:p>
          <a:p>
            <a:endParaRPr lang="en-US" sz="1800" b="0" baseline="0" dirty="0" smtClean="0"/>
          </a:p>
          <a:p>
            <a:r>
              <a:rPr lang="en-US" sz="1800" b="0" baseline="0" dirty="0" smtClean="0"/>
              <a:t>It took 2+ years to develop, and was launched in Sep 2007</a:t>
            </a:r>
          </a:p>
          <a:p>
            <a:endParaRPr lang="en-US" sz="1800" b="0" baseline="0" dirty="0" smtClean="0"/>
          </a:p>
          <a:p>
            <a:endParaRPr lang="en-US" sz="1800" b="0" baseline="0" dirty="0" smtClean="0"/>
          </a:p>
          <a:p>
            <a:r>
              <a:rPr lang="en-US" sz="1800" b="0" baseline="0" dirty="0" smtClean="0"/>
              <a:t>CLICK</a:t>
            </a:r>
            <a:endParaRPr lang="en-US" sz="1800" b="0"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5E38F8-C29C-494A-8124-75F9E818D6BE}" type="slidenum">
              <a:rPr lang="en-US" smtClean="0">
                <a:latin typeface="Arial" pitchFamily="34" charset="0"/>
              </a:rPr>
              <a:pPr/>
              <a:t>33</a:t>
            </a:fld>
            <a:endParaRPr 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1. Second class we offered was about web resources.</a:t>
            </a:r>
          </a:p>
          <a:p>
            <a:endParaRPr lang="en-US" dirty="0" smtClean="0"/>
          </a:p>
          <a:p>
            <a:r>
              <a:rPr lang="en-US" dirty="0" smtClean="0"/>
              <a:t>2. We wanted something more than pointing out recourses on the page –</a:t>
            </a:r>
          </a:p>
          <a:p>
            <a:r>
              <a:rPr lang="en-US" dirty="0" smtClean="0"/>
              <a:t>Wanted to make it</a:t>
            </a:r>
          </a:p>
          <a:p>
            <a:pPr marL="228600" indent="-228600">
              <a:buAutoNum type="arabicPeriod"/>
            </a:pPr>
            <a:r>
              <a:rPr lang="en-US" dirty="0" smtClean="0"/>
              <a:t>Fun</a:t>
            </a:r>
          </a:p>
          <a:p>
            <a:pPr marL="228600" indent="-228600">
              <a:buAutoNum type="arabicPeriod"/>
            </a:pPr>
            <a:r>
              <a:rPr lang="en-US" dirty="0" smtClean="0"/>
              <a:t>Interesting</a:t>
            </a:r>
          </a:p>
          <a:p>
            <a:pPr marL="228600" indent="-228600">
              <a:buAutoNum type="arabicPeriod"/>
            </a:pPr>
            <a:r>
              <a:rPr lang="en-US" dirty="0" smtClean="0"/>
              <a:t>Make the students think – and maybe they will remember</a:t>
            </a:r>
          </a:p>
          <a:p>
            <a:pPr marL="228600" indent="-228600">
              <a:buAutoNum type="arabicPeriod"/>
            </a:pPr>
            <a:endParaRPr lang="en-US" dirty="0" smtClean="0"/>
          </a:p>
          <a:p>
            <a:pPr marL="228600" indent="-228600">
              <a:buNone/>
            </a:pPr>
            <a:r>
              <a:rPr lang="en-US" dirty="0" smtClean="0"/>
              <a:t>SO</a:t>
            </a:r>
            <a:r>
              <a:rPr lang="en-US" baseline="0" dirty="0" smtClean="0"/>
              <a:t> – we created a Library Quiz show </a:t>
            </a:r>
            <a:endParaRPr lang="en-US" dirty="0" smtClean="0"/>
          </a:p>
          <a:p>
            <a:pPr marL="228600" indent="-228600">
              <a:buAutoNum type="arabicPeriod"/>
            </a:pPr>
            <a:endParaRPr lang="en-US" dirty="0" smtClean="0"/>
          </a:p>
          <a:p>
            <a:pPr marL="228600" indent="-228600">
              <a:buAutoNum type="arabicPeriod"/>
            </a:pPr>
            <a:r>
              <a:rPr lang="en-US" dirty="0" smtClean="0"/>
              <a:t>It worked like a popular show you’ve all probably seen. </a:t>
            </a:r>
          </a:p>
          <a:p>
            <a:pPr marL="228600" indent="-228600">
              <a:buNone/>
            </a:pPr>
            <a:r>
              <a:rPr lang="en-US" dirty="0" smtClean="0"/>
              <a:t>Code</a:t>
            </a:r>
            <a:r>
              <a:rPr lang="en-US" baseline="0" dirty="0" smtClean="0"/>
              <a:t> Blue – Info Stat!</a:t>
            </a:r>
          </a:p>
          <a:p>
            <a:pPr marL="228600" indent="-228600">
              <a:buNone/>
            </a:pPr>
            <a:endParaRPr lang="en-US" baseline="0" dirty="0" smtClean="0"/>
          </a:p>
          <a:p>
            <a:pPr marL="228600" indent="-228600">
              <a:buNone/>
            </a:pPr>
            <a:r>
              <a:rPr lang="en-US" baseline="0" dirty="0" smtClean="0"/>
              <a:t>Perhaps our most popular clinical </a:t>
            </a:r>
            <a:r>
              <a:rPr lang="en-US" baseline="0" dirty="0" err="1" smtClean="0"/>
              <a:t>resourse</a:t>
            </a:r>
            <a:r>
              <a:rPr lang="en-US" baseline="0" dirty="0" smtClean="0"/>
              <a:t> (and it’s not available off-site)</a:t>
            </a:r>
          </a:p>
          <a:p>
            <a:pPr marL="228600" indent="-228600">
              <a:buNone/>
            </a:pPr>
            <a:r>
              <a:rPr lang="en-US" baseline="0" dirty="0" smtClean="0"/>
              <a:t>Up-TO-Date</a:t>
            </a:r>
          </a:p>
          <a:p>
            <a:pPr marL="228600" indent="-228600">
              <a:buNone/>
            </a:pPr>
            <a:endParaRPr lang="en-US" baseline="0" dirty="0" smtClean="0"/>
          </a:p>
          <a:p>
            <a:pPr marL="228600" indent="-228600">
              <a:buNone/>
            </a:pPr>
            <a:r>
              <a:rPr lang="en-US" baseline="0" dirty="0" smtClean="0"/>
              <a:t>Then the trainer would switch to our web page and actually show the resource.</a:t>
            </a:r>
          </a:p>
          <a:p>
            <a:pPr marL="228600" indent="-228600">
              <a:buNone/>
            </a:pPr>
            <a:endParaRPr lang="en-US" baseline="0" dirty="0" smtClean="0"/>
          </a:p>
          <a:p>
            <a:pPr marL="228600" indent="-228600">
              <a:buNone/>
            </a:pP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1. Third Class was</a:t>
            </a:r>
          </a:p>
          <a:p>
            <a:r>
              <a:rPr lang="en-US" dirty="0" smtClean="0"/>
              <a:t>Formal training on two major databases with idea that feeling comfortable searching in these two major databases would help them explore others on their own and make them feel comfortable.</a:t>
            </a:r>
          </a:p>
          <a:p>
            <a:endParaRPr lang="en-US" dirty="0" smtClean="0"/>
          </a:p>
          <a:p>
            <a:r>
              <a:rPr lang="en-US" dirty="0" smtClean="0"/>
              <a:t>2. My tips to you are</a:t>
            </a:r>
          </a:p>
          <a:p>
            <a:pPr marL="228600" indent="-228600">
              <a:buAutoNum type="arabicPeriod"/>
            </a:pPr>
            <a:r>
              <a:rPr lang="en-US" dirty="0" smtClean="0"/>
              <a:t>Make your objectives clear (to students and to yourself)</a:t>
            </a:r>
          </a:p>
          <a:p>
            <a:pPr marL="228600" indent="-228600">
              <a:buAutoNum type="arabicPeriod"/>
            </a:pPr>
            <a:r>
              <a:rPr lang="en-US" dirty="0" smtClean="0"/>
              <a:t>Use handouts – something they can take away is </a:t>
            </a:r>
            <a:r>
              <a:rPr lang="en-US" dirty="0" err="1" smtClean="0"/>
              <a:t>soooo</a:t>
            </a:r>
            <a:r>
              <a:rPr lang="en-US" dirty="0" smtClean="0"/>
              <a:t> comforting to them.</a:t>
            </a:r>
          </a:p>
          <a:p>
            <a:pPr marL="228600" indent="-228600">
              <a:buAutoNum type="arabicPeriod"/>
            </a:pPr>
            <a:endParaRPr lang="en-US" dirty="0" smtClean="0"/>
          </a:p>
        </p:txBody>
      </p:sp>
      <p:sp>
        <p:nvSpPr>
          <p:cNvPr id="4" name="Slide Number Placeholder 3"/>
          <p:cNvSpPr>
            <a:spLocks noGrp="1"/>
          </p:cNvSpPr>
          <p:nvPr>
            <p:ph type="sldNum" sz="quarter" idx="5"/>
          </p:nvPr>
        </p:nvSpPr>
        <p:spPr/>
        <p:txBody>
          <a:bodyPr/>
          <a:lstStyle/>
          <a:p>
            <a:pPr>
              <a:defRPr/>
            </a:pPr>
            <a:fld id="{B91E132F-56FB-485B-A824-A39488F5C183}" type="slidenum">
              <a:rPr lang="en-US" smtClean="0">
                <a:solidFill>
                  <a:prstClr val="black"/>
                </a:solidFill>
              </a:rPr>
              <a:pPr>
                <a:defRPr/>
              </a:pPr>
              <a:t>36</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1. Second type of training that we did was shadowing.</a:t>
            </a:r>
          </a:p>
          <a:p>
            <a:endParaRPr lang="en-US" dirty="0" smtClean="0"/>
          </a:p>
          <a:p>
            <a:r>
              <a:rPr lang="en-US" dirty="0" smtClean="0"/>
              <a:t>2. WHY: </a:t>
            </a:r>
          </a:p>
          <a:p>
            <a:r>
              <a:rPr lang="en-US" dirty="0" smtClean="0"/>
              <a:t>Well of course is was important for staff to observe and learn from the librarians in action.  But I had an ulterior motive.</a:t>
            </a:r>
          </a:p>
          <a:p>
            <a:endParaRPr lang="en-US" dirty="0" smtClean="0"/>
          </a:p>
          <a:p>
            <a:r>
              <a:rPr lang="en-US" dirty="0" smtClean="0"/>
              <a:t>3. …. this is where we addressed the apprehension of the support staff that I talked about earlier.  Their fear was – How can I learn everything that the librarians know?</a:t>
            </a:r>
          </a:p>
          <a:p>
            <a:endParaRPr lang="en-US" dirty="0" smtClean="0"/>
          </a:p>
          <a:p>
            <a:r>
              <a:rPr lang="en-US" dirty="0" smtClean="0"/>
              <a:t>4. Staff were scheduled one hour per week to be on the reference desk with a librarian.</a:t>
            </a:r>
          </a:p>
          <a:p>
            <a:endParaRPr lang="en-US" dirty="0" smtClean="0"/>
          </a:p>
          <a:p>
            <a:r>
              <a:rPr lang="en-US" dirty="0" smtClean="0"/>
              <a:t>5. And they got to see librarians</a:t>
            </a:r>
            <a:r>
              <a:rPr lang="en-US" baseline="0" dirty="0" smtClean="0"/>
              <a:t> working with patrons – conducting reference interviews – and trying a variety of different sources  and approaches to get to what was needed.  The librarians didn’t always have an IMMEDIATE  ANSWER.</a:t>
            </a:r>
          </a:p>
          <a:p>
            <a:endParaRPr lang="en-US" dirty="0" smtClean="0"/>
          </a:p>
          <a:p>
            <a:r>
              <a:rPr lang="en-US" dirty="0" smtClean="0"/>
              <a:t>6. The point I was constantly trying to make was:  You don’t have to know everything!  You can’t know everything!  The librarians don’t know everything.  That</a:t>
            </a:r>
            <a:r>
              <a:rPr lang="en-US" baseline="0" dirty="0" smtClean="0"/>
              <a:t> was the lesson I hoped they would take away from the experience.</a:t>
            </a:r>
          </a:p>
          <a:p>
            <a:endParaRPr lang="en-US" baseline="0" dirty="0" smtClean="0"/>
          </a:p>
          <a:p>
            <a:r>
              <a:rPr lang="en-US" baseline="0" dirty="0" smtClean="0"/>
              <a:t>7. Reverse shadowing – </a:t>
            </a:r>
            <a:r>
              <a:rPr lang="en-US" baseline="0" dirty="0" err="1" smtClean="0"/>
              <a:t>libs</a:t>
            </a:r>
            <a:r>
              <a:rPr lang="en-US" baseline="0" dirty="0" smtClean="0"/>
              <a:t> shadowed the circ staff at the circ desk.  This was a chance for the support staff to “drive” with the librarian there as support.</a:t>
            </a:r>
            <a:endParaRPr lang="en-US" dirty="0" smtClean="0"/>
          </a:p>
        </p:txBody>
      </p:sp>
      <p:sp>
        <p:nvSpPr>
          <p:cNvPr id="4" name="Slide Number Placeholder 3"/>
          <p:cNvSpPr>
            <a:spLocks noGrp="1"/>
          </p:cNvSpPr>
          <p:nvPr>
            <p:ph type="sldNum" sz="quarter" idx="5"/>
          </p:nvPr>
        </p:nvSpPr>
        <p:spPr/>
        <p:txBody>
          <a:bodyPr/>
          <a:lstStyle/>
          <a:p>
            <a:pPr>
              <a:defRPr/>
            </a:pPr>
            <a:fld id="{64C8FCD7-1768-40FD-9617-968E20B5149E}" type="slidenum">
              <a:rPr lang="en-US" smtClean="0">
                <a:solidFill>
                  <a:prstClr val="black"/>
                </a:solidFill>
              </a:rPr>
              <a:pPr>
                <a:defRPr/>
              </a:pPr>
              <a:t>39</a:t>
            </a:fld>
            <a:endParaRPr 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1. The third type of training we did was HANDS-on.</a:t>
            </a:r>
          </a:p>
          <a:p>
            <a:endParaRPr lang="en-US" dirty="0" smtClean="0"/>
          </a:p>
          <a:p>
            <a:r>
              <a:rPr lang="en-US" dirty="0" smtClean="0"/>
              <a:t>2. The reference librarians developed 5 questions per week for a period of 12 weeks.  Staff were expected to use the resources at LSL to answer the questions, and then bring</a:t>
            </a:r>
            <a:r>
              <a:rPr lang="en-US" baseline="0" dirty="0" smtClean="0"/>
              <a:t> their work to their next “shadowing” slot to discuss with the librarian. </a:t>
            </a:r>
          </a:p>
          <a:p>
            <a:endParaRPr lang="en-US" baseline="0" dirty="0" smtClean="0"/>
          </a:p>
          <a:p>
            <a:r>
              <a:rPr lang="en-US" baseline="0" dirty="0" smtClean="0"/>
              <a:t>3. This training was extremely effective because staff actually had to look for resources and use them  and as we all know – doing helps you retain knowledge.</a:t>
            </a:r>
          </a:p>
          <a:p>
            <a:endParaRPr lang="en-US" baseline="0" dirty="0" smtClean="0"/>
          </a:p>
          <a:p>
            <a:r>
              <a:rPr lang="en-US" baseline="0" dirty="0" smtClean="0"/>
              <a:t>4. For this to work, supervisors agreed to give staff “off-duty” time to work on their assignment. </a:t>
            </a:r>
          </a:p>
          <a:p>
            <a:endParaRPr lang="en-US" baseline="0" dirty="0" smtClean="0"/>
          </a:p>
          <a:p>
            <a:r>
              <a:rPr lang="en-US" baseline="0" dirty="0" smtClean="0"/>
              <a:t>Sample questions …..</a:t>
            </a:r>
          </a:p>
        </p:txBody>
      </p:sp>
      <p:sp>
        <p:nvSpPr>
          <p:cNvPr id="4" name="Slide Number Placeholder 3"/>
          <p:cNvSpPr>
            <a:spLocks noGrp="1"/>
          </p:cNvSpPr>
          <p:nvPr>
            <p:ph type="sldNum" sz="quarter" idx="10"/>
          </p:nvPr>
        </p:nvSpPr>
        <p:spPr/>
        <p:txBody>
          <a:bodyPr/>
          <a:lstStyle/>
          <a:p>
            <a:fld id="{B19E4E53-03A3-48DA-866D-21190502A228}"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These</a:t>
            </a:r>
            <a:r>
              <a:rPr lang="en-US" baseline="0" dirty="0" smtClean="0"/>
              <a:t> were the questions for week one.  </a:t>
            </a:r>
          </a:p>
          <a:p>
            <a:pPr marL="228600" indent="-228600">
              <a:buAutoNum type="arabicPeriod"/>
            </a:pPr>
            <a:endParaRPr lang="en-US" baseline="0" dirty="0" smtClean="0"/>
          </a:p>
          <a:p>
            <a:pPr marL="228600" indent="-228600">
              <a:buAutoNum type="arabicPeriod"/>
            </a:pPr>
            <a:r>
              <a:rPr lang="en-US" baseline="0" dirty="0" smtClean="0"/>
              <a:t>Over the 12 week period the questions covered a wide range of topics  -- and were a good sampling of what one could expect at a public desk in a medical library.</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xfrm>
            <a:off x="1166813" y="692150"/>
            <a:ext cx="4616450" cy="3463925"/>
          </a:xfrm>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1. Our fourth type of training is our on-going training</a:t>
            </a:r>
            <a:r>
              <a:rPr lang="en-US" b="1" baseline="0" dirty="0" smtClean="0"/>
              <a:t> …. And we call it Library Grand Rounds.</a:t>
            </a:r>
            <a:endParaRPr lang="en-US" b="1" dirty="0" smtClean="0"/>
          </a:p>
          <a:p>
            <a:endParaRPr lang="en-US" b="1" dirty="0" smtClean="0"/>
          </a:p>
          <a:p>
            <a:r>
              <a:rPr lang="en-US" b="1" dirty="0" smtClean="0"/>
              <a:t>2. Grand rounds</a:t>
            </a:r>
            <a:r>
              <a:rPr lang="en-US" dirty="0" smtClean="0"/>
              <a:t> are a ritual of </a:t>
            </a:r>
            <a:r>
              <a:rPr lang="en-US" dirty="0" smtClean="0">
                <a:hlinkClick r:id="rId3" action="ppaction://hlinkfile" tooltip="Medical education"/>
              </a:rPr>
              <a:t>medical education</a:t>
            </a:r>
            <a:r>
              <a:rPr lang="en-US" dirty="0" smtClean="0"/>
              <a:t>, consisting of presenting the medical problems and treatment of a particular patient to an audience consisting of doctors, residents, and medical students. – so we thought the name was appropriate.</a:t>
            </a:r>
          </a:p>
          <a:p>
            <a:endParaRPr lang="en-US" dirty="0" smtClean="0"/>
          </a:p>
          <a:p>
            <a:r>
              <a:rPr lang="en-US" dirty="0" smtClean="0"/>
              <a:t>3. Once per month</a:t>
            </a:r>
          </a:p>
          <a:p>
            <a:endParaRPr lang="en-US" dirty="0" smtClean="0"/>
          </a:p>
          <a:p>
            <a:r>
              <a:rPr lang="en-US" dirty="0" smtClean="0"/>
              <a:t>4. All librarians and support staff meet</a:t>
            </a:r>
          </a:p>
          <a:p>
            <a:endParaRPr lang="en-US" dirty="0" smtClean="0"/>
          </a:p>
          <a:p>
            <a:r>
              <a:rPr lang="en-US" dirty="0" smtClean="0"/>
              <a:t>5. 2 staff responsible for the meeting  -- bring interesting questions</a:t>
            </a:r>
            <a:r>
              <a:rPr lang="en-US" baseline="0" dirty="0" smtClean="0"/>
              <a:t> that happened at the desk</a:t>
            </a:r>
            <a:endParaRPr lang="en-US" dirty="0" smtClean="0"/>
          </a:p>
          <a:p>
            <a:endParaRPr lang="en-US" dirty="0" smtClean="0"/>
          </a:p>
          <a:p>
            <a:endParaRPr lang="en-US" dirty="0" smtClean="0"/>
          </a:p>
          <a:p>
            <a:r>
              <a:rPr lang="en-US" dirty="0" smtClean="0"/>
              <a:t>6. Librarians not in charge</a:t>
            </a:r>
          </a:p>
          <a:p>
            <a:endParaRPr lang="en-US" dirty="0" smtClean="0"/>
          </a:p>
          <a:p>
            <a:r>
              <a:rPr lang="en-US" dirty="0" smtClean="0"/>
              <a:t>7. Was designed to encourage communication between the two groups --- and it really has worked.  The lines of communication have been flowing much more smoothly since the training and the grand rounds.</a:t>
            </a:r>
          </a:p>
          <a:p>
            <a:endParaRPr lang="en-US" dirty="0" smtClean="0"/>
          </a:p>
        </p:txBody>
      </p:sp>
      <p:sp>
        <p:nvSpPr>
          <p:cNvPr id="4" name="Slide Number Placeholder 3"/>
          <p:cNvSpPr>
            <a:spLocks noGrp="1"/>
          </p:cNvSpPr>
          <p:nvPr>
            <p:ph type="sldNum" sz="quarter" idx="5"/>
          </p:nvPr>
        </p:nvSpPr>
        <p:spPr/>
        <p:txBody>
          <a:bodyPr/>
          <a:lstStyle/>
          <a:p>
            <a:pPr>
              <a:defRPr/>
            </a:pPr>
            <a:fld id="{FE52D3FC-1CAB-4C3E-9650-B8D0DFC6C2F2}" type="slidenum">
              <a:rPr lang="en-US" smtClean="0">
                <a:solidFill>
                  <a:prstClr val="black"/>
                </a:solidFill>
              </a:rPr>
              <a:pPr>
                <a:defRPr/>
              </a:pPr>
              <a:t>42</a:t>
            </a:fld>
            <a:endParaRPr 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Evaluation method</a:t>
            </a:r>
            <a:r>
              <a:rPr lang="en-US" baseline="0" dirty="0" smtClean="0"/>
              <a:t> used was a written test consisting of 31 questions and covering all the aspects of the ready reference training.</a:t>
            </a:r>
          </a:p>
          <a:p>
            <a:pPr marL="228600" indent="-228600">
              <a:buAutoNum type="arabicPeriod"/>
            </a:pPr>
            <a:endParaRPr lang="en-US" baseline="0" dirty="0" smtClean="0"/>
          </a:p>
          <a:p>
            <a:pPr marL="228600" indent="-228600">
              <a:buAutoNum type="arabicPeriod"/>
            </a:pPr>
            <a:r>
              <a:rPr lang="en-US" baseline="0" dirty="0" smtClean="0"/>
              <a:t>Not only did the test results tell us that the students had learned what we wanted them to learn,</a:t>
            </a:r>
          </a:p>
          <a:p>
            <a:pPr marL="228600" indent="-228600">
              <a:buAutoNum type="arabicPeriod"/>
            </a:pPr>
            <a:endParaRPr lang="en-US" baseline="0" dirty="0" smtClean="0"/>
          </a:p>
          <a:p>
            <a:pPr marL="228600" indent="-228600">
              <a:buAutoNum type="arabicPeriod"/>
            </a:pPr>
            <a:r>
              <a:rPr lang="en-US" baseline="0" dirty="0" smtClean="0"/>
              <a:t>But it was a good confidence booster for the staff who too k the test and were successful..</a:t>
            </a:r>
          </a:p>
          <a:p>
            <a:pPr marL="228600" indent="-228600">
              <a:buAutoNum type="arabicPeriod"/>
            </a:pPr>
            <a:endParaRPr lang="en-US" baseline="0" dirty="0" smtClean="0"/>
          </a:p>
          <a:p>
            <a:pPr marL="228600" indent="-228600">
              <a:buAutoNum type="arabicPeriod"/>
            </a:pPr>
            <a:r>
              <a:rPr lang="en-US" baseline="0" dirty="0" smtClean="0"/>
              <a:t>They could see that they were proficient ….</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43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Cross training was successful</a:t>
            </a:r>
          </a:p>
          <a:p>
            <a:pPr marL="228600" indent="-228600">
              <a:buAutoNum type="arabicPeriod"/>
            </a:pPr>
            <a:endParaRPr lang="en-US" dirty="0" smtClean="0"/>
          </a:p>
          <a:p>
            <a:pPr marL="228600" indent="-228600">
              <a:buAutoNum type="arabicPeriod"/>
            </a:pPr>
            <a:r>
              <a:rPr lang="en-US" dirty="0" smtClean="0"/>
              <a:t>Staffing resources are flexible</a:t>
            </a:r>
          </a:p>
          <a:p>
            <a:pPr marL="228600" indent="-228600">
              <a:buAutoNum type="arabicPeriod"/>
            </a:pPr>
            <a:r>
              <a:rPr lang="en-US" dirty="0" smtClean="0"/>
              <a:t>One promotion the first year – two more coming by Dec.</a:t>
            </a:r>
          </a:p>
          <a:p>
            <a:pPr marL="228600" indent="-228600">
              <a:buAutoNum type="arabicPeriod"/>
            </a:pPr>
            <a:endParaRPr lang="en-US" dirty="0" smtClean="0"/>
          </a:p>
          <a:p>
            <a:pPr marL="228600" indent="-228600">
              <a:buAutoNum type="arabicPeriod"/>
            </a:pPr>
            <a:r>
              <a:rPr lang="en-US" dirty="0" smtClean="0"/>
              <a:t>Successful implementation of SSD</a:t>
            </a:r>
          </a:p>
          <a:p>
            <a:pPr marL="228600" indent="-228600">
              <a:buAutoNum type="arabicPeriod"/>
            </a:pPr>
            <a:endParaRPr lang="en-US" dirty="0" smtClean="0"/>
          </a:p>
          <a:p>
            <a:pPr marL="228600" indent="-228600">
              <a:buAutoNum type="arabicPeriod"/>
            </a:pPr>
            <a:r>
              <a:rPr lang="en-US" dirty="0" smtClean="0"/>
              <a:t>Triage is working</a:t>
            </a:r>
          </a:p>
          <a:p>
            <a:pPr marL="228600" indent="-228600">
              <a:buAutoNum type="arabicPeriod"/>
            </a:pPr>
            <a:endParaRPr lang="en-US" dirty="0" smtClean="0"/>
          </a:p>
          <a:p>
            <a:pPr marL="228600" indent="-228600">
              <a:buAutoNum type="arabicPeriod"/>
            </a:pPr>
            <a:endParaRPr lang="en-US"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228600" indent="-228600">
              <a:buAutoNum type="arabicPeriod"/>
            </a:pPr>
            <a:endParaRPr lang="en-US" dirty="0" smtClean="0"/>
          </a:p>
          <a:p>
            <a:pPr marL="228600" indent="-228600">
              <a:buAutoNum type="arabicPeriod"/>
            </a:pPr>
            <a:r>
              <a:rPr lang="en-US" dirty="0" smtClean="0"/>
              <a:t>SO – what are our next steps:</a:t>
            </a:r>
          </a:p>
          <a:p>
            <a:pPr marL="228600" indent="-228600">
              <a:buAutoNum type="arabicPeriod"/>
            </a:pPr>
            <a:endParaRPr lang="en-US" dirty="0" smtClean="0"/>
          </a:p>
          <a:p>
            <a:pPr marL="228600" indent="-228600">
              <a:buAutoNum type="arabicPeriod"/>
            </a:pPr>
            <a:r>
              <a:rPr lang="en-US" dirty="0" smtClean="0"/>
              <a:t>Evaluation of the training program and the SSD</a:t>
            </a:r>
          </a:p>
          <a:p>
            <a:pPr marL="228600" indent="-228600">
              <a:buAutoNum type="arabicPeriod"/>
            </a:pPr>
            <a:endParaRPr lang="en-US" dirty="0" smtClean="0"/>
          </a:p>
          <a:p>
            <a:pPr marL="228600" indent="-228600">
              <a:buAutoNum type="arabicPeriod"/>
            </a:pPr>
            <a:r>
              <a:rPr lang="en-US" dirty="0" smtClean="0"/>
              <a:t>Reviewing and revising the Career ladder program elements. – training – frameworks – areas of responsibility.</a:t>
            </a:r>
          </a:p>
          <a:p>
            <a:pPr marL="228600" indent="-228600">
              <a:buAutoNum type="arabicPeriod"/>
            </a:pPr>
            <a:endParaRPr lang="en-US" dirty="0" smtClean="0"/>
          </a:p>
          <a:p>
            <a:pPr marL="228600" indent="-228600">
              <a:buAutoNum type="arabicPeriod"/>
            </a:pPr>
            <a:endParaRPr lang="en-US" dirty="0" smtClean="0"/>
          </a:p>
          <a:p>
            <a:pPr marL="228600" indent="-228600">
              <a:buNone/>
            </a:pPr>
            <a:r>
              <a:rPr lang="en-US" dirty="0" smtClean="0"/>
              <a:t>AND</a:t>
            </a:r>
            <a:r>
              <a:rPr lang="en-US" baseline="0" dirty="0" smtClean="0"/>
              <a:t> – before we go on to questions from the audience, </a:t>
            </a:r>
          </a:p>
          <a:p>
            <a:pPr marL="228600" indent="-228600">
              <a:buNone/>
            </a:pPr>
            <a:r>
              <a:rPr lang="en-US" baseline="0" dirty="0" smtClean="0"/>
              <a:t>I’d like to mention that if you are interested in the whole career ladder program we developed at LSL,</a:t>
            </a:r>
          </a:p>
          <a:p>
            <a:pPr marL="228600" indent="-228600">
              <a:buNone/>
            </a:pPr>
            <a:endParaRPr lang="en-US" baseline="0" dirty="0" smtClean="0"/>
          </a:p>
          <a:p>
            <a:pPr marL="228600" indent="-228600">
              <a:buNone/>
            </a:pPr>
            <a:r>
              <a:rPr lang="en-US" baseline="0" dirty="0" smtClean="0"/>
              <a:t>Elaine Martin and I wrote an article about the development process of the program .  </a:t>
            </a:r>
            <a:r>
              <a:rPr lang="en-US" baseline="0" smtClean="0"/>
              <a:t>The article </a:t>
            </a:r>
            <a:r>
              <a:rPr lang="en-US" baseline="0" dirty="0" smtClean="0"/>
              <a:t>was just published in the J. Of Academic Librarianship – v35 #4 475-481</a:t>
            </a:r>
          </a:p>
          <a:p>
            <a:pPr marL="228600" indent="-228600">
              <a:buNone/>
            </a:pPr>
            <a:r>
              <a:rPr lang="en-US" baseline="0" dirty="0" smtClean="0"/>
              <a:t>“One model for creating a career ladder for library support staff.”</a:t>
            </a:r>
          </a:p>
          <a:p>
            <a:pPr marL="228600" indent="-228600">
              <a:buNone/>
            </a:pPr>
            <a:endParaRPr lang="en-US" baseline="0" dirty="0" smtClean="0"/>
          </a:p>
          <a:p>
            <a:pPr marL="228600" indent="-228600">
              <a:buNone/>
            </a:pPr>
            <a:endParaRPr lang="en-US" dirty="0" smtClean="0"/>
          </a:p>
          <a:p>
            <a:pPr marL="228600" indent="-228600">
              <a:buAutoNum type="arabicPeriod"/>
            </a:pPr>
            <a:endParaRPr lang="en-US" dirty="0" smtClean="0"/>
          </a:p>
        </p:txBody>
      </p:sp>
      <p:sp>
        <p:nvSpPr>
          <p:cNvPr id="4" name="Slide Number Placeholder 3"/>
          <p:cNvSpPr>
            <a:spLocks noGrp="1"/>
          </p:cNvSpPr>
          <p:nvPr>
            <p:ph type="sldNum" sz="quarter" idx="10"/>
          </p:nvPr>
        </p:nvSpPr>
        <p:spPr/>
        <p:txBody>
          <a:bodyPr/>
          <a:lstStyle/>
          <a:p>
            <a:fld id="{B19E4E53-03A3-48DA-866D-21190502A228}"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fontScale="92500" lnSpcReduction="10000"/>
          </a:bodyPr>
          <a:lstStyle/>
          <a:p>
            <a:r>
              <a:rPr lang="en-US" dirty="0" smtClean="0"/>
              <a:t>There were benefits for all parties</a:t>
            </a:r>
            <a:r>
              <a:rPr lang="en-US" baseline="0" dirty="0" smtClean="0"/>
              <a:t> involved, as you can see:</a:t>
            </a:r>
          </a:p>
          <a:p>
            <a:r>
              <a:rPr lang="en-US" b="1" dirty="0" smtClean="0"/>
              <a:t>The Library </a:t>
            </a:r>
            <a:r>
              <a:rPr lang="en-US" dirty="0" smtClean="0"/>
              <a:t>could be up-to-date on new technology</a:t>
            </a:r>
            <a:r>
              <a:rPr lang="en-US" baseline="0" dirty="0" smtClean="0"/>
              <a:t> and services and thus better serve our patrons.</a:t>
            </a:r>
          </a:p>
          <a:p>
            <a:endParaRPr lang="en-US" baseline="0" dirty="0" smtClean="0"/>
          </a:p>
          <a:p>
            <a:r>
              <a:rPr lang="en-US" baseline="0" dirty="0" smtClean="0"/>
              <a:t>Our staffing could be </a:t>
            </a:r>
            <a:r>
              <a:rPr lang="en-US" b="1" baseline="0" dirty="0" smtClean="0"/>
              <a:t>more flexible</a:t>
            </a:r>
            <a:r>
              <a:rPr lang="en-US" baseline="0" dirty="0" smtClean="0"/>
              <a:t>. We could knock down the silos of Public Services </a:t>
            </a:r>
            <a:r>
              <a:rPr lang="en-US" baseline="0" dirty="0" err="1" smtClean="0"/>
              <a:t>vs</a:t>
            </a:r>
            <a:r>
              <a:rPr lang="en-US" baseline="0" dirty="0" smtClean="0"/>
              <a:t> Tech Service.  “That’s not my job”…. “I don’t know how so I can’t step in.”</a:t>
            </a:r>
          </a:p>
          <a:p>
            <a:endParaRPr lang="en-US" baseline="0" dirty="0" smtClean="0"/>
          </a:p>
          <a:p>
            <a:r>
              <a:rPr lang="en-US" baseline="0" dirty="0" smtClean="0"/>
              <a:t>As we’ll see later in Jane’s presentation, that flexibility applied to the librarians as well.</a:t>
            </a:r>
          </a:p>
          <a:p>
            <a:endParaRPr lang="en-US" baseline="0" dirty="0" smtClean="0"/>
          </a:p>
          <a:p>
            <a:r>
              <a:rPr lang="en-US" baseline="0" dirty="0" smtClean="0"/>
              <a:t>We needed to </a:t>
            </a:r>
            <a:r>
              <a:rPr lang="en-US" b="1" baseline="0" dirty="0" smtClean="0"/>
              <a:t>cross-train staff so they could step in where needed</a:t>
            </a:r>
            <a:r>
              <a:rPr lang="en-US" baseline="0" dirty="0" smtClean="0"/>
              <a:t>.  (In retrospect) This has been PARTICULARLY helpful as we plan for service continuity in the case of extensive staff absences due to any sort of flu or other illness.</a:t>
            </a:r>
          </a:p>
          <a:p>
            <a:r>
              <a:rPr lang="en-US" baseline="0" dirty="0" smtClean="0"/>
              <a:t>FOR THE STAFF:</a:t>
            </a:r>
          </a:p>
          <a:p>
            <a:endParaRPr lang="en-US" baseline="0" dirty="0" smtClean="0"/>
          </a:p>
          <a:p>
            <a:r>
              <a:rPr lang="en-US" baseline="0" dirty="0" smtClean="0"/>
              <a:t>Clear evaluation criteria let them know exactly what they needed to be able to do.</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This was particularly helpful for the training and orientation of </a:t>
            </a:r>
            <a:r>
              <a:rPr lang="en-US" b="1" baseline="0" dirty="0" smtClean="0"/>
              <a:t>NEW STAFF  </a:t>
            </a:r>
            <a:r>
              <a:rPr lang="en-US" baseline="0" dirty="0" smtClean="0"/>
              <a:t>and we could prepare </a:t>
            </a:r>
            <a:r>
              <a:rPr lang="en-US" b="1" u="sng" baseline="0" dirty="0" smtClean="0"/>
              <a:t>existing staff </a:t>
            </a:r>
            <a:r>
              <a:rPr lang="en-US" baseline="0" dirty="0" smtClean="0"/>
              <a:t>for new roles as their former duties were cut back or eliminated (e.g. binding in a library going e-only.) This gave them more skills.</a:t>
            </a:r>
          </a:p>
          <a:p>
            <a:endParaRPr lang="en-US" baseline="0" dirty="0" smtClean="0"/>
          </a:p>
          <a:p>
            <a:r>
              <a:rPr lang="en-US" baseline="0" dirty="0" smtClean="0"/>
              <a:t>And, as a part of the </a:t>
            </a:r>
            <a:r>
              <a:rPr lang="en-US" b="1" baseline="0" dirty="0" smtClean="0"/>
              <a:t>Career Ladder Program</a:t>
            </a:r>
            <a:r>
              <a:rPr lang="en-US" baseline="0" dirty="0" smtClean="0"/>
              <a:t>, gave them the opportunity for promotion and advancement.</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We evaluated</a:t>
            </a:r>
            <a:r>
              <a:rPr lang="en-US" baseline="0" dirty="0" smtClean="0"/>
              <a:t> the library’s support service functions and grouped them as you see here into 4 AREAS of RESPONSIBILITY.</a:t>
            </a:r>
          </a:p>
          <a:p>
            <a:endParaRPr lang="en-US" baseline="0" dirty="0" smtClean="0"/>
          </a:p>
          <a:p>
            <a:r>
              <a:rPr lang="en-US" baseline="0" dirty="0" smtClean="0"/>
              <a:t>This will evolve as the factors we mentioned earlier evolve.</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Now to the MEAT:</a:t>
            </a:r>
            <a:r>
              <a:rPr lang="en-US" baseline="0" dirty="0" smtClean="0"/>
              <a:t> The actual training:</a:t>
            </a:r>
          </a:p>
          <a:p>
            <a:endParaRPr lang="en-US" baseline="0" dirty="0" smtClean="0"/>
          </a:p>
          <a:p>
            <a:r>
              <a:rPr lang="en-US" baseline="0" dirty="0" smtClean="0"/>
              <a:t>We divided the training topics into 4 areas, as you see here</a:t>
            </a:r>
          </a:p>
          <a:p>
            <a:endParaRPr lang="en-US" baseline="0" dirty="0" smtClean="0"/>
          </a:p>
          <a:p>
            <a:r>
              <a:rPr lang="en-US" dirty="0" smtClean="0"/>
              <a:t>The functional job skills are for the 4 areas listed on the previous slide.  Jane will talk about that</a:t>
            </a:r>
            <a:r>
              <a:rPr lang="en-US" baseline="0" dirty="0" smtClean="0"/>
              <a:t> training process in more detail.</a:t>
            </a:r>
          </a:p>
          <a:p>
            <a:endParaRPr lang="en-US" baseline="0" dirty="0" smtClean="0"/>
          </a:p>
          <a:p>
            <a:endParaRPr lang="en-US" baseline="0" dirty="0" smtClean="0"/>
          </a:p>
          <a:p>
            <a:r>
              <a:rPr lang="en-US" baseline="0" dirty="0" smtClean="0"/>
              <a:t>The other 3 I’ll describe in the next few slides</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We used a variety of training methods, depending on the skill or topic.</a:t>
            </a:r>
          </a:p>
          <a:p>
            <a:endParaRPr lang="en-US" dirty="0" smtClean="0"/>
          </a:p>
          <a:p>
            <a:r>
              <a:rPr lang="en-US" dirty="0" smtClean="0"/>
              <a:t>Classes</a:t>
            </a:r>
          </a:p>
          <a:p>
            <a:r>
              <a:rPr lang="en-US" dirty="0" smtClean="0"/>
              <a:t>Hands-on</a:t>
            </a:r>
          </a:p>
          <a:p>
            <a:r>
              <a:rPr lang="en-US" dirty="0" smtClean="0"/>
              <a:t>Independent Study</a:t>
            </a:r>
          </a:p>
          <a:p>
            <a:endParaRPr lang="en-US" dirty="0" smtClean="0"/>
          </a:p>
          <a:p>
            <a:r>
              <a:rPr lang="en-US" dirty="0" smtClean="0"/>
              <a:t>The classes were developed and taught primarily by existing library staff. It was my job to coordinate</a:t>
            </a:r>
            <a:r>
              <a:rPr lang="en-US" baseline="0" dirty="0" smtClean="0"/>
              <a:t> that process. I taught many of them; better qualified staff taught some of them.</a:t>
            </a:r>
          </a:p>
          <a:p>
            <a:endParaRPr lang="en-US" baseline="0" dirty="0" smtClean="0"/>
          </a:p>
          <a:p>
            <a:r>
              <a:rPr lang="en-US" baseline="0" dirty="0" smtClean="0"/>
              <a:t>HR did help with some customer service training.</a:t>
            </a:r>
          </a:p>
          <a:p>
            <a:endParaRPr lang="en-US" baseline="0" dirty="0" smtClean="0"/>
          </a:p>
          <a:p>
            <a:r>
              <a:rPr lang="en-US" baseline="0" dirty="0" smtClean="0"/>
              <a:t>DEOO helped explain policies</a:t>
            </a:r>
          </a:p>
          <a:p>
            <a:endParaRPr lang="en-US" baseline="0" dirty="0" smtClean="0"/>
          </a:p>
          <a:p>
            <a:r>
              <a:rPr lang="en-US" baseline="0" dirty="0" smtClean="0"/>
              <a:t>IS provided classes on the MS 2007 upgrade, but usually I attended classed and then developed training for library staff</a:t>
            </a:r>
          </a:p>
          <a:p>
            <a:endParaRPr lang="en-US" baseline="0" dirty="0" smtClean="0"/>
          </a:p>
          <a:p>
            <a:r>
              <a:rPr lang="en-US" baseline="0" dirty="0" smtClean="0"/>
              <a:t>We identified our consortia groups as possibilities, but to date have not utilized those in this program</a:t>
            </a:r>
          </a:p>
          <a:p>
            <a:endParaRPr lang="en-US" baseline="0" dirty="0" smtClean="0"/>
          </a:p>
          <a:p>
            <a:r>
              <a:rPr lang="en-US" baseline="0" dirty="0" smtClean="0"/>
              <a:t>Hands-on training was particularly impt for functional duties and MS programs</a:t>
            </a:r>
          </a:p>
          <a:p>
            <a:endParaRPr lang="en-US" baseline="0" dirty="0" smtClean="0"/>
          </a:p>
          <a:p>
            <a:r>
              <a:rPr lang="en-US" baseline="0" dirty="0" smtClean="0"/>
              <a:t>Independent study allowed for reading, practice, and review.</a:t>
            </a:r>
          </a:p>
          <a:p>
            <a:endParaRPr lang="en-US" baseline="0" dirty="0" smtClean="0"/>
          </a:p>
          <a:p>
            <a:r>
              <a:rPr lang="en-US" baseline="0" dirty="0" smtClean="0"/>
              <a:t>Some training was in groups, some was one-on one. Staff members were given time for reading, practice, etc.</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We needed to know if our training methods were working—were they effective,</a:t>
            </a:r>
          </a:p>
          <a:p>
            <a:r>
              <a:rPr lang="en-US" dirty="0" smtClean="0"/>
              <a:t>So each duty had a set of measurable evaluation criteria; there were “certification exercises” of various types---which I’ll get into in a minute.</a:t>
            </a:r>
          </a:p>
          <a:p>
            <a:endParaRPr lang="en-US" dirty="0" smtClean="0"/>
          </a:p>
          <a:p>
            <a:r>
              <a:rPr lang="en-US" dirty="0" smtClean="0"/>
              <a:t>Each skill or duty was evaluated as it was learned; there was no big FINAL EXAM at the end of a section.</a:t>
            </a:r>
          </a:p>
          <a:p>
            <a:endParaRPr lang="en-US" dirty="0" smtClean="0"/>
          </a:p>
          <a:p>
            <a:r>
              <a:rPr lang="en-US" dirty="0" smtClean="0"/>
              <a:t>It was all pass/fail---always opportunities to try again.  We wanted staff to LEARN and SUCCEED</a:t>
            </a:r>
          </a:p>
          <a:p>
            <a:endParaRPr lang="en-US" dirty="0" smtClean="0"/>
          </a:p>
          <a:p>
            <a:r>
              <a:rPr lang="en-US" dirty="0" smtClean="0"/>
              <a:t>And they maintained a portfolio of requirements and progress.</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These were some of the</a:t>
            </a:r>
            <a:r>
              <a:rPr lang="en-US" baseline="0" dirty="0" smtClean="0"/>
              <a:t> </a:t>
            </a:r>
            <a:r>
              <a:rPr lang="en-US" dirty="0" smtClean="0"/>
              <a:t>evaluation techniques we initially identified, but we have not used all of them to date.</a:t>
            </a:r>
            <a:endParaRPr lang="en-US" dirty="0"/>
          </a:p>
        </p:txBody>
      </p:sp>
      <p:sp>
        <p:nvSpPr>
          <p:cNvPr id="4" name="Slide Number Placeholder 3"/>
          <p:cNvSpPr>
            <a:spLocks noGrp="1"/>
          </p:cNvSpPr>
          <p:nvPr>
            <p:ph type="sldNum" sz="quarter" idx="10"/>
          </p:nvPr>
        </p:nvSpPr>
        <p:spPr/>
        <p:txBody>
          <a:bodyPr/>
          <a:lstStyle/>
          <a:p>
            <a:fld id="{B19E4E53-03A3-48DA-866D-21190502A22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dirty="0" smtClean="0"/>
              <a:t>Click to edit Master title style</a:t>
            </a:r>
            <a:endParaRPr kumimoji="0" lang="en-US" dirty="0"/>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a:xfrm>
            <a:off x="990600" y="6381750"/>
            <a:ext cx="3200400" cy="476250"/>
          </a:xfrm>
        </p:spPr>
        <p:txBody>
          <a:bodyPr/>
          <a:lstStyle>
            <a:extLst/>
          </a:lstStyle>
          <a:p>
            <a:endParaRPr lang="en-US" dirty="0"/>
          </a:p>
        </p:txBody>
      </p:sp>
      <p:sp>
        <p:nvSpPr>
          <p:cNvPr id="20" name="Footer Placeholder 19"/>
          <p:cNvSpPr>
            <a:spLocks noGrp="1"/>
          </p:cNvSpPr>
          <p:nvPr>
            <p:ph type="ftr" sz="quarter" idx="11"/>
          </p:nvPr>
        </p:nvSpPr>
        <p:spPr/>
        <p:txBody>
          <a:bodyPr/>
          <a:lstStyle>
            <a:extLst/>
          </a:lstStyle>
          <a:p>
            <a:r>
              <a:rPr lang="en-US" dirty="0" smtClean="0"/>
              <a:t> © 2009 University of Massachusetts</a:t>
            </a:r>
            <a:endParaRPr lang="en-US" dirty="0"/>
          </a:p>
        </p:txBody>
      </p:sp>
      <p:sp>
        <p:nvSpPr>
          <p:cNvPr id="10" name="Slide Number Placeholder 9"/>
          <p:cNvSpPr>
            <a:spLocks noGrp="1"/>
          </p:cNvSpPr>
          <p:nvPr>
            <p:ph type="sldNum" sz="quarter" idx="12"/>
          </p:nvPr>
        </p:nvSpPr>
        <p:spPr/>
        <p:txBody>
          <a:bodyPr/>
          <a:lstStyle>
            <a:extLst/>
          </a:lstStyle>
          <a:p>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pic>
        <p:nvPicPr>
          <p:cNvPr id="11" name="Picture 10" descr="umasslogoinformal.gif"/>
          <p:cNvPicPr>
            <a:picLocks noChangeAspect="1"/>
          </p:cNvPicPr>
          <p:nvPr userDrawn="1"/>
        </p:nvPicPr>
        <p:blipFill>
          <a:blip r:embed="rId2" cstate="print"/>
          <a:stretch>
            <a:fillRect/>
          </a:stretch>
        </p:blipFill>
        <p:spPr>
          <a:xfrm>
            <a:off x="8305800" y="5943601"/>
            <a:ext cx="609600" cy="71437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dirty="0" smtClean="0"/>
              <a:t> © 2009 University of Massachusetts</a:t>
            </a:r>
            <a:endParaRPr lang="en-US" dirty="0"/>
          </a:p>
        </p:txBody>
      </p:sp>
      <p:sp>
        <p:nvSpPr>
          <p:cNvPr id="6" name="Slide Number Placeholder 5"/>
          <p:cNvSpPr>
            <a:spLocks noGrp="1"/>
          </p:cNvSpPr>
          <p:nvPr>
            <p:ph type="sldNum" sz="quarter" idx="12"/>
          </p:nvPr>
        </p:nvSpPr>
        <p:spPr/>
        <p:txBody>
          <a:bodyPr/>
          <a:lstStyle>
            <a:extLst/>
          </a:lstStyle>
          <a:p>
            <a:fld id="{91140985-F912-4EAC-8E4A-FC2B668776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dirty="0" smtClean="0"/>
              <a:t> © 2009 University of Massachusetts</a:t>
            </a:r>
            <a:endParaRPr lang="en-US" dirty="0"/>
          </a:p>
        </p:txBody>
      </p:sp>
      <p:sp>
        <p:nvSpPr>
          <p:cNvPr id="6" name="Slide Number Placeholder 5"/>
          <p:cNvSpPr>
            <a:spLocks noGrp="1"/>
          </p:cNvSpPr>
          <p:nvPr>
            <p:ph type="sldNum" sz="quarter" idx="12"/>
          </p:nvPr>
        </p:nvSpPr>
        <p:spPr/>
        <p:txBody>
          <a:bodyPr/>
          <a:lstStyle>
            <a:extLst/>
          </a:lstStyle>
          <a:p>
            <a:fld id="{0558983A-93D2-46D5-8C65-A9C28BBF069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38201" y="2362201"/>
            <a:ext cx="7693025" cy="3724275"/>
          </a:xfrm>
        </p:spPr>
        <p:txBody>
          <a:bodyPr/>
          <a:lstStyle/>
          <a:p>
            <a:endParaRPr lang="en-US"/>
          </a:p>
        </p:txBody>
      </p:sp>
      <p:sp>
        <p:nvSpPr>
          <p:cNvPr id="4" name="Date Placeholder 3"/>
          <p:cNvSpPr>
            <a:spLocks noGrp="1"/>
          </p:cNvSpPr>
          <p:nvPr>
            <p:ph type="dt" sz="half" idx="10"/>
          </p:nvPr>
        </p:nvSpPr>
        <p:spPr>
          <a:xfrm>
            <a:off x="838201" y="6248401"/>
            <a:ext cx="3352800" cy="474663"/>
          </a:xfrm>
        </p:spPr>
        <p:txBody>
          <a:bodyPr/>
          <a:lstStyle>
            <a:lvl1pPr>
              <a:defRPr/>
            </a:lvl1pPr>
          </a:lstStyle>
          <a:p>
            <a:endParaRPr lang="en-US" dirty="0"/>
          </a:p>
        </p:txBody>
      </p:sp>
      <p:sp>
        <p:nvSpPr>
          <p:cNvPr id="5" name="Footer Placeholder 4"/>
          <p:cNvSpPr>
            <a:spLocks noGrp="1"/>
          </p:cNvSpPr>
          <p:nvPr>
            <p:ph type="ftr" sz="quarter" idx="11"/>
          </p:nvPr>
        </p:nvSpPr>
        <p:spPr>
          <a:xfrm>
            <a:off x="5791201" y="6248401"/>
            <a:ext cx="2897188" cy="474663"/>
          </a:xfrm>
        </p:spPr>
        <p:txBody>
          <a:bodyPr/>
          <a:lstStyle>
            <a:lvl1pPr>
              <a:defRPr/>
            </a:lvl1pPr>
          </a:lstStyle>
          <a:p>
            <a:r>
              <a:rPr lang="en-US" dirty="0" smtClean="0"/>
              <a:t> © 2009 University of Massachusetts</a:t>
            </a:r>
            <a:endParaRPr lang="en-US" dirty="0"/>
          </a:p>
        </p:txBody>
      </p:sp>
      <p:sp>
        <p:nvSpPr>
          <p:cNvPr id="6" name="Slide Number Placeholder 5"/>
          <p:cNvSpPr>
            <a:spLocks noGrp="1"/>
          </p:cNvSpPr>
          <p:nvPr>
            <p:ph type="sldNum" sz="quarter" idx="12"/>
          </p:nvPr>
        </p:nvSpPr>
        <p:spPr>
          <a:xfrm>
            <a:off x="84139" y="6242051"/>
            <a:ext cx="587375" cy="488950"/>
          </a:xfrm>
        </p:spPr>
        <p:txBody>
          <a:bodyPr/>
          <a:lstStyle>
            <a:lvl1pPr>
              <a:defRPr/>
            </a:lvl1pPr>
          </a:lstStyle>
          <a:p>
            <a:fld id="{AD879F13-A2DD-4527-9289-1241471B17D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a:xfrm>
            <a:off x="1524000" y="6305550"/>
            <a:ext cx="7086600" cy="476250"/>
          </a:xfrm>
        </p:spPr>
        <p:txBody>
          <a:bodyPr/>
          <a:lstStyle>
            <a:extLst/>
          </a:lstStyle>
          <a:p>
            <a:r>
              <a:rPr lang="en-US" dirty="0" smtClean="0"/>
              <a:t> © 2009 University of Massachusetts</a:t>
            </a:r>
            <a:endParaRPr lang="en-US" dirty="0"/>
          </a:p>
        </p:txBody>
      </p:sp>
      <p:sp>
        <p:nvSpPr>
          <p:cNvPr id="6" name="Slide Number Placeholder 5"/>
          <p:cNvSpPr>
            <a:spLocks noGrp="1"/>
          </p:cNvSpPr>
          <p:nvPr>
            <p:ph type="sldNum" sz="quarter" idx="12"/>
          </p:nvPr>
        </p:nvSpPr>
        <p:spPr>
          <a:xfrm>
            <a:off x="8686800" y="6172200"/>
            <a:ext cx="457200" cy="476250"/>
          </a:xfrm>
        </p:spPr>
        <p:txBody>
          <a:bodyPr/>
          <a:lstStyle>
            <a:extLst/>
          </a:lstStyle>
          <a:p>
            <a:fld id="{D0F6CA8C-E6E3-4396-97B9-B6EE4E66F808}"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r>
              <a:rPr lang="en-US" dirty="0" smtClean="0"/>
              <a:t> © 2009 University of Massachusetts</a:t>
            </a:r>
            <a:endParaRPr lang="en-US" dirty="0"/>
          </a:p>
        </p:txBody>
      </p:sp>
      <p:sp>
        <p:nvSpPr>
          <p:cNvPr id="6" name="Slide Number Placeholder 5"/>
          <p:cNvSpPr>
            <a:spLocks noGrp="1"/>
          </p:cNvSpPr>
          <p:nvPr>
            <p:ph type="sldNum" sz="quarter" idx="12"/>
          </p:nvPr>
        </p:nvSpPr>
        <p:spPr/>
        <p:txBody>
          <a:bodyPr/>
          <a:lstStyle>
            <a:extLst/>
          </a:lstStyle>
          <a:p>
            <a:fld id="{0DCA1F58-3635-46CE-A42B-2F300B8A76C9}"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dirty="0"/>
          </a:p>
        </p:txBody>
      </p:sp>
      <p:sp>
        <p:nvSpPr>
          <p:cNvPr id="6" name="Footer Placeholder 5"/>
          <p:cNvSpPr>
            <a:spLocks noGrp="1"/>
          </p:cNvSpPr>
          <p:nvPr>
            <p:ph type="ftr" sz="quarter" idx="11"/>
          </p:nvPr>
        </p:nvSpPr>
        <p:spPr/>
        <p:txBody>
          <a:bodyPr/>
          <a:lstStyle>
            <a:extLst/>
          </a:lstStyle>
          <a:p>
            <a:r>
              <a:rPr lang="en-US" dirty="0" smtClean="0"/>
              <a:t> © 2009 University of Massachusetts</a:t>
            </a:r>
            <a:endParaRPr lang="en-US" dirty="0"/>
          </a:p>
        </p:txBody>
      </p:sp>
      <p:sp>
        <p:nvSpPr>
          <p:cNvPr id="7" name="Slide Number Placeholder 6"/>
          <p:cNvSpPr>
            <a:spLocks noGrp="1"/>
          </p:cNvSpPr>
          <p:nvPr>
            <p:ph type="sldNum" sz="quarter" idx="12"/>
          </p:nvPr>
        </p:nvSpPr>
        <p:spPr/>
        <p:txBody>
          <a:bodyPr/>
          <a:lstStyle>
            <a:extLst/>
          </a:lstStyle>
          <a:p>
            <a:fld id="{8C5D68FA-B03B-4F4C-8CFD-DC567F2598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dirty="0" smtClean="0"/>
              <a:t> © 2009 University of Massachusetts</a:t>
            </a:r>
            <a:endParaRPr lang="en-US" dirty="0"/>
          </a:p>
        </p:txBody>
      </p:sp>
      <p:sp>
        <p:nvSpPr>
          <p:cNvPr id="9" name="Slide Number Placeholder 8"/>
          <p:cNvSpPr>
            <a:spLocks noGrp="1"/>
          </p:cNvSpPr>
          <p:nvPr>
            <p:ph type="sldNum" sz="quarter" idx="12"/>
          </p:nvPr>
        </p:nvSpPr>
        <p:spPr/>
        <p:txBody>
          <a:bodyPr/>
          <a:lstStyle>
            <a:extLst/>
          </a:lstStyle>
          <a:p>
            <a:fld id="{D0B3DD29-F9B6-45CB-9E53-4053D62851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dirty="0" smtClean="0"/>
              <a:t> © 2009 University of Massachusetts</a:t>
            </a:r>
            <a:endParaRPr lang="en-US" dirty="0"/>
          </a:p>
        </p:txBody>
      </p:sp>
      <p:sp>
        <p:nvSpPr>
          <p:cNvPr id="5" name="Slide Number Placeholder 4"/>
          <p:cNvSpPr>
            <a:spLocks noGrp="1"/>
          </p:cNvSpPr>
          <p:nvPr>
            <p:ph type="sldNum" sz="quarter" idx="12"/>
          </p:nvPr>
        </p:nvSpPr>
        <p:spPr/>
        <p:txBody>
          <a:bodyPr/>
          <a:lstStyle>
            <a:extLst/>
          </a:lstStyle>
          <a:p>
            <a:fld id="{5561E16D-0B77-4E2E-B59E-04B3C6515A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endParaRPr lang="en-US" dirty="0"/>
          </a:p>
        </p:txBody>
      </p:sp>
      <p:sp>
        <p:nvSpPr>
          <p:cNvPr id="3" name="Footer Placeholder 2"/>
          <p:cNvSpPr>
            <a:spLocks noGrp="1"/>
          </p:cNvSpPr>
          <p:nvPr>
            <p:ph type="ftr" sz="quarter" idx="11"/>
          </p:nvPr>
        </p:nvSpPr>
        <p:spPr/>
        <p:txBody>
          <a:bodyPr/>
          <a:lstStyle>
            <a:extLst/>
          </a:lstStyle>
          <a:p>
            <a:r>
              <a:rPr lang="en-US" dirty="0" smtClean="0"/>
              <a:t> © 2009 University of Massachusetts</a:t>
            </a:r>
            <a:endParaRPr lang="en-US" dirty="0"/>
          </a:p>
        </p:txBody>
      </p:sp>
      <p:sp>
        <p:nvSpPr>
          <p:cNvPr id="4" name="Slide Number Placeholder 3"/>
          <p:cNvSpPr>
            <a:spLocks noGrp="1"/>
          </p:cNvSpPr>
          <p:nvPr>
            <p:ph type="sldNum" sz="quarter" idx="12"/>
          </p:nvPr>
        </p:nvSpPr>
        <p:spPr/>
        <p:txBody>
          <a:bodyPr/>
          <a:lstStyle>
            <a:extLst/>
          </a:lstStyle>
          <a:p>
            <a:fld id="{E9C9E9D5-0C38-406A-AF17-F47CBB92813D}"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7" name="Picture 6" descr="umasslogoinformal.gif"/>
          <p:cNvPicPr>
            <a:picLocks noChangeAspect="1"/>
          </p:cNvPicPr>
          <p:nvPr userDrawn="1"/>
        </p:nvPicPr>
        <p:blipFill>
          <a:blip r:embed="rId2" cstate="print"/>
          <a:stretch>
            <a:fillRect/>
          </a:stretch>
        </p:blipFill>
        <p:spPr>
          <a:xfrm>
            <a:off x="8305800" y="5943601"/>
            <a:ext cx="609600" cy="71437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dirty="0" smtClean="0"/>
              <a:t> © 2009 University of Massachusetts</a:t>
            </a:r>
            <a:endParaRPr lang="en-US" dirty="0"/>
          </a:p>
        </p:txBody>
      </p:sp>
      <p:sp>
        <p:nvSpPr>
          <p:cNvPr id="7" name="Slide Number Placeholder 6"/>
          <p:cNvSpPr>
            <a:spLocks noGrp="1"/>
          </p:cNvSpPr>
          <p:nvPr>
            <p:ph type="sldNum" sz="quarter" idx="12"/>
          </p:nvPr>
        </p:nvSpPr>
        <p:spPr/>
        <p:txBody>
          <a:bodyPr/>
          <a:lstStyle>
            <a:extLst/>
          </a:lstStyle>
          <a:p>
            <a:fld id="{12600969-D6FC-492E-B2AD-D69B09CE9B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dirty="0" smtClean="0"/>
              <a:t> © 2009 University of Massachusetts</a:t>
            </a:r>
            <a:endParaRPr lang="en-US" dirty="0"/>
          </a:p>
        </p:txBody>
      </p:sp>
      <p:sp>
        <p:nvSpPr>
          <p:cNvPr id="7" name="Slide Number Placeholder 6"/>
          <p:cNvSpPr>
            <a:spLocks noGrp="1"/>
          </p:cNvSpPr>
          <p:nvPr>
            <p:ph type="sldNum" sz="quarter" idx="12"/>
          </p:nvPr>
        </p:nvSpPr>
        <p:spPr/>
        <p:txBody>
          <a:bodyPr/>
          <a:lstStyle>
            <a:extLst/>
          </a:lstStyle>
          <a:p>
            <a:fld id="{107EB086-3BAE-416E-B0C8-16DB3D135419}"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4" name="Date Placeholder 23"/>
          <p:cNvSpPr>
            <a:spLocks noGrp="1"/>
          </p:cNvSpPr>
          <p:nvPr>
            <p:ph type="dt" sz="half" idx="2"/>
          </p:nvPr>
        </p:nvSpPr>
        <p:spPr>
          <a:xfrm flipH="1">
            <a:off x="1143000" y="6400800"/>
            <a:ext cx="3429000" cy="38100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dirty="0" smtClean="0"/>
              <a:t> © 2009 University of Massachusetts</a:t>
            </a:r>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7CBD706-8D06-4E9F-AA56-AA522A9AE4BB}"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13" name="Picture 12" descr="umasslogoinformal.gif"/>
          <p:cNvPicPr>
            <a:picLocks noChangeAspect="1"/>
          </p:cNvPicPr>
          <p:nvPr userDrawn="1"/>
        </p:nvPicPr>
        <p:blipFill>
          <a:blip r:embed="rId14" cstate="print"/>
          <a:stretch>
            <a:fillRect/>
          </a:stretch>
        </p:blipFill>
        <p:spPr>
          <a:xfrm>
            <a:off x="8305800" y="5943601"/>
            <a:ext cx="609600" cy="714375"/>
          </a:xfrm>
          <a:prstGeom prst="rect">
            <a:avLst/>
          </a:prstGeom>
        </p:spPr>
      </p:pic>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gif"/><Relationship Id="rId5" Type="http://schemas.openxmlformats.org/officeDocument/2006/relationships/oleObject" Target="../embeddings/Microsoft_Office_Word_97_-_2003_Document2.doc"/><Relationship Id="rId4" Type="http://schemas.openxmlformats.org/officeDocument/2006/relationships/oleObject" Target="../embeddings/Microsoft_Office_Word_97_-_2003_Document1.doc"/></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gif"/><Relationship Id="rId4" Type="http://schemas.openxmlformats.org/officeDocument/2006/relationships/oleObject" Target="../embeddings/Microsoft_Office_Word_97_-_2003_Document3.doc"/></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Microsoft_Office_Word_97_-_2003_Document4.doc"/></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hyperlink" Target="mailto:Jane.Fama@umassmed.edu"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http://library.umassmed.edu/" TargetMode="External"/><Relationship Id="rId4" Type="http://schemas.openxmlformats.org/officeDocument/2006/relationships/hyperlink" Target="mailto:Barbara.Ingrassia@umassmed.edu" TargetMode="External"/></Relationships>
</file>

<file path=ppt/slides/_rels/slide48.xml.rels><?xml version="1.0" encoding="UTF-8" standalone="yes"?>
<Relationships xmlns="http://schemas.openxmlformats.org/package/2006/relationships"><Relationship Id="rId2" Type="http://schemas.openxmlformats.org/officeDocument/2006/relationships/hyperlink" Target="mailto:Barbara.ingrassia@umassmed.ed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524000" y="685800"/>
            <a:ext cx="7254240" cy="2133600"/>
          </a:xfrm>
        </p:spPr>
        <p:txBody>
          <a:bodyPr>
            <a:normAutofit fontScale="90000"/>
          </a:bodyPr>
          <a:lstStyle/>
          <a:p>
            <a:r>
              <a:rPr lang="en-US" sz="4400" b="1" dirty="0" smtClean="0">
                <a:effectLst>
                  <a:outerShdw blurRad="50800" dist="38100" dir="2700000" algn="tl" rotWithShape="0">
                    <a:prstClr val="black">
                      <a:alpha val="40000"/>
                    </a:prstClr>
                  </a:outerShdw>
                </a:effectLst>
              </a:rPr>
              <a:t>October Conference</a:t>
            </a:r>
            <a:r>
              <a:rPr lang="en-US" sz="4400" dirty="0" smtClean="0">
                <a:effectLst>
                  <a:outerShdw blurRad="50800" dist="38100" dir="2700000" algn="tl" rotWithShape="0">
                    <a:prstClr val="black">
                      <a:alpha val="40000"/>
                    </a:prstClr>
                  </a:outerShdw>
                </a:effectLst>
              </a:rPr>
              <a:t/>
            </a:r>
            <a:br>
              <a:rPr lang="en-US" sz="4400" dirty="0" smtClean="0">
                <a:effectLst>
                  <a:outerShdw blurRad="50800" dist="38100" dir="2700000" algn="tl" rotWithShape="0">
                    <a:prstClr val="black">
                      <a:alpha val="40000"/>
                    </a:prstClr>
                  </a:outerShdw>
                </a:effectLst>
              </a:rPr>
            </a:br>
            <a:r>
              <a:rPr lang="en-US" sz="3200" dirty="0" smtClean="0">
                <a:effectLst>
                  <a:outerShdw blurRad="50800" dist="38100" dir="2700000" algn="tl" rotWithShape="0">
                    <a:prstClr val="black">
                      <a:alpha val="40000"/>
                    </a:prstClr>
                  </a:outerShdw>
                </a:effectLst>
              </a:rPr>
              <a:t>Biomedical Libraries at Dartmouth College</a:t>
            </a:r>
            <a:br>
              <a:rPr lang="en-US" sz="3200" dirty="0" smtClean="0">
                <a:effectLst>
                  <a:outerShdw blurRad="50800" dist="38100" dir="2700000" algn="tl" rotWithShape="0">
                    <a:prstClr val="black">
                      <a:alpha val="40000"/>
                    </a:prstClr>
                  </a:outerShdw>
                </a:effectLst>
              </a:rPr>
            </a:br>
            <a:r>
              <a:rPr lang="en-US" sz="3200" dirty="0" smtClean="0">
                <a:effectLst>
                  <a:outerShdw blurRad="50800" dist="38100" dir="2700000" algn="tl" rotWithShape="0">
                    <a:prstClr val="black">
                      <a:alpha val="40000"/>
                    </a:prstClr>
                  </a:outerShdw>
                </a:effectLst>
              </a:rPr>
              <a:t>October 9, 2009</a:t>
            </a:r>
            <a:r>
              <a:rPr lang="en-US" sz="4400" dirty="0" smtClean="0"/>
              <a:t/>
            </a:r>
            <a:br>
              <a:rPr lang="en-US" sz="4400" dirty="0" smtClean="0"/>
            </a:br>
            <a:endParaRPr lang="en-US" dirty="0"/>
          </a:p>
        </p:txBody>
      </p:sp>
      <p:sp>
        <p:nvSpPr>
          <p:cNvPr id="6" name="Subtitle 5"/>
          <p:cNvSpPr>
            <a:spLocks noGrp="1"/>
          </p:cNvSpPr>
          <p:nvPr>
            <p:ph type="subTitle" idx="1"/>
          </p:nvPr>
        </p:nvSpPr>
        <p:spPr>
          <a:xfrm>
            <a:off x="1447800" y="3581400"/>
            <a:ext cx="7406640" cy="1752600"/>
          </a:xfrm>
        </p:spPr>
        <p:txBody>
          <a:bodyPr>
            <a:normAutofit/>
          </a:bodyPr>
          <a:lstStyle/>
          <a:p>
            <a:r>
              <a:rPr lang="en-US" sz="3600" b="1" dirty="0" smtClean="0"/>
              <a:t>Staff Development </a:t>
            </a:r>
          </a:p>
          <a:p>
            <a:r>
              <a:rPr lang="en-US" sz="3600" b="1" dirty="0" smtClean="0"/>
              <a:t>on a Shoestring</a:t>
            </a:r>
            <a:endParaRPr lang="en-US" sz="3600" b="1" dirty="0"/>
          </a:p>
        </p:txBody>
      </p:sp>
      <p:grpSp>
        <p:nvGrpSpPr>
          <p:cNvPr id="9" name="Group 8"/>
          <p:cNvGrpSpPr/>
          <p:nvPr/>
        </p:nvGrpSpPr>
        <p:grpSpPr>
          <a:xfrm>
            <a:off x="4876800" y="4419601"/>
            <a:ext cx="2133600" cy="1206661"/>
            <a:chOff x="1066800" y="4724400"/>
            <a:chExt cx="2209800" cy="1282861"/>
          </a:xfrm>
        </p:grpSpPr>
        <p:pic>
          <p:nvPicPr>
            <p:cNvPr id="7" name="Picture 1" descr="C:\WINDOWS\Temp\Temporary Internet Files\Content.IE5\3PYI3JXT\MCj04400440000[1].wmf"/>
            <p:cNvPicPr>
              <a:picLocks noChangeAspect="1" noChangeArrowheads="1"/>
            </p:cNvPicPr>
            <p:nvPr/>
          </p:nvPicPr>
          <p:blipFill>
            <a:blip r:embed="rId3" cstate="print"/>
            <a:srcRect/>
            <a:stretch>
              <a:fillRect/>
            </a:stretch>
          </p:blipFill>
          <p:spPr bwMode="auto">
            <a:xfrm>
              <a:off x="1905000" y="4724400"/>
              <a:ext cx="1371600" cy="1179527"/>
            </a:xfrm>
            <a:prstGeom prst="rect">
              <a:avLst/>
            </a:prstGeom>
            <a:noFill/>
          </p:spPr>
        </p:pic>
        <p:sp>
          <p:nvSpPr>
            <p:cNvPr id="8" name="Freeform 7"/>
            <p:cNvSpPr/>
            <p:nvPr/>
          </p:nvSpPr>
          <p:spPr>
            <a:xfrm>
              <a:off x="1066800" y="5486400"/>
              <a:ext cx="1458410" cy="520861"/>
            </a:xfrm>
            <a:custGeom>
              <a:avLst/>
              <a:gdLst>
                <a:gd name="connsiteX0" fmla="*/ 1006998 w 1458410"/>
                <a:gd name="connsiteY0" fmla="*/ 0 h 520861"/>
                <a:gd name="connsiteX1" fmla="*/ 1365813 w 1458410"/>
                <a:gd name="connsiteY1" fmla="*/ 185195 h 520861"/>
                <a:gd name="connsiteX2" fmla="*/ 451413 w 1458410"/>
                <a:gd name="connsiteY2" fmla="*/ 243068 h 520861"/>
                <a:gd name="connsiteX3" fmla="*/ 69449 w 1458410"/>
                <a:gd name="connsiteY3" fmla="*/ 393539 h 520861"/>
                <a:gd name="connsiteX4" fmla="*/ 46299 w 1458410"/>
                <a:gd name="connsiteY4" fmla="*/ 370390 h 520861"/>
                <a:gd name="connsiteX5" fmla="*/ 69449 w 1458410"/>
                <a:gd name="connsiteY5" fmla="*/ 416688 h 520861"/>
                <a:gd name="connsiteX6" fmla="*/ 34724 w 1458410"/>
                <a:gd name="connsiteY6" fmla="*/ 370390 h 520861"/>
                <a:gd name="connsiteX7" fmla="*/ 57874 w 1458410"/>
                <a:gd name="connsiteY7" fmla="*/ 393539 h 520861"/>
                <a:gd name="connsiteX8" fmla="*/ 46299 w 1458410"/>
                <a:gd name="connsiteY8" fmla="*/ 405114 h 520861"/>
                <a:gd name="connsiteX9" fmla="*/ 46299 w 1458410"/>
                <a:gd name="connsiteY9" fmla="*/ 381964 h 520861"/>
                <a:gd name="connsiteX10" fmla="*/ 46299 w 1458410"/>
                <a:gd name="connsiteY10" fmla="*/ 358815 h 520861"/>
                <a:gd name="connsiteX11" fmla="*/ 324092 w 1458410"/>
                <a:gd name="connsiteY11" fmla="*/ 509286 h 520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58410" h="520861">
                  <a:moveTo>
                    <a:pt x="1006998" y="0"/>
                  </a:moveTo>
                  <a:cubicBezTo>
                    <a:pt x="1232704" y="72342"/>
                    <a:pt x="1458410" y="144684"/>
                    <a:pt x="1365813" y="185195"/>
                  </a:cubicBezTo>
                  <a:cubicBezTo>
                    <a:pt x="1273216" y="225706"/>
                    <a:pt x="667474" y="208344"/>
                    <a:pt x="451413" y="243068"/>
                  </a:cubicBezTo>
                  <a:cubicBezTo>
                    <a:pt x="235352" y="277792"/>
                    <a:pt x="136968" y="372319"/>
                    <a:pt x="69449" y="393539"/>
                  </a:cubicBezTo>
                  <a:cubicBezTo>
                    <a:pt x="1930" y="414759"/>
                    <a:pt x="46299" y="366532"/>
                    <a:pt x="46299" y="370390"/>
                  </a:cubicBezTo>
                  <a:cubicBezTo>
                    <a:pt x="46299" y="374248"/>
                    <a:pt x="71378" y="416688"/>
                    <a:pt x="69449" y="416688"/>
                  </a:cubicBezTo>
                  <a:cubicBezTo>
                    <a:pt x="67520" y="416688"/>
                    <a:pt x="36653" y="374248"/>
                    <a:pt x="34724" y="370390"/>
                  </a:cubicBezTo>
                  <a:cubicBezTo>
                    <a:pt x="32795" y="366532"/>
                    <a:pt x="55945" y="387752"/>
                    <a:pt x="57874" y="393539"/>
                  </a:cubicBezTo>
                  <a:cubicBezTo>
                    <a:pt x="59803" y="399326"/>
                    <a:pt x="48228" y="407043"/>
                    <a:pt x="46299" y="405114"/>
                  </a:cubicBezTo>
                  <a:lnTo>
                    <a:pt x="46299" y="381964"/>
                  </a:lnTo>
                  <a:cubicBezTo>
                    <a:pt x="46299" y="374248"/>
                    <a:pt x="0" y="337595"/>
                    <a:pt x="46299" y="358815"/>
                  </a:cubicBezTo>
                  <a:cubicBezTo>
                    <a:pt x="92598" y="380035"/>
                    <a:pt x="387753" y="520861"/>
                    <a:pt x="324092" y="50928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ysClr val="windowText" lastClr="00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8333 -0.02683 C 0.1059 -0.10106 0.12865 -0.17507 0.15243 -0.19149 C 0.17639 -0.20768 0.20278 -0.12257 0.22587 -0.12419 C 0.24896 -0.12581 0.26354 -0.17831 0.29097 -0.2019 C 0.31858 -0.22525 0.37552 -0.25601 0.39167 -0.2655 " pathEditMode="relative" rAng="0" ptsTypes="aaaaA">
                                      <p:cBhvr>
                                        <p:cTn id="6" dur="3000" fill="hold"/>
                                        <p:tgtEl>
                                          <p:spTgt spid="9"/>
                                        </p:tgtEl>
                                        <p:attrNameLst>
                                          <p:attrName>ppt_x</p:attrName>
                                          <p:attrName>ppt_y</p:attrName>
                                        </p:attrNameLst>
                                      </p:cBhvr>
                                      <p:rCtr x="154" y="-1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a:xfrm>
            <a:off x="609600" y="-228600"/>
            <a:ext cx="7924800" cy="1143000"/>
          </a:xfrm>
        </p:spPr>
        <p:txBody>
          <a:bodyPr>
            <a:noAutofit/>
          </a:bodyPr>
          <a:lstStyle/>
          <a:p>
            <a:pPr algn="ctr" eaLnBrk="1" hangingPunct="1"/>
            <a:r>
              <a:rPr lang="en-US" sz="3200" b="1" dirty="0" smtClean="0"/>
              <a:t>Area of Responsibility – Public Desk</a:t>
            </a:r>
            <a:endParaRPr lang="en-US" sz="3200" b="1" dirty="0" smtClean="0">
              <a:solidFill>
                <a:srgbClr val="FF0000"/>
              </a:solidFill>
            </a:endParaRPr>
          </a:p>
        </p:txBody>
      </p:sp>
      <p:graphicFrame>
        <p:nvGraphicFramePr>
          <p:cNvPr id="116865" name="Group 129"/>
          <p:cNvGraphicFramePr>
            <a:graphicFrameLocks noGrp="1"/>
          </p:cNvGraphicFramePr>
          <p:nvPr>
            <p:ph type="tbl" idx="1"/>
          </p:nvPr>
        </p:nvGraphicFramePr>
        <p:xfrm>
          <a:off x="685800" y="609600"/>
          <a:ext cx="8458200" cy="5611368"/>
        </p:xfrm>
        <a:graphic>
          <a:graphicData uri="http://schemas.openxmlformats.org/drawingml/2006/table">
            <a:tbl>
              <a:tblPr/>
              <a:tblGrid>
                <a:gridCol w="2919659"/>
                <a:gridCol w="2477609"/>
                <a:gridCol w="3060932"/>
              </a:tblGrid>
              <a:tr h="83820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000" b="1" i="0" u="none" strike="noStrike" cap="none" normalizeH="0" baseline="0" dirty="0" smtClean="0">
                        <a:ln>
                          <a:noFill/>
                        </a:ln>
                        <a:solidFill>
                          <a:srgbClr val="FF00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000" b="1" i="0" u="none" strike="noStrike" cap="none" normalizeH="0" baseline="0" dirty="0" smtClean="0">
                          <a:ln>
                            <a:noFill/>
                          </a:ln>
                          <a:solidFill>
                            <a:srgbClr val="FF0000"/>
                          </a:solidFill>
                          <a:effectLst/>
                          <a:latin typeface="Arial" charset="0"/>
                        </a:rPr>
                        <a:t>Achievement Stage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000" b="1" i="0" u="none" strike="noStrike" cap="none" normalizeH="0" baseline="0" dirty="0" smtClean="0">
                        <a:ln>
                          <a:noFill/>
                        </a:ln>
                        <a:solidFill>
                          <a:srgbClr val="FF00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000" b="1" i="0" u="none" strike="noStrike" cap="none" normalizeH="0" baseline="0" dirty="0" smtClean="0">
                          <a:ln>
                            <a:noFill/>
                          </a:ln>
                          <a:solidFill>
                            <a:srgbClr val="FF0000"/>
                          </a:solidFill>
                          <a:effectLst/>
                          <a:latin typeface="Arial" charset="0"/>
                        </a:rPr>
                        <a:t>Duties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000" b="1" i="0" u="none" strike="noStrike" cap="none" normalizeH="0" baseline="0" dirty="0" smtClean="0">
                        <a:ln>
                          <a:noFill/>
                        </a:ln>
                        <a:solidFill>
                          <a:srgbClr val="FF00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000" b="1" i="0" u="none" strike="noStrike" cap="none" normalizeH="0" baseline="0" dirty="0" smtClean="0">
                          <a:ln>
                            <a:noFill/>
                          </a:ln>
                          <a:solidFill>
                            <a:srgbClr val="FF0000"/>
                          </a:solidFill>
                          <a:effectLst/>
                          <a:latin typeface="Arial" charset="0"/>
                        </a:rPr>
                        <a:t>Evaluation Criteria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180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400" b="1" i="1" u="none" strike="noStrike" cap="none" normalizeH="0" baseline="0" dirty="0" smtClean="0">
                          <a:ln>
                            <a:noFill/>
                          </a:ln>
                          <a:solidFill>
                            <a:srgbClr val="3A3FFC"/>
                          </a:solidFill>
                          <a:effectLst/>
                          <a:latin typeface="Arial" charset="0"/>
                        </a:rPr>
                        <a:t>Developing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buFont typeface="Arial" pitchFamily="34" charset="0"/>
                        <a:buChar char="•"/>
                      </a:pPr>
                      <a:r>
                        <a:rPr kumimoji="0" lang="en-US" sz="1400" kern="1200" dirty="0" smtClean="0">
                          <a:solidFill>
                            <a:schemeClr val="tx1"/>
                          </a:solidFill>
                          <a:latin typeface="+mn-lt"/>
                          <a:ea typeface="+mn-ea"/>
                          <a:cs typeface="+mn-cs"/>
                        </a:rPr>
                        <a:t>  Can describe differences between databases and when appropriate to use each PubMed, CINAHL (OVID), </a:t>
                      </a:r>
                      <a:r>
                        <a:rPr kumimoji="0" lang="en-US" sz="1400" kern="1200" dirty="0" err="1" smtClean="0">
                          <a:solidFill>
                            <a:schemeClr val="tx1"/>
                          </a:solidFill>
                          <a:latin typeface="+mn-lt"/>
                          <a:ea typeface="+mn-ea"/>
                          <a:cs typeface="+mn-cs"/>
                        </a:rPr>
                        <a:t>InfoTrac</a:t>
                      </a:r>
                      <a:r>
                        <a:rPr kumimoji="0" lang="en-US" sz="1400" kern="1200" dirty="0" smtClean="0">
                          <a:solidFill>
                            <a:schemeClr val="tx1"/>
                          </a:solidFill>
                          <a:latin typeface="+mn-lt"/>
                          <a:ea typeface="+mn-ea"/>
                          <a:cs typeface="+mn-cs"/>
                        </a:rPr>
                        <a:t>(Expanded Academic ASAP)</a:t>
                      </a:r>
                    </a:p>
                    <a:p>
                      <a:r>
                        <a:rPr kumimoji="0" lang="en-US" sz="1800" kern="1200" dirty="0" smtClean="0">
                          <a:solidFill>
                            <a:schemeClr val="tx1"/>
                          </a:solidFill>
                          <a:latin typeface="+mn-lt"/>
                          <a:ea typeface="+mn-ea"/>
                          <a:cs typeface="+mn-cs"/>
                        </a:rPr>
                        <a:t> </a:t>
                      </a:r>
                      <a:endParaRPr kumimoji="0" lang="en-US" sz="18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pitchFamily="34" charset="0"/>
                        <a:buChar char="•"/>
                        <a:tabLst/>
                      </a:pPr>
                      <a:r>
                        <a:rPr kumimoji="0" lang="en-US" sz="1600" kern="1200" dirty="0" smtClean="0">
                          <a:solidFill>
                            <a:schemeClr val="tx1"/>
                          </a:solidFill>
                          <a:latin typeface="+mn-lt"/>
                          <a:ea typeface="+mn-ea"/>
                          <a:cs typeface="+mn-cs"/>
                        </a:rPr>
                        <a:t>  </a:t>
                      </a:r>
                      <a:r>
                        <a:rPr kumimoji="0" lang="en-US" sz="1400" kern="1200" dirty="0" smtClean="0">
                          <a:solidFill>
                            <a:schemeClr val="tx1"/>
                          </a:solidFill>
                          <a:latin typeface="+mn-lt"/>
                          <a:ea typeface="+mn-ea"/>
                          <a:cs typeface="+mn-cs"/>
                        </a:rPr>
                        <a:t>When given a list of research/clinical</a:t>
                      </a:r>
                      <a:r>
                        <a:rPr kumimoji="0" lang="en-US" sz="1400" kern="1200" baseline="0" dirty="0" smtClean="0">
                          <a:solidFill>
                            <a:schemeClr val="tx1"/>
                          </a:solidFill>
                          <a:latin typeface="+mn-lt"/>
                          <a:ea typeface="+mn-ea"/>
                          <a:cs typeface="+mn-cs"/>
                        </a:rPr>
                        <a:t> </a:t>
                      </a:r>
                      <a:r>
                        <a:rPr kumimoji="0" lang="en-US" sz="1400" kern="1200" dirty="0" smtClean="0">
                          <a:solidFill>
                            <a:schemeClr val="tx1"/>
                          </a:solidFill>
                          <a:latin typeface="+mn-lt"/>
                          <a:ea typeface="+mn-ea"/>
                          <a:cs typeface="+mn-cs"/>
                        </a:rPr>
                        <a:t>questions, will identify most appropriate database to search and perform basic searches with 95% accuracy.</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422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400" b="1" i="1" u="none" strike="noStrike" cap="none" normalizeH="0" baseline="0" dirty="0" smtClean="0">
                          <a:ln>
                            <a:noFill/>
                          </a:ln>
                          <a:solidFill>
                            <a:srgbClr val="FF3399"/>
                          </a:solidFill>
                          <a:effectLst/>
                          <a:latin typeface="Arial" charset="0"/>
                        </a:rPr>
                        <a:t>Accomplished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buFont typeface="Arial" pitchFamily="34" charset="0"/>
                        <a:buChar char="•"/>
                      </a:pPr>
                      <a:r>
                        <a:rPr kumimoji="0" lang="en-US" sz="1600" kern="1200" dirty="0" smtClean="0">
                          <a:solidFill>
                            <a:schemeClr val="tx1"/>
                          </a:solidFill>
                          <a:latin typeface="+mn-lt"/>
                          <a:ea typeface="+mn-ea"/>
                          <a:cs typeface="+mn-cs"/>
                        </a:rPr>
                        <a:t>  </a:t>
                      </a:r>
                      <a:r>
                        <a:rPr kumimoji="0" lang="en-US" sz="1400" kern="1200" dirty="0" smtClean="0">
                          <a:solidFill>
                            <a:schemeClr val="tx1"/>
                          </a:solidFill>
                          <a:latin typeface="+mn-lt"/>
                          <a:ea typeface="+mn-ea"/>
                          <a:cs typeface="+mn-cs"/>
                        </a:rPr>
                        <a:t>Performs Advanced Searches in QUIN, PubMed, OVID, </a:t>
                      </a:r>
                      <a:r>
                        <a:rPr kumimoji="0" lang="en-US" sz="1400" kern="1200" dirty="0" err="1" smtClean="0">
                          <a:solidFill>
                            <a:schemeClr val="tx1"/>
                          </a:solidFill>
                          <a:latin typeface="+mn-lt"/>
                          <a:ea typeface="+mn-ea"/>
                          <a:cs typeface="+mn-cs"/>
                        </a:rPr>
                        <a:t>InfoTrac</a:t>
                      </a:r>
                      <a:endParaRPr kumimoji="0" lang="en-US" sz="14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pitchFamily="34" charset="0"/>
                        <a:buChar char="•"/>
                        <a:tabLst/>
                      </a:pPr>
                      <a:r>
                        <a:rPr kumimoji="0" lang="en-US" sz="1400" kern="1200" dirty="0" smtClean="0">
                          <a:solidFill>
                            <a:schemeClr val="tx1"/>
                          </a:solidFill>
                          <a:latin typeface="+mn-lt"/>
                          <a:ea typeface="+mn-ea"/>
                          <a:cs typeface="+mn-cs"/>
                        </a:rPr>
                        <a:t>  Use search strategies and navigation tabs to search complex requests to retrieve information. Observe using features to help focus searches such as Boolean operators, limits, and truncation to present results.</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400" b="1" i="1" u="none" strike="noStrike" cap="none" normalizeH="0" baseline="0" dirty="0" smtClean="0">
                          <a:ln>
                            <a:noFill/>
                          </a:ln>
                          <a:solidFill>
                            <a:srgbClr val="7030A0"/>
                          </a:solidFill>
                          <a:effectLst/>
                          <a:latin typeface="Arial" charset="0"/>
                        </a:rPr>
                        <a:t>Mastery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lvl="0">
                        <a:buFont typeface="Arial" pitchFamily="34" charset="0"/>
                        <a:buChar char="•"/>
                      </a:pPr>
                      <a:r>
                        <a:rPr kumimoji="0" lang="en-US" sz="1400" kern="1200" dirty="0" smtClean="0">
                          <a:solidFill>
                            <a:schemeClr val="tx1"/>
                          </a:solidFill>
                          <a:latin typeface="+mn-lt"/>
                          <a:ea typeface="+mn-ea"/>
                          <a:cs typeface="+mn-cs"/>
                        </a:rPr>
                        <a:t>  Stays up-to-date with new resources and vendor enhancements to electronic resources</a:t>
                      </a:r>
                    </a:p>
                    <a:p>
                      <a:r>
                        <a:rPr kumimoji="0" lang="en-US" sz="1800" kern="1200" dirty="0" smtClean="0">
                          <a:solidFill>
                            <a:schemeClr val="tx1"/>
                          </a:solidFill>
                          <a:latin typeface="+mn-lt"/>
                          <a:ea typeface="+mn-ea"/>
                          <a:cs typeface="+mn-cs"/>
                        </a:rPr>
                        <a:t>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v"/>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pitchFamily="34" charset="0"/>
                        <a:buChar char="•"/>
                        <a:tabLst/>
                      </a:pPr>
                      <a:r>
                        <a:rPr kumimoji="0" lang="en-US" sz="1400" kern="1200" dirty="0" smtClean="0">
                          <a:solidFill>
                            <a:schemeClr val="tx1"/>
                          </a:solidFill>
                          <a:latin typeface="+mn-lt"/>
                          <a:ea typeface="+mn-ea"/>
                          <a:cs typeface="+mn-cs"/>
                        </a:rPr>
                        <a:t>   Will receive emails from principal vendors (i.e. Thomson, OVID, etc), subscribe to one listserv, read technical updates from NCBI, use RSS feeds and attend in-house training classes as well as local professional meetings. (case study and observation)</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193" name="Text Box 130"/>
          <p:cNvSpPr txBox="1">
            <a:spLocks noChangeArrowheads="1"/>
          </p:cNvSpPr>
          <p:nvPr/>
        </p:nvSpPr>
        <p:spPr bwMode="auto">
          <a:xfrm>
            <a:off x="457200" y="6248400"/>
            <a:ext cx="6539226" cy="327782"/>
          </a:xfrm>
          <a:prstGeom prst="rect">
            <a:avLst/>
          </a:prstGeom>
          <a:noFill/>
          <a:ln w="9525" algn="ctr">
            <a:noFill/>
            <a:miter lim="800000"/>
            <a:headEnd/>
            <a:tailEnd/>
          </a:ln>
        </p:spPr>
        <p:txBody>
          <a:bodyPr wrap="none" lIns="50292" tIns="25146" rIns="50292" bIns="25146">
            <a:spAutoFit/>
          </a:bodyPr>
          <a:lstStyle/>
          <a:p>
            <a:r>
              <a:rPr lang="en-US" sz="1600" i="1" u="none" dirty="0">
                <a:solidFill>
                  <a:schemeClr val="tx1"/>
                </a:solidFill>
              </a:rPr>
              <a:t>Necessary skills or competencies increase at each achievement stage</a:t>
            </a:r>
            <a:r>
              <a:rPr lang="en-US" sz="1800" i="1" u="none" dirty="0">
                <a:solidFill>
                  <a:schemeClr val="tx1"/>
                </a:solidFill>
              </a:rPr>
              <a:t>.</a:t>
            </a:r>
          </a:p>
        </p:txBody>
      </p:sp>
      <p:sp>
        <p:nvSpPr>
          <p:cNvPr id="7" name="Footer Placeholder 6"/>
          <p:cNvSpPr>
            <a:spLocks noGrp="1"/>
          </p:cNvSpPr>
          <p:nvPr>
            <p:ph type="ftr" sz="quarter" idx="11"/>
          </p:nvPr>
        </p:nvSpPr>
        <p:spPr>
          <a:xfrm>
            <a:off x="457200" y="6383338"/>
            <a:ext cx="3505200" cy="474663"/>
          </a:xfrm>
        </p:spPr>
        <p:txBody>
          <a:bodyPr/>
          <a:lstStyle/>
          <a:p>
            <a:r>
              <a:rPr lang="en-US" dirty="0" smtClean="0"/>
              <a:t> © 2009 University of Massachusetts</a:t>
            </a:r>
            <a:endParaRPr lang="en-US" dirty="0"/>
          </a:p>
        </p:txBody>
      </p:sp>
      <p:pic>
        <p:nvPicPr>
          <p:cNvPr id="8" name="Picture 7" descr="umasslogoinformal.gif"/>
          <p:cNvPicPr>
            <a:picLocks noChangeAspect="1"/>
          </p:cNvPicPr>
          <p:nvPr/>
        </p:nvPicPr>
        <p:blipFill>
          <a:blip r:embed="rId3" cstate="print"/>
          <a:stretch>
            <a:fillRect/>
          </a:stretch>
        </p:blipFill>
        <p:spPr>
          <a:xfrm>
            <a:off x="8534400" y="6172200"/>
            <a:ext cx="441960" cy="5715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524000" y="6248400"/>
            <a:ext cx="3276600" cy="476250"/>
          </a:xfrm>
        </p:spPr>
        <p:txBody>
          <a:bodyPr/>
          <a:lstStyle/>
          <a:p>
            <a:r>
              <a:rPr lang="en-US" dirty="0" smtClean="0"/>
              <a:t> © 2009 University of Massachusetts</a:t>
            </a:r>
            <a:endParaRPr lang="en-US" dirty="0"/>
          </a:p>
        </p:txBody>
      </p:sp>
      <p:graphicFrame>
        <p:nvGraphicFramePr>
          <p:cNvPr id="3" name="Table 2"/>
          <p:cNvGraphicFramePr>
            <a:graphicFrameLocks noGrp="1"/>
          </p:cNvGraphicFramePr>
          <p:nvPr/>
        </p:nvGraphicFramePr>
        <p:xfrm>
          <a:off x="1981200" y="533400"/>
          <a:ext cx="5623560" cy="1150620"/>
        </p:xfrm>
        <a:graphic>
          <a:graphicData uri="http://schemas.openxmlformats.org/drawingml/2006/table">
            <a:tbl>
              <a:tblPr/>
              <a:tblGrid>
                <a:gridCol w="2011680"/>
                <a:gridCol w="3611880"/>
              </a:tblGrid>
              <a:tr h="767080">
                <a:tc>
                  <a:txBody>
                    <a:bodyPr/>
                    <a:lstStyle/>
                    <a:p>
                      <a:pPr marL="0" marR="0">
                        <a:spcBef>
                          <a:spcPts val="0"/>
                        </a:spcBef>
                        <a:spcAft>
                          <a:spcPts val="0"/>
                        </a:spcAft>
                      </a:pPr>
                      <a:r>
                        <a:rPr lang="en-US" sz="1400" b="1" dirty="0">
                          <a:latin typeface="Arial"/>
                          <a:ea typeface="Times New Roman"/>
                        </a:rPr>
                        <a:t/>
                      </a:r>
                      <a:br>
                        <a:rPr lang="en-US" sz="1400" b="1" dirty="0">
                          <a:latin typeface="Arial"/>
                          <a:ea typeface="Times New Roman"/>
                        </a:rPr>
                      </a:br>
                      <a:r>
                        <a:rPr lang="en-US" sz="1400" b="1" dirty="0">
                          <a:latin typeface="Arial"/>
                          <a:ea typeface="Times New Roman"/>
                          <a:cs typeface="Times New Roman"/>
                        </a:rPr>
                        <a:t>Area of Responsibility:</a:t>
                      </a:r>
                      <a:endParaRPr lang="en-US" sz="1400" dirty="0">
                        <a:latin typeface="Trebuchet MS"/>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400" b="1" dirty="0">
                          <a:latin typeface="Arial"/>
                          <a:ea typeface="Times New Roman"/>
                          <a:cs typeface="Times New Roman"/>
                        </a:rPr>
                        <a:t>Public Desk</a:t>
                      </a:r>
                      <a:endParaRPr lang="en-US" sz="1400" dirty="0">
                        <a:latin typeface="Trebuchet MS"/>
                        <a:ea typeface="Times New Roman"/>
                        <a:cs typeface="Times New Roman"/>
                      </a:endParaRPr>
                    </a:p>
                  </a:txBody>
                  <a:tcPr marL="68580" marR="68580" marT="0" marB="0" anchor="b">
                    <a:lnL>
                      <a:noFill/>
                    </a:lnL>
                    <a:lnR>
                      <a:noFill/>
                    </a:lnR>
                    <a:lnT>
                      <a:noFill/>
                    </a:lnT>
                    <a:lnB>
                      <a:noFill/>
                    </a:lnB>
                  </a:tcPr>
                </a:tc>
              </a:tr>
              <a:tr h="383540">
                <a:tc>
                  <a:txBody>
                    <a:bodyPr/>
                    <a:lstStyle/>
                    <a:p>
                      <a:pPr marL="0" marR="0">
                        <a:spcBef>
                          <a:spcPts val="0"/>
                        </a:spcBef>
                        <a:spcAft>
                          <a:spcPts val="0"/>
                        </a:spcAft>
                      </a:pPr>
                      <a:r>
                        <a:rPr lang="en-US" sz="1400" b="1" dirty="0">
                          <a:latin typeface="Arial"/>
                          <a:ea typeface="Times New Roman"/>
                          <a:cs typeface="Times New Roman"/>
                        </a:rPr>
                        <a:t>Achievement Level:</a:t>
                      </a:r>
                      <a:endParaRPr lang="en-US" sz="1400" dirty="0">
                        <a:latin typeface="Trebuchet MS"/>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400" b="1" dirty="0">
                          <a:latin typeface="Arial"/>
                          <a:ea typeface="Times New Roman"/>
                          <a:cs typeface="Times New Roman"/>
                        </a:rPr>
                        <a:t>Developing</a:t>
                      </a:r>
                      <a:endParaRPr lang="en-US" sz="1400" dirty="0">
                        <a:latin typeface="Trebuchet MS"/>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4" name="Table 3"/>
          <p:cNvGraphicFramePr>
            <a:graphicFrameLocks noGrp="1"/>
          </p:cNvGraphicFramePr>
          <p:nvPr/>
        </p:nvGraphicFramePr>
        <p:xfrm>
          <a:off x="1981200" y="1752600"/>
          <a:ext cx="4876800" cy="4655340"/>
        </p:xfrm>
        <a:graphic>
          <a:graphicData uri="http://schemas.openxmlformats.org/drawingml/2006/table">
            <a:tbl>
              <a:tblPr/>
              <a:tblGrid>
                <a:gridCol w="2286000"/>
                <a:gridCol w="2590800"/>
              </a:tblGrid>
              <a:tr h="372994">
                <a:tc>
                  <a:txBody>
                    <a:bodyPr/>
                    <a:lstStyle/>
                    <a:p>
                      <a:pPr marL="0" marR="0">
                        <a:spcBef>
                          <a:spcPts val="0"/>
                        </a:spcBef>
                        <a:spcAft>
                          <a:spcPts val="0"/>
                        </a:spcAft>
                      </a:pPr>
                      <a:r>
                        <a:rPr lang="en-US" sz="1100" b="1" dirty="0">
                          <a:latin typeface="Arial"/>
                          <a:ea typeface="Times New Roman"/>
                          <a:cs typeface="Times New Roman"/>
                        </a:rPr>
                        <a:t>Duty</a:t>
                      </a:r>
                      <a:endParaRPr lang="en-US" sz="900" b="1"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latin typeface="Arial"/>
                          <a:ea typeface="Times New Roman"/>
                          <a:cs typeface="Times New Roman"/>
                        </a:rPr>
                        <a:t>Evaluation </a:t>
                      </a:r>
                      <a:r>
                        <a:rPr lang="en-US" sz="1100" b="1" dirty="0" smtClean="0">
                          <a:latin typeface="Arial"/>
                          <a:ea typeface="Times New Roman"/>
                          <a:cs typeface="Times New Roman"/>
                        </a:rPr>
                        <a:t>Criteria</a:t>
                      </a:r>
                      <a:endParaRPr lang="en-US" sz="900" b="1"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9300">
                <a:tc>
                  <a:txBody>
                    <a:bodyPr/>
                    <a:lstStyle/>
                    <a:p>
                      <a:pPr marL="0" marR="0">
                        <a:spcBef>
                          <a:spcPts val="0"/>
                        </a:spcBef>
                        <a:spcAft>
                          <a:spcPts val="0"/>
                        </a:spcAft>
                      </a:pPr>
                      <a:r>
                        <a:rPr lang="en-US" sz="1000" b="1" i="1" dirty="0">
                          <a:latin typeface="Arial"/>
                          <a:ea typeface="Times New Roman"/>
                          <a:cs typeface="Times New Roman"/>
                        </a:rPr>
                        <a:t>Customer Service</a:t>
                      </a:r>
                      <a:endParaRPr lang="en-US" sz="1000" b="1"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Knows populations served and the different levels of access to library services &amp; resources</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describe access policies regarding resources and services available to patrons</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describe library policies and procedures to patrons</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Uses proper protocol when answering the phone.</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Is courteous, listens to patron inquiries and is responsive.</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Knows location of library staff and offices for Medicine, GSBS and GSON</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Is familiar with library classes offered and can direct patrons to website descriptions and registration</a:t>
                      </a:r>
                      <a:endParaRPr lang="en-US" sz="900"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a:spcBef>
                          <a:spcPts val="0"/>
                        </a:spcBef>
                        <a:spcAft>
                          <a:spcPts val="0"/>
                        </a:spcAft>
                      </a:pPr>
                      <a:endParaRPr lang="en-US" sz="800" dirty="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Correctly classifies patron groups and access privileges 90% of the time (written assessment)</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an access situation, will respond correctly 90% of the time (written assessment)</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Given a scenario, can identify and apply the policy to the patron’s need. (role play)</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Will use the LSL prescribed script consistently (observation)</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Consistently has good interactions with patrons (observation)</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correctly identify locations with 100% accuracy.  (written assessment)</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locate class descriptions and registration process for library classes. (observation)</a:t>
                      </a:r>
                      <a:endParaRPr lang="en-US" sz="900"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06">
                <a:tc>
                  <a:txBody>
                    <a:bodyPr/>
                    <a:lstStyle/>
                    <a:p>
                      <a:pPr marL="0" marR="0">
                        <a:spcBef>
                          <a:spcPts val="0"/>
                        </a:spcBef>
                        <a:spcAft>
                          <a:spcPts val="0"/>
                        </a:spcAft>
                      </a:pPr>
                      <a:r>
                        <a:rPr lang="en-US" sz="1000" b="1" i="1" dirty="0">
                          <a:latin typeface="Arial"/>
                          <a:ea typeface="Times New Roman"/>
                          <a:cs typeface="Times New Roman"/>
                        </a:rPr>
                        <a:t>Circulation Procedures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Performs basic functions in Voyager Circulation Module: </a:t>
                      </a:r>
                      <a:endParaRPr lang="en-US" sz="800" dirty="0" smtClean="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smtClean="0">
                          <a:latin typeface="Arial"/>
                          <a:ea typeface="Times New Roman"/>
                          <a:cs typeface="Times New Roman"/>
                        </a:rPr>
                        <a:t>charge</a:t>
                      </a:r>
                      <a:r>
                        <a:rPr lang="en-US" sz="800" dirty="0">
                          <a:latin typeface="Arial"/>
                          <a:ea typeface="Times New Roman"/>
                          <a:cs typeface="Times New Roman"/>
                        </a:rPr>
                        <a:t>, discharge, renew</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register patrons </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locate patron by name, barcode, edit record, find what patrons have borrowed and when due in Voyager Patron </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Perform item search in  Voyager </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 how to determine if item is missing, overdue, or lost </a:t>
                      </a:r>
                      <a:endParaRPr lang="en-US" sz="900"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20 different types of items, can charge, discharge, renew and resolve problems with 95% accuracy.</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identify form and follow registration guidelines (observation)</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Given patron name, will locate barcode number, edit record, detail items borrowed and due date.</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a task to look for 20 items, can perform the search by author, title, or call number. Can identify the barcode and history of item with 95% accuracy.</a:t>
                      </a:r>
                      <a:endParaRPr lang="en-US" sz="9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a list of 20 items or patron names, be able to determine the status of an item and how to proceed with 95% accuracy.</a:t>
                      </a:r>
                      <a:endParaRPr lang="en-US" sz="900" dirty="0">
                        <a:latin typeface="Trebuchet MS"/>
                        <a:ea typeface="Times New Roman"/>
                        <a:cs typeface="Times New Roman"/>
                      </a:endParaRPr>
                    </a:p>
                  </a:txBody>
                  <a:tcPr marL="53163" marR="53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5697" name="Rectangle 1"/>
          <p:cNvSpPr>
            <a:spLocks noChangeArrowheads="1"/>
          </p:cNvSpPr>
          <p:nvPr/>
        </p:nvSpPr>
        <p:spPr bwMode="auto">
          <a:xfrm>
            <a:off x="914400" y="-457200"/>
            <a:ext cx="2529539" cy="120032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pitchFamily="34" charset="0"/>
                <a:cs typeface="Arial" pitchFamily="34" charset="0"/>
              </a:rPr>
              <a:t>                           </a:t>
            </a:r>
          </a:p>
          <a:p>
            <a:pPr marL="0" marR="0" lvl="0" indent="342900" algn="l" defTabSz="914400" rtl="0" eaLnBrk="1" fontAlgn="base" latinLnBrk="0" hangingPunct="1">
              <a:lnSpc>
                <a:spcPct val="100000"/>
              </a:lnSpc>
              <a:spcBef>
                <a:spcPct val="0"/>
              </a:spcBef>
              <a:spcAft>
                <a:spcPct val="0"/>
              </a:spcAft>
              <a:buClrTx/>
              <a:buSzTx/>
              <a:buFontTx/>
              <a:buNone/>
              <a:tabLst/>
            </a:pPr>
            <a:endParaRPr lang="en-US" sz="1400" b="1" i="1" dirty="0" smtClean="0">
              <a:latin typeface="Arial" pitchFamily="34" charset="0"/>
              <a:cs typeface="Arial" pitchFamily="34" charset="0"/>
            </a:endParaRPr>
          </a:p>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pitchFamily="34" charset="0"/>
                <a:cs typeface="Arial" pitchFamily="34" charset="0"/>
              </a:rPr>
              <a:t>	</a:t>
            </a:r>
            <a:r>
              <a:rPr kumimoji="0" lang="en-US" sz="1400" b="1" i="1" u="none" strike="noStrike" cap="none" normalizeH="0" dirty="0" smtClean="0">
                <a:ln>
                  <a:noFill/>
                </a:ln>
                <a:solidFill>
                  <a:schemeClr val="tx1"/>
                </a:solidFill>
                <a:effectLst/>
                <a:latin typeface="Arial" pitchFamily="34" charset="0"/>
                <a:cs typeface="Arial" pitchFamily="34" charset="0"/>
              </a:rPr>
              <a:t>             </a:t>
            </a:r>
          </a:p>
          <a:p>
            <a:pPr marL="0" marR="0" lvl="0" indent="342900" algn="l" defTabSz="914400" rtl="0" eaLnBrk="1" fontAlgn="base" latinLnBrk="0" hangingPunct="1">
              <a:lnSpc>
                <a:spcPct val="100000"/>
              </a:lnSpc>
              <a:spcBef>
                <a:spcPct val="0"/>
              </a:spcBef>
              <a:spcAft>
                <a:spcPct val="0"/>
              </a:spcAft>
              <a:buClrTx/>
              <a:buSzTx/>
              <a:buFontTx/>
              <a:buNone/>
              <a:tabLst/>
            </a:pPr>
            <a:r>
              <a:rPr lang="en-US" sz="1400" b="1" i="1" dirty="0" smtClean="0">
                <a:latin typeface="Arial" pitchFamily="34" charset="0"/>
                <a:cs typeface="Arial" pitchFamily="34" charset="0"/>
              </a:rPr>
              <a:t>	     </a:t>
            </a:r>
            <a:r>
              <a:rPr kumimoji="0" lang="en-US" b="1" i="1" u="none" strike="noStrike" cap="none" normalizeH="0" baseline="0" dirty="0" smtClean="0">
                <a:ln>
                  <a:noFill/>
                </a:ln>
                <a:solidFill>
                  <a:schemeClr val="tx1"/>
                </a:solidFill>
                <a:effectLst/>
                <a:latin typeface="Arial" pitchFamily="34" charset="0"/>
                <a:cs typeface="Arial" pitchFamily="34" charset="0"/>
              </a:rPr>
              <a:t>P</a:t>
            </a:r>
            <a:r>
              <a:rPr kumimoji="0" lang="en-US" b="1" i="1" u="none" strike="noStrike" cap="none" normalizeH="0" baseline="0" dirty="0" smtClean="0" bmk="">
                <a:ln>
                  <a:noFill/>
                </a:ln>
                <a:solidFill>
                  <a:schemeClr val="tx1"/>
                </a:solidFill>
                <a:effectLst/>
                <a:latin typeface="Arial" pitchFamily="34" charset="0"/>
                <a:cs typeface="Arial" pitchFamily="34" charset="0"/>
              </a:rPr>
              <a:t>ublic Desk</a:t>
            </a:r>
            <a:endParaRPr kumimoji="0" lang="en-US" b="1" i="1" u="none" strike="noStrike" cap="none" normalizeH="0" baseline="0" dirty="0" smtClean="0">
              <a:ln>
                <a:noFill/>
              </a:ln>
              <a:solidFill>
                <a:schemeClr val="tx1"/>
              </a:solidFill>
              <a:effectLst/>
              <a:latin typeface="Arial" pitchFamily="34" charset="0"/>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447800" y="6248400"/>
            <a:ext cx="3581400" cy="476250"/>
          </a:xfrm>
        </p:spPr>
        <p:txBody>
          <a:bodyPr/>
          <a:lstStyle/>
          <a:p>
            <a:r>
              <a:rPr lang="en-US" dirty="0" smtClean="0"/>
              <a:t> © 2009 University of Massachusetts</a:t>
            </a:r>
            <a:endParaRPr lang="en-US" dirty="0"/>
          </a:p>
        </p:txBody>
      </p:sp>
      <p:graphicFrame>
        <p:nvGraphicFramePr>
          <p:cNvPr id="3" name="Table 2"/>
          <p:cNvGraphicFramePr>
            <a:graphicFrameLocks noGrp="1"/>
          </p:cNvGraphicFramePr>
          <p:nvPr/>
        </p:nvGraphicFramePr>
        <p:xfrm>
          <a:off x="2362202" y="685800"/>
          <a:ext cx="4972972" cy="5181600"/>
        </p:xfrm>
        <a:graphic>
          <a:graphicData uri="http://schemas.openxmlformats.org/drawingml/2006/table">
            <a:tbl>
              <a:tblPr/>
              <a:tblGrid>
                <a:gridCol w="2209799"/>
                <a:gridCol w="2763173"/>
              </a:tblGrid>
              <a:tr h="990600">
                <a:tc>
                  <a:txBody>
                    <a:bodyPr/>
                    <a:lstStyle/>
                    <a:p>
                      <a:pPr marL="0" marR="0">
                        <a:spcBef>
                          <a:spcPts val="0"/>
                        </a:spcBef>
                        <a:spcAft>
                          <a:spcPts val="0"/>
                        </a:spcAft>
                      </a:pPr>
                      <a:r>
                        <a:rPr lang="en-US" sz="800" dirty="0">
                          <a:latin typeface="Arial"/>
                          <a:ea typeface="Times New Roman"/>
                          <a:cs typeface="Times New Roman"/>
                        </a:rPr>
                        <a:t> </a:t>
                      </a:r>
                      <a:r>
                        <a:rPr lang="en-US" sz="1000" b="1" i="1" dirty="0">
                          <a:latin typeface="Arial"/>
                          <a:ea typeface="Times New Roman"/>
                          <a:cs typeface="Times New Roman"/>
                        </a:rPr>
                        <a:t>Patron Questions</a:t>
                      </a:r>
                      <a:r>
                        <a:rPr lang="en-US" sz="1000" i="1" dirty="0">
                          <a:latin typeface="Arial"/>
                          <a:ea typeface="Times New Roman"/>
                          <a:cs typeface="Times New Roman"/>
                        </a:rPr>
                        <a:t>  </a:t>
                      </a:r>
                      <a:r>
                        <a:rPr lang="en-US" sz="800" i="1" dirty="0">
                          <a:latin typeface="Arial"/>
                          <a:ea typeface="Times New Roman"/>
                          <a:cs typeface="Times New Roman"/>
                        </a:rPr>
                        <a:t>  </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identify the type of question(s) from the patron:  informational, directional, ready reference, reference, referral, follow-up</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Conduct a basic reference interview.</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800" dirty="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Given a list of questions, will be able to recognize ready-reference and in-depth questions. (written assessment) </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Be able to ask open ended questions and identify the information needed. (role play)</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0">
                <a:tc>
                  <a:txBody>
                    <a:bodyPr/>
                    <a:lstStyle/>
                    <a:p>
                      <a:pPr marL="0" marR="0">
                        <a:spcBef>
                          <a:spcPts val="0"/>
                        </a:spcBef>
                        <a:spcAft>
                          <a:spcPts val="0"/>
                        </a:spcAft>
                      </a:pPr>
                      <a:r>
                        <a:rPr lang="en-US" sz="1000" b="1" i="1" dirty="0">
                          <a:latin typeface="Arial"/>
                          <a:ea typeface="Times New Roman"/>
                          <a:cs typeface="Times New Roman"/>
                        </a:rPr>
                        <a:t>Locating/Maintenance Physical Library Materials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Be familiar with basics of the shelving system using LC and NLM classification systems</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Shelve items according to their format </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Identify location &amp; answer basic questions describing physical facilities available to patrons</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Be able to direct patrons to and/or locate:</a:t>
                      </a:r>
                      <a:endParaRPr lang="en-US" sz="800" dirty="0">
                        <a:latin typeface="Trebuchet MS"/>
                        <a:ea typeface="Times New Roman"/>
                        <a:cs typeface="Times New Roman"/>
                      </a:endParaRPr>
                    </a:p>
                    <a:p>
                      <a:pPr marL="742950" marR="0" lvl="1" indent="-285750">
                        <a:spcBef>
                          <a:spcPts val="0"/>
                        </a:spcBef>
                        <a:spcAft>
                          <a:spcPts val="0"/>
                        </a:spcAft>
                        <a:buFont typeface="+mj-lt"/>
                        <a:buAutoNum type="arabicPeriod"/>
                        <a:tabLst>
                          <a:tab pos="914400" algn="l"/>
                        </a:tabLst>
                      </a:pPr>
                      <a:r>
                        <a:rPr lang="en-US" sz="800" dirty="0">
                          <a:latin typeface="Arial"/>
                          <a:ea typeface="Times New Roman"/>
                          <a:cs typeface="Times New Roman"/>
                        </a:rPr>
                        <a:t>Reference materials and books that circulate Journals – bound, unbound, current &amp; 8th floor holdings </a:t>
                      </a:r>
                      <a:endParaRPr lang="en-US" sz="800" dirty="0">
                        <a:latin typeface="Trebuchet MS"/>
                        <a:ea typeface="Times New Roman"/>
                        <a:cs typeface="Times New Roman"/>
                      </a:endParaRPr>
                    </a:p>
                    <a:p>
                      <a:pPr marL="742950" marR="0" lvl="1" indent="-285750">
                        <a:spcBef>
                          <a:spcPts val="0"/>
                        </a:spcBef>
                        <a:spcAft>
                          <a:spcPts val="0"/>
                        </a:spcAft>
                        <a:buFont typeface="+mj-lt"/>
                        <a:buAutoNum type="arabicPeriod"/>
                        <a:tabLst>
                          <a:tab pos="914400" algn="l"/>
                        </a:tabLst>
                      </a:pPr>
                      <a:r>
                        <a:rPr lang="en-US" sz="800" dirty="0">
                          <a:latin typeface="Arial"/>
                          <a:ea typeface="Times New Roman"/>
                          <a:cs typeface="Times New Roman"/>
                        </a:rPr>
                        <a:t>AV materials (and understand their arrangement)</a:t>
                      </a:r>
                      <a:endParaRPr lang="en-US" sz="800" dirty="0">
                        <a:latin typeface="Trebuchet MS"/>
                        <a:ea typeface="Times New Roman"/>
                        <a:cs typeface="Times New Roman"/>
                      </a:endParaRPr>
                    </a:p>
                    <a:p>
                      <a:pPr marL="742950" marR="0" lvl="1" indent="-285750">
                        <a:spcBef>
                          <a:spcPts val="0"/>
                        </a:spcBef>
                        <a:spcAft>
                          <a:spcPts val="0"/>
                        </a:spcAft>
                        <a:buFont typeface="+mj-lt"/>
                        <a:buAutoNum type="arabicPeriod"/>
                        <a:tabLst>
                          <a:tab pos="914400" algn="l"/>
                        </a:tabLst>
                      </a:pPr>
                      <a:r>
                        <a:rPr lang="en-US" sz="800" dirty="0">
                          <a:latin typeface="Arial"/>
                          <a:ea typeface="Times New Roman"/>
                          <a:cs typeface="Times New Roman"/>
                        </a:rPr>
                        <a:t>Consumer health materials and describe shelving organization</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a:spcBef>
                          <a:spcPts val="0"/>
                        </a:spcBef>
                        <a:spcAft>
                          <a:spcPts val="0"/>
                        </a:spcAft>
                      </a:pPr>
                      <a:endParaRPr lang="en-US" sz="800" dirty="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briefly describe each system and locate handout/file describing them.  Earn a certificate from Shelve-it! (Basic skills assessment)</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Shelve 50 items per hour with 98% accuracy. (observation) </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Identify the physical areas of the library (written assessment)</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Given a blank map of the library, will locate all material collections with 100% accuracy.</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asked, will be able to describe AV material arrangement and shelving organization for consumer health materials.</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0">
                <a:tc>
                  <a:txBody>
                    <a:bodyPr/>
                    <a:lstStyle/>
                    <a:p>
                      <a:pPr marL="0" marR="0">
                        <a:spcBef>
                          <a:spcPts val="0"/>
                        </a:spcBef>
                        <a:spcAft>
                          <a:spcPts val="0"/>
                        </a:spcAft>
                      </a:pPr>
                      <a:r>
                        <a:rPr lang="en-US" sz="1000" b="1" i="1" dirty="0">
                          <a:latin typeface="Arial"/>
                          <a:ea typeface="Times New Roman"/>
                          <a:cs typeface="Times New Roman"/>
                        </a:rPr>
                        <a:t>Electronic Resources</a:t>
                      </a:r>
                      <a:endParaRPr lang="en-US" sz="1000" dirty="0">
                        <a:latin typeface="Trebuchet MS"/>
                        <a:ea typeface="Times New Roman"/>
                        <a:cs typeface="Times New Roman"/>
                      </a:endParaRPr>
                    </a:p>
                    <a:p>
                      <a:pPr marL="0" marR="0">
                        <a:spcBef>
                          <a:spcPts val="0"/>
                        </a:spcBef>
                        <a:spcAft>
                          <a:spcPts val="0"/>
                        </a:spcAft>
                      </a:pPr>
                      <a:r>
                        <a:rPr lang="en-US" sz="800" b="1" dirty="0">
                          <a:latin typeface="Arial"/>
                          <a:ea typeface="Times New Roman"/>
                          <a:cs typeface="Times New Roman"/>
                        </a:rPr>
                        <a:t>	</a:t>
                      </a:r>
                      <a:r>
                        <a:rPr lang="en-US" sz="800" b="1" i="1" dirty="0">
                          <a:latin typeface="Arial"/>
                          <a:ea typeface="Times New Roman"/>
                          <a:cs typeface="Times New Roman"/>
                        </a:rPr>
                        <a:t>Website</a:t>
                      </a:r>
                      <a:r>
                        <a:rPr lang="en-US" sz="800" b="1" dirty="0">
                          <a:latin typeface="Arial"/>
                          <a:ea typeface="Times New Roman"/>
                          <a:cs typeface="Times New Roman"/>
                        </a:rPr>
                        <a:t>:</a:t>
                      </a:r>
                      <a:endParaRPr lang="en-US" sz="8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Knows how and when to use resources on website: QUIN, Online journals &amp; books, MedlinePlus, Go Local Massachusetts, </a:t>
                      </a:r>
                      <a:r>
                        <a:rPr lang="en-US" sz="800" dirty="0" err="1">
                          <a:latin typeface="Arial"/>
                          <a:ea typeface="Times New Roman"/>
                          <a:cs typeface="Times New Roman"/>
                        </a:rPr>
                        <a:t>eMental</a:t>
                      </a:r>
                      <a:r>
                        <a:rPr lang="en-US" sz="800" dirty="0">
                          <a:latin typeface="Arial"/>
                          <a:ea typeface="Times New Roman"/>
                          <a:cs typeface="Times New Roman"/>
                        </a:rPr>
                        <a:t> Health, Encyclopedias, Newspapers, Dictionaries, Grammar &amp; Writing, Biographical Resources, General Reference Sites</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800" dirty="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locate and describe each resource listed and appropriate use with 95% accuracy. (written assessment, observation)</a:t>
                      </a:r>
                      <a:endParaRPr lang="en-US" sz="800" dirty="0">
                        <a:latin typeface="Trebuchet MS"/>
                        <a:ea typeface="Times New Roman"/>
                        <a:cs typeface="Times New Roman"/>
                      </a:endParaRPr>
                    </a:p>
                  </a:txBody>
                  <a:tcPr marL="52103" marR="52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2362200" y="152401"/>
            <a:ext cx="2362200" cy="369332"/>
          </a:xfrm>
          <a:prstGeom prst="rect">
            <a:avLst/>
          </a:prstGeom>
          <a:noFill/>
        </p:spPr>
        <p:txBody>
          <a:bodyPr wrap="square" rtlCol="0">
            <a:spAutoFit/>
          </a:bodyPr>
          <a:lstStyle/>
          <a:p>
            <a:r>
              <a:rPr lang="en-US" b="1" dirty="0" smtClean="0"/>
              <a:t>Public Desk cont</a:t>
            </a:r>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447800" y="6248400"/>
            <a:ext cx="3429000" cy="476250"/>
          </a:xfrm>
        </p:spPr>
        <p:txBody>
          <a:bodyPr/>
          <a:lstStyle/>
          <a:p>
            <a:r>
              <a:rPr lang="en-US" dirty="0" smtClean="0"/>
              <a:t>  © 2009 University of Massachusetts</a:t>
            </a:r>
            <a:endParaRPr lang="en-US" dirty="0"/>
          </a:p>
        </p:txBody>
      </p:sp>
      <p:graphicFrame>
        <p:nvGraphicFramePr>
          <p:cNvPr id="7" name="Table 6"/>
          <p:cNvGraphicFramePr>
            <a:graphicFrameLocks noGrp="1"/>
          </p:cNvGraphicFramePr>
          <p:nvPr/>
        </p:nvGraphicFramePr>
        <p:xfrm>
          <a:off x="2286000" y="609600"/>
          <a:ext cx="5029200" cy="4038600"/>
        </p:xfrm>
        <a:graphic>
          <a:graphicData uri="http://schemas.openxmlformats.org/drawingml/2006/table">
            <a:tbl>
              <a:tblPr/>
              <a:tblGrid>
                <a:gridCol w="2286000"/>
                <a:gridCol w="2743200"/>
              </a:tblGrid>
              <a:tr h="1523999">
                <a:tc>
                  <a:txBody>
                    <a:bodyPr/>
                    <a:lstStyle/>
                    <a:p>
                      <a:pPr marL="0" marR="0">
                        <a:spcBef>
                          <a:spcPts val="0"/>
                        </a:spcBef>
                        <a:spcAft>
                          <a:spcPts val="0"/>
                        </a:spcAft>
                      </a:pPr>
                      <a:r>
                        <a:rPr lang="en-US" sz="800" b="1" i="1" dirty="0">
                          <a:latin typeface="Arial"/>
                          <a:ea typeface="Times New Roman"/>
                          <a:cs typeface="Times New Roman"/>
                        </a:rPr>
                        <a:t>Databases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Identify parts of the citation: author, title,  journal, volume, issue number, paging and year</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Perform an author search, subject/keyword search </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describe differences between databases and when appropriate to use each PubMed, CINAHL (OVID), </a:t>
                      </a:r>
                      <a:r>
                        <a:rPr lang="en-US" sz="800" dirty="0" err="1">
                          <a:latin typeface="Arial"/>
                          <a:ea typeface="Times New Roman"/>
                          <a:cs typeface="Times New Roman"/>
                        </a:rPr>
                        <a:t>InfoTrac</a:t>
                      </a:r>
                      <a:r>
                        <a:rPr lang="en-US" sz="800" dirty="0">
                          <a:latin typeface="Arial"/>
                          <a:ea typeface="Times New Roman"/>
                          <a:cs typeface="Times New Roman"/>
                        </a:rPr>
                        <a:t>(Expanded Academic ASAP)</a:t>
                      </a:r>
                      <a:endParaRPr lang="en-US" sz="1000" dirty="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a:spcBef>
                          <a:spcPts val="0"/>
                        </a:spcBef>
                        <a:spcAft>
                          <a:spcPts val="0"/>
                        </a:spcAft>
                      </a:pPr>
                      <a:endParaRPr lang="en-US" sz="800" dirty="0">
                        <a:latin typeface="Arial"/>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a list of citations, will be </a:t>
                      </a:r>
                      <a:r>
                        <a:rPr lang="en-US" sz="800" dirty="0" smtClean="0">
                          <a:latin typeface="Arial"/>
                          <a:ea typeface="Times New Roman"/>
                          <a:cs typeface="Times New Roman"/>
                        </a:rPr>
                        <a:t>able </a:t>
                      </a:r>
                      <a:r>
                        <a:rPr lang="en-US" sz="800" dirty="0">
                          <a:latin typeface="Arial"/>
                          <a:ea typeface="Times New Roman"/>
                          <a:cs typeface="Times New Roman"/>
                        </a:rPr>
                        <a:t>to  identify author, title, journal volume, issue number, paging and year with 95% accuracy. (basic skills assessment)</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Perform basic searches using author names, subject and/or keyword in PubMed, CINAHL, PsycINFO, etc. (written assessment)</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When given a list of research/clinical</a:t>
                      </a:r>
                      <a:endParaRPr lang="en-US" sz="1000" dirty="0">
                        <a:latin typeface="Trebuchet MS"/>
                        <a:ea typeface="Times New Roman"/>
                        <a:cs typeface="Times New Roman"/>
                      </a:endParaRPr>
                    </a:p>
                    <a:p>
                      <a:pPr marL="0" marR="0" algn="l">
                        <a:spcBef>
                          <a:spcPts val="0"/>
                        </a:spcBef>
                        <a:spcAft>
                          <a:spcPts val="0"/>
                        </a:spcAft>
                      </a:pPr>
                      <a:r>
                        <a:rPr lang="en-US" sz="800" baseline="0" dirty="0" smtClean="0">
                          <a:latin typeface="Arial"/>
                          <a:ea typeface="Times New Roman"/>
                          <a:cs typeface="Times New Roman"/>
                        </a:rPr>
                        <a:t>            </a:t>
                      </a:r>
                      <a:r>
                        <a:rPr lang="en-US" sz="800" dirty="0" smtClean="0">
                          <a:latin typeface="Arial"/>
                          <a:ea typeface="Times New Roman"/>
                          <a:cs typeface="Times New Roman"/>
                        </a:rPr>
                        <a:t>questions</a:t>
                      </a:r>
                      <a:r>
                        <a:rPr lang="en-US" sz="800" dirty="0">
                          <a:latin typeface="Arial"/>
                          <a:ea typeface="Times New Roman"/>
                          <a:cs typeface="Times New Roman"/>
                        </a:rPr>
                        <a:t>, will identify most </a:t>
                      </a:r>
                      <a:r>
                        <a:rPr lang="en-US" sz="800" dirty="0" smtClean="0">
                          <a:latin typeface="Arial"/>
                          <a:ea typeface="Times New Roman"/>
                          <a:cs typeface="Times New Roman"/>
                        </a:rPr>
                        <a:t> appropriate </a:t>
                      </a:r>
                    </a:p>
                    <a:p>
                      <a:pPr marL="0" marR="0" algn="l">
                        <a:spcBef>
                          <a:spcPts val="0"/>
                        </a:spcBef>
                        <a:spcAft>
                          <a:spcPts val="0"/>
                        </a:spcAft>
                      </a:pPr>
                      <a:r>
                        <a:rPr lang="en-US" sz="800" baseline="0" dirty="0" smtClean="0">
                          <a:latin typeface="Arial"/>
                          <a:ea typeface="Times New Roman"/>
                          <a:cs typeface="Times New Roman"/>
                        </a:rPr>
                        <a:t>            </a:t>
                      </a:r>
                      <a:r>
                        <a:rPr lang="en-US" sz="800" dirty="0" smtClean="0">
                          <a:latin typeface="Arial"/>
                          <a:ea typeface="Times New Roman"/>
                          <a:cs typeface="Times New Roman"/>
                        </a:rPr>
                        <a:t>database </a:t>
                      </a:r>
                      <a:r>
                        <a:rPr lang="en-US" sz="800" dirty="0">
                          <a:latin typeface="Arial"/>
                          <a:ea typeface="Times New Roman"/>
                          <a:cs typeface="Times New Roman"/>
                        </a:rPr>
                        <a:t>to search and perform basic </a:t>
                      </a:r>
                      <a:endParaRPr lang="en-US" sz="800" dirty="0" smtClean="0">
                        <a:latin typeface="Arial"/>
                        <a:ea typeface="Times New Roman"/>
                        <a:cs typeface="Times New Roman"/>
                      </a:endParaRPr>
                    </a:p>
                    <a:p>
                      <a:pPr marL="0" marR="0" algn="l">
                        <a:spcBef>
                          <a:spcPts val="0"/>
                        </a:spcBef>
                        <a:spcAft>
                          <a:spcPts val="0"/>
                        </a:spcAft>
                      </a:pPr>
                      <a:r>
                        <a:rPr lang="en-US" sz="800" baseline="0" dirty="0" smtClean="0">
                          <a:latin typeface="Arial"/>
                          <a:ea typeface="Times New Roman"/>
                          <a:cs typeface="Times New Roman"/>
                        </a:rPr>
                        <a:t>            </a:t>
                      </a:r>
                      <a:r>
                        <a:rPr lang="en-US" sz="800" dirty="0" smtClean="0">
                          <a:latin typeface="Arial"/>
                          <a:ea typeface="Times New Roman"/>
                          <a:cs typeface="Times New Roman"/>
                        </a:rPr>
                        <a:t>searches </a:t>
                      </a:r>
                      <a:r>
                        <a:rPr lang="en-US" sz="800" dirty="0">
                          <a:latin typeface="Arial"/>
                          <a:ea typeface="Times New Roman"/>
                          <a:cs typeface="Times New Roman"/>
                        </a:rPr>
                        <a:t>with 95% accuracy.</a:t>
                      </a:r>
                      <a:endParaRPr lang="en-US" sz="1000" dirty="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800">
                <a:tc>
                  <a:txBody>
                    <a:bodyPr/>
                    <a:lstStyle/>
                    <a:p>
                      <a:pPr marL="0" marR="0">
                        <a:spcBef>
                          <a:spcPts val="0"/>
                        </a:spcBef>
                        <a:spcAft>
                          <a:spcPts val="0"/>
                        </a:spcAft>
                      </a:pPr>
                      <a:r>
                        <a:rPr lang="en-US" sz="800" b="1" i="1" dirty="0">
                          <a:latin typeface="Arial"/>
                          <a:ea typeface="Times New Roman"/>
                          <a:cs typeface="Times New Roman"/>
                        </a:rPr>
                        <a:t>Basic Library Public Equipment Direction and Information </a:t>
                      </a:r>
                      <a:endParaRPr lang="en-US" sz="1000" dirty="0">
                        <a:latin typeface="Trebuchet MS"/>
                        <a:ea typeface="Times New Roman"/>
                        <a:cs typeface="Times New Roman"/>
                      </a:endParaRPr>
                    </a:p>
                    <a:p>
                      <a:pPr marL="0" marR="0">
                        <a:spcBef>
                          <a:spcPts val="0"/>
                        </a:spcBef>
                        <a:spcAft>
                          <a:spcPts val="0"/>
                        </a:spcAft>
                      </a:pPr>
                      <a:r>
                        <a:rPr lang="en-US" sz="800" dirty="0">
                          <a:latin typeface="Arial"/>
                          <a:ea typeface="Times New Roman"/>
                          <a:cs typeface="Times New Roman"/>
                        </a:rPr>
                        <a:t>     Is familiar with:</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Laptops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PDAs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Copy machines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Printers</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Work stations</a:t>
                      </a:r>
                      <a:endParaRPr lang="en-US" sz="1000" dirty="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457200" algn="l"/>
                        </a:tabLst>
                      </a:pPr>
                      <a:r>
                        <a:rPr lang="en-US" sz="800">
                          <a:latin typeface="Arial"/>
                          <a:ea typeface="Times New Roman"/>
                          <a:cs typeface="Times New Roman"/>
                        </a:rPr>
                        <a:t>Laptops: identify and insert all external parts, log-on, know how to answer questions regarding wireless service (role play, observation)</a:t>
                      </a:r>
                      <a:endParaRPr lang="en-US" sz="100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a:latin typeface="Arial"/>
                          <a:ea typeface="Times New Roman"/>
                          <a:cs typeface="Times New Roman"/>
                        </a:rPr>
                        <a:t>Can troubleshoot equipment, knows appropriate person to call and can document problem. (role play)</a:t>
                      </a:r>
                      <a:endParaRPr lang="en-US" sz="100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7801">
                <a:tc>
                  <a:txBody>
                    <a:bodyPr/>
                    <a:lstStyle/>
                    <a:p>
                      <a:pPr marL="0" marR="0">
                        <a:spcBef>
                          <a:spcPts val="0"/>
                        </a:spcBef>
                        <a:spcAft>
                          <a:spcPts val="0"/>
                        </a:spcAft>
                      </a:pPr>
                      <a:r>
                        <a:rPr lang="en-US" sz="800" b="1" i="1" dirty="0">
                          <a:latin typeface="Arial"/>
                          <a:ea typeface="Times New Roman"/>
                          <a:cs typeface="Times New Roman"/>
                        </a:rPr>
                        <a:t>Open/Close Library</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Demonstrates preparing the library for opening and closing: turning on or off computer, locking or unlocking cabinets, keeping statistics of the gate, walking around the library alerting everyone the library will be closing, make sure all patrons are out of the library before locking the door. </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Knows </a:t>
                      </a:r>
                      <a:r>
                        <a:rPr lang="en-US" sz="800" dirty="0" smtClean="0">
                          <a:latin typeface="Arial"/>
                          <a:ea typeface="Times New Roman"/>
                          <a:cs typeface="Times New Roman"/>
                        </a:rPr>
                        <a:t>the </a:t>
                      </a:r>
                      <a:r>
                        <a:rPr lang="en-US" sz="800" dirty="0">
                          <a:latin typeface="Arial"/>
                          <a:ea typeface="Times New Roman"/>
                          <a:cs typeface="Times New Roman"/>
                        </a:rPr>
                        <a:t>alarm procedure</a:t>
                      </a:r>
                      <a:endParaRPr lang="en-US" sz="1000" dirty="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Can perform all activities listed in the Opening/Closing procedures (observation)</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Knows who to call in emergency (both library staff and school).  (role play)</a:t>
                      </a:r>
                      <a:endParaRPr lang="en-US" sz="1000" dirty="0">
                        <a:latin typeface="Trebuchet MS"/>
                        <a:ea typeface="Times New Roman"/>
                        <a:cs typeface="Times New Roman"/>
                      </a:endParaRPr>
                    </a:p>
                    <a:p>
                      <a:pPr marL="342900" marR="0" lvl="0" indent="-342900">
                        <a:spcBef>
                          <a:spcPts val="0"/>
                        </a:spcBef>
                        <a:spcAft>
                          <a:spcPts val="0"/>
                        </a:spcAft>
                        <a:buFont typeface="Symbol"/>
                        <a:buChar char=""/>
                        <a:tabLst>
                          <a:tab pos="457200" algn="l"/>
                        </a:tabLst>
                      </a:pPr>
                      <a:r>
                        <a:rPr lang="en-US" sz="800" dirty="0">
                          <a:latin typeface="Arial"/>
                          <a:ea typeface="Times New Roman"/>
                          <a:cs typeface="Times New Roman"/>
                        </a:rPr>
                        <a:t>Is able to operate controls on the alarm box  (observation)</a:t>
                      </a:r>
                      <a:endParaRPr lang="en-US" sz="1000" dirty="0">
                        <a:latin typeface="Trebuchet MS"/>
                        <a:ea typeface="Times New Roman"/>
                        <a:cs typeface="Times New Roman"/>
                      </a:endParaRPr>
                    </a:p>
                  </a:txBody>
                  <a:tcPr marL="56415" marR="564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3124200" y="4876800"/>
          <a:ext cx="3733800" cy="1424940"/>
        </p:xfrm>
        <a:graphic>
          <a:graphicData uri="http://schemas.openxmlformats.org/drawingml/2006/table">
            <a:tbl>
              <a:tblPr/>
              <a:tblGrid>
                <a:gridCol w="1447800"/>
                <a:gridCol w="2286000"/>
              </a:tblGrid>
              <a:tr h="180975">
                <a:tc>
                  <a:txBody>
                    <a:bodyPr/>
                    <a:lstStyle/>
                    <a:p>
                      <a:r>
                        <a:rPr lang="en-US" sz="1100" dirty="0" smtClean="0">
                          <a:latin typeface="Arial"/>
                        </a:rPr>
                        <a:t>Word</a:t>
                      </a:r>
                      <a:r>
                        <a:rPr lang="en-US" sz="1000" dirty="0" smtClean="0">
                          <a:latin typeface="Times New Roman"/>
                        </a:rPr>
                        <a:t> </a:t>
                      </a:r>
                      <a:endParaRPr lang="en-US" sz="1000" dirty="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spcBef>
                          <a:spcPts val="0"/>
                        </a:spcBef>
                        <a:spcAft>
                          <a:spcPts val="0"/>
                        </a:spcAft>
                      </a:pPr>
                      <a:r>
                        <a:rPr lang="en-US" sz="1100" dirty="0">
                          <a:latin typeface="Arial"/>
                          <a:ea typeface="Times New Roman"/>
                          <a:cs typeface="Times New Roman"/>
                        </a:rPr>
                        <a:t>Excel</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spcBef>
                          <a:spcPts val="0"/>
                        </a:spcBef>
                        <a:spcAft>
                          <a:spcPts val="0"/>
                        </a:spcAft>
                      </a:pPr>
                      <a:r>
                        <a:rPr lang="en-US" sz="1100" dirty="0">
                          <a:latin typeface="Arial"/>
                          <a:ea typeface="Times New Roman"/>
                          <a:cs typeface="Times New Roman"/>
                        </a:rPr>
                        <a:t>Power Point</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spcBef>
                          <a:spcPts val="0"/>
                        </a:spcBef>
                        <a:spcAft>
                          <a:spcPts val="0"/>
                        </a:spcAft>
                      </a:pPr>
                      <a:r>
                        <a:rPr lang="en-US" sz="1100" dirty="0">
                          <a:latin typeface="Arial"/>
                          <a:ea typeface="Times New Roman"/>
                          <a:cs typeface="Times New Roman"/>
                        </a:rPr>
                        <a:t>Access</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spcBef>
                          <a:spcPts val="0"/>
                        </a:spcBef>
                        <a:spcAft>
                          <a:spcPts val="0"/>
                        </a:spcAft>
                      </a:pPr>
                      <a:r>
                        <a:rPr lang="en-US" sz="1100">
                          <a:latin typeface="Arial"/>
                          <a:ea typeface="Times New Roman"/>
                          <a:cs typeface="Times New Roman"/>
                        </a:rPr>
                        <a:t>Internet Explorer</a:t>
                      </a:r>
                      <a:endParaRPr lang="en-US" sz="120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spcBef>
                          <a:spcPts val="0"/>
                        </a:spcBef>
                        <a:spcAft>
                          <a:spcPts val="0"/>
                        </a:spcAft>
                      </a:pPr>
                      <a:r>
                        <a:rPr lang="en-US" sz="1100">
                          <a:latin typeface="Arial"/>
                          <a:ea typeface="Times New Roman"/>
                          <a:cs typeface="Times New Roman"/>
                        </a:rPr>
                        <a:t>Windows</a:t>
                      </a:r>
                      <a:endParaRPr lang="en-US" sz="120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spcBef>
                          <a:spcPts val="0"/>
                        </a:spcBef>
                        <a:spcAft>
                          <a:spcPts val="0"/>
                        </a:spcAft>
                      </a:pPr>
                      <a:r>
                        <a:rPr lang="en-US" sz="1100">
                          <a:latin typeface="Arial"/>
                          <a:ea typeface="Times New Roman"/>
                          <a:cs typeface="Times New Roman"/>
                        </a:rPr>
                        <a:t>Teams</a:t>
                      </a:r>
                      <a:endParaRPr lang="en-US" sz="120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Basic</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r>
                        <a:rPr lang="en-US" sz="1100" dirty="0">
                          <a:latin typeface="Arial"/>
                          <a:ea typeface="Times New Roman"/>
                          <a:cs typeface="Times New Roman"/>
                        </a:rPr>
                        <a:t>Skills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Arial"/>
                          <a:ea typeface="Times New Roman"/>
                          <a:cs typeface="Times New Roman"/>
                        </a:rPr>
                        <a:t>Successfully completes program</a:t>
                      </a:r>
                      <a:endParaRPr lang="en-US" sz="1200" dirty="0">
                        <a:latin typeface="Trebuchet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3828" name="Rectangle 4"/>
          <p:cNvSpPr>
            <a:spLocks noChangeArrowheads="1"/>
          </p:cNvSpPr>
          <p:nvPr/>
        </p:nvSpPr>
        <p:spPr bwMode="auto">
          <a:xfrm>
            <a:off x="0" y="90101"/>
            <a:ext cx="23115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rebuchet MS" pitchFamily="34"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33827" name="Text Box 3"/>
          <p:cNvSpPr txBox="1">
            <a:spLocks noChangeArrowheads="1"/>
          </p:cNvSpPr>
          <p:nvPr/>
        </p:nvSpPr>
        <p:spPr bwMode="auto">
          <a:xfrm>
            <a:off x="-1430338" y="117475"/>
            <a:ext cx="1285875" cy="330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1" name="TextBox 10"/>
          <p:cNvSpPr txBox="1"/>
          <p:nvPr/>
        </p:nvSpPr>
        <p:spPr>
          <a:xfrm>
            <a:off x="2286000" y="5181601"/>
            <a:ext cx="685800" cy="584775"/>
          </a:xfrm>
          <a:prstGeom prst="rect">
            <a:avLst/>
          </a:prstGeom>
          <a:noFill/>
        </p:spPr>
        <p:txBody>
          <a:bodyPr wrap="square" rtlCol="0">
            <a:spAutoFit/>
          </a:bodyPr>
          <a:lstStyle/>
          <a:p>
            <a:r>
              <a:rPr lang="en-US" sz="1600" b="1" dirty="0" smtClean="0"/>
              <a:t>Skill</a:t>
            </a:r>
          </a:p>
          <a:p>
            <a:r>
              <a:rPr lang="en-US" sz="1600" b="1" dirty="0" smtClean="0"/>
              <a:t>Sets</a:t>
            </a:r>
            <a:endParaRPr lang="en-US" sz="1600" b="1" dirty="0"/>
          </a:p>
        </p:txBody>
      </p:sp>
      <p:sp>
        <p:nvSpPr>
          <p:cNvPr id="9" name="TextBox 8"/>
          <p:cNvSpPr txBox="1"/>
          <p:nvPr/>
        </p:nvSpPr>
        <p:spPr>
          <a:xfrm>
            <a:off x="2286000" y="152400"/>
            <a:ext cx="2743200" cy="369332"/>
          </a:xfrm>
          <a:prstGeom prst="rect">
            <a:avLst/>
          </a:prstGeom>
          <a:noFill/>
        </p:spPr>
        <p:txBody>
          <a:bodyPr wrap="square" rtlCol="0">
            <a:spAutoFit/>
          </a:bodyPr>
          <a:lstStyle/>
          <a:p>
            <a:r>
              <a:rPr lang="en-US" b="1" dirty="0" smtClean="0"/>
              <a:t>Public Desk </a:t>
            </a:r>
            <a:r>
              <a:rPr lang="en-US" dirty="0" smtClean="0"/>
              <a:t>cont…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2885" name="Object 5"/>
          <p:cNvGraphicFramePr>
            <a:graphicFrameLocks noChangeAspect="1"/>
          </p:cNvGraphicFramePr>
          <p:nvPr/>
        </p:nvGraphicFramePr>
        <p:xfrm>
          <a:off x="231776" y="609600"/>
          <a:ext cx="8869363" cy="5602288"/>
        </p:xfrm>
        <a:graphic>
          <a:graphicData uri="http://schemas.openxmlformats.org/presentationml/2006/ole">
            <p:oleObj spid="_x0000_s251906" name="Document" r:id="rId4" imgW="9252688" imgH="5860082" progId="Word.Document.8">
              <p:embed/>
            </p:oleObj>
          </a:graphicData>
        </a:graphic>
      </p:graphicFrame>
      <p:graphicFrame>
        <p:nvGraphicFramePr>
          <p:cNvPr id="122886" name="Object 6"/>
          <p:cNvGraphicFramePr>
            <a:graphicFrameLocks noChangeAspect="1"/>
          </p:cNvGraphicFramePr>
          <p:nvPr/>
        </p:nvGraphicFramePr>
        <p:xfrm>
          <a:off x="457200" y="0"/>
          <a:ext cx="9452651" cy="6858000"/>
        </p:xfrm>
        <a:graphic>
          <a:graphicData uri="http://schemas.openxmlformats.org/presentationml/2006/ole">
            <p:oleObj spid="_x0000_s251907" name="Document" r:id="rId5" imgW="9401900" imgH="6826398" progId="Word.Document.8">
              <p:embed/>
            </p:oleObj>
          </a:graphicData>
        </a:graphic>
      </p:graphicFrame>
      <p:sp>
        <p:nvSpPr>
          <p:cNvPr id="5" name="TextBox 4"/>
          <p:cNvSpPr txBox="1"/>
          <p:nvPr/>
        </p:nvSpPr>
        <p:spPr>
          <a:xfrm>
            <a:off x="4114800" y="1447801"/>
            <a:ext cx="4038600" cy="307777"/>
          </a:xfrm>
          <a:prstGeom prst="rect">
            <a:avLst/>
          </a:prstGeom>
          <a:noFill/>
        </p:spPr>
        <p:txBody>
          <a:bodyPr wrap="square" rtlCol="0">
            <a:spAutoFit/>
          </a:bodyPr>
          <a:lstStyle/>
          <a:p>
            <a:r>
              <a:rPr lang="en-US" sz="1400" b="1" u="sng" dirty="0" smtClean="0">
                <a:solidFill>
                  <a:srgbClr val="FF0000"/>
                </a:solidFill>
              </a:rPr>
              <a:t>Methods</a:t>
            </a:r>
            <a:r>
              <a:rPr lang="en-US" sz="1400" b="1" dirty="0" smtClean="0">
                <a:solidFill>
                  <a:srgbClr val="FF0000"/>
                </a:solidFill>
              </a:rPr>
              <a:t>: Supervisor, Libn-hands-on, PPt</a:t>
            </a:r>
            <a:endParaRPr lang="en-US" sz="1400" b="1" dirty="0">
              <a:solidFill>
                <a:srgbClr val="FF0000"/>
              </a:solidFill>
            </a:endParaRPr>
          </a:p>
        </p:txBody>
      </p:sp>
      <p:sp>
        <p:nvSpPr>
          <p:cNvPr id="6" name="TextBox 5"/>
          <p:cNvSpPr txBox="1"/>
          <p:nvPr/>
        </p:nvSpPr>
        <p:spPr>
          <a:xfrm>
            <a:off x="4267200" y="4343401"/>
            <a:ext cx="3962400" cy="1200329"/>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Formal team training, HR customer service. Video: “Give ‘</a:t>
            </a:r>
            <a:r>
              <a:rPr lang="en-US" sz="1200" b="1" dirty="0" err="1" smtClean="0">
                <a:solidFill>
                  <a:srgbClr val="FF0000"/>
                </a:solidFill>
              </a:rPr>
              <a:t>em</a:t>
            </a:r>
            <a:r>
              <a:rPr lang="en-US" sz="1200" b="1" dirty="0" smtClean="0">
                <a:solidFill>
                  <a:srgbClr val="FF0000"/>
                </a:solidFill>
              </a:rPr>
              <a:t> the Pickle”, Articles from Director in Staff newsletter, Intro to Levels Plan, notification of appropriate classes, Handout “Library Jargon” and asked staff to review/correct/add</a:t>
            </a:r>
            <a:endParaRPr lang="en-US" sz="1200" b="1" dirty="0">
              <a:solidFill>
                <a:srgbClr val="FF0000"/>
              </a:solidFill>
            </a:endParaRPr>
          </a:p>
        </p:txBody>
      </p:sp>
      <p:sp>
        <p:nvSpPr>
          <p:cNvPr id="7" name="TextBox 6"/>
          <p:cNvSpPr txBox="1"/>
          <p:nvPr/>
        </p:nvSpPr>
        <p:spPr>
          <a:xfrm>
            <a:off x="4343400" y="3048000"/>
            <a:ext cx="3581400" cy="738664"/>
          </a:xfrm>
          <a:prstGeom prst="rect">
            <a:avLst/>
          </a:prstGeom>
          <a:noFill/>
        </p:spPr>
        <p:txBody>
          <a:bodyPr wrap="square" rtlCol="0">
            <a:spAutoFit/>
          </a:bodyPr>
          <a:lstStyle/>
          <a:p>
            <a:r>
              <a:rPr lang="en-US" sz="1400" b="1" u="sng" dirty="0" smtClean="0">
                <a:solidFill>
                  <a:srgbClr val="FF0000"/>
                </a:solidFill>
              </a:rPr>
              <a:t>Methods</a:t>
            </a:r>
            <a:r>
              <a:rPr lang="en-US" sz="1400" b="1" dirty="0" smtClean="0">
                <a:solidFill>
                  <a:srgbClr val="FF0000"/>
                </a:solidFill>
              </a:rPr>
              <a:t>: Supervisor, Library Employee Handbook, FAQ, (new staff intranet tools)</a:t>
            </a:r>
            <a:endParaRPr lang="en-US" sz="1400" b="1" dirty="0">
              <a:solidFill>
                <a:srgbClr val="FF0000"/>
              </a:solidFill>
            </a:endParaRPr>
          </a:p>
        </p:txBody>
      </p:sp>
      <p:sp>
        <p:nvSpPr>
          <p:cNvPr id="9" name="TextBox 8"/>
          <p:cNvSpPr txBox="1"/>
          <p:nvPr/>
        </p:nvSpPr>
        <p:spPr>
          <a:xfrm>
            <a:off x="4800600" y="5867401"/>
            <a:ext cx="3048000" cy="830997"/>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Guest Speakers, Library Employee Handbook, PPt intro and discussion of Disaster Plan in Staff meeting</a:t>
            </a:r>
            <a:endParaRPr lang="en-US" sz="1200" b="1" dirty="0">
              <a:solidFill>
                <a:srgbClr val="FF0000"/>
              </a:solidFill>
            </a:endParaRPr>
          </a:p>
        </p:txBody>
      </p:sp>
      <p:sp>
        <p:nvSpPr>
          <p:cNvPr id="10" name="Footer Placeholder 9"/>
          <p:cNvSpPr>
            <a:spLocks noGrp="1"/>
          </p:cNvSpPr>
          <p:nvPr>
            <p:ph type="ftr" sz="quarter" idx="11"/>
          </p:nvPr>
        </p:nvSpPr>
        <p:spPr>
          <a:xfrm>
            <a:off x="381000" y="6381750"/>
            <a:ext cx="2895600" cy="476250"/>
          </a:xfrm>
        </p:spPr>
        <p:txBody>
          <a:bodyPr/>
          <a:lstStyle/>
          <a:p>
            <a:r>
              <a:rPr lang="en-US" sz="1000" dirty="0" smtClean="0"/>
              <a:t> © 2009 University of Massachusetts</a:t>
            </a:r>
            <a:endParaRPr lang="en-US" sz="1000" dirty="0"/>
          </a:p>
        </p:txBody>
      </p:sp>
      <p:pic>
        <p:nvPicPr>
          <p:cNvPr id="12" name="Picture 11" descr="umasslogoinformal.gif"/>
          <p:cNvPicPr>
            <a:picLocks noChangeAspect="1"/>
          </p:cNvPicPr>
          <p:nvPr/>
        </p:nvPicPr>
        <p:blipFill>
          <a:blip r:embed="rId6" cstate="print"/>
          <a:stretch>
            <a:fillRect/>
          </a:stretch>
        </p:blipFill>
        <p:spPr>
          <a:xfrm>
            <a:off x="8077200" y="6096000"/>
            <a:ext cx="441960" cy="5715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64866" name="Object 2"/>
          <p:cNvGraphicFramePr>
            <a:graphicFrameLocks noChangeAspect="1"/>
          </p:cNvGraphicFramePr>
          <p:nvPr/>
        </p:nvGraphicFramePr>
        <p:xfrm>
          <a:off x="533400" y="533400"/>
          <a:ext cx="9144000" cy="5697538"/>
        </p:xfrm>
        <a:graphic>
          <a:graphicData uri="http://schemas.openxmlformats.org/presentationml/2006/ole">
            <p:oleObj spid="_x0000_s164866" name="Document" r:id="rId4" imgW="9396456" imgH="5860082" progId="Word.Document.8">
              <p:embed/>
            </p:oleObj>
          </a:graphicData>
        </a:graphic>
      </p:graphicFrame>
      <p:sp>
        <p:nvSpPr>
          <p:cNvPr id="4" name="TextBox 3"/>
          <p:cNvSpPr txBox="1"/>
          <p:nvPr/>
        </p:nvSpPr>
        <p:spPr>
          <a:xfrm>
            <a:off x="4953000" y="1828801"/>
            <a:ext cx="3886200" cy="276999"/>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Demo + Hands-on</a:t>
            </a:r>
            <a:endParaRPr lang="en-US" sz="1200" b="1" dirty="0">
              <a:solidFill>
                <a:srgbClr val="FF0000"/>
              </a:solidFill>
            </a:endParaRPr>
          </a:p>
        </p:txBody>
      </p:sp>
      <p:sp>
        <p:nvSpPr>
          <p:cNvPr id="5" name="TextBox 4"/>
          <p:cNvSpPr txBox="1"/>
          <p:nvPr/>
        </p:nvSpPr>
        <p:spPr>
          <a:xfrm>
            <a:off x="6629400" y="2514601"/>
            <a:ext cx="2057400" cy="646331"/>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Systems +Cataloging present </a:t>
            </a:r>
            <a:r>
              <a:rPr lang="en-US" sz="1200" b="1" dirty="0" err="1" smtClean="0">
                <a:solidFill>
                  <a:srgbClr val="FF0000"/>
                </a:solidFill>
              </a:rPr>
              <a:t>PPt</a:t>
            </a:r>
            <a:r>
              <a:rPr lang="en-US" sz="1200" b="1" dirty="0" smtClean="0">
                <a:solidFill>
                  <a:srgbClr val="FF0000"/>
                </a:solidFill>
              </a:rPr>
              <a:t> and Demo + Hands-on</a:t>
            </a:r>
            <a:endParaRPr lang="en-US" sz="1200" b="1" dirty="0">
              <a:solidFill>
                <a:srgbClr val="FF0000"/>
              </a:solidFill>
            </a:endParaRPr>
          </a:p>
        </p:txBody>
      </p:sp>
      <p:sp>
        <p:nvSpPr>
          <p:cNvPr id="6" name="TextBox 5"/>
          <p:cNvSpPr txBox="1"/>
          <p:nvPr/>
        </p:nvSpPr>
        <p:spPr>
          <a:xfrm>
            <a:off x="6248400" y="3886201"/>
            <a:ext cx="2362200" cy="461665"/>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Self-paced online module, PPt, Hands-on</a:t>
            </a:r>
            <a:endParaRPr lang="en-US" sz="1200" b="1" dirty="0">
              <a:solidFill>
                <a:srgbClr val="FF0000"/>
              </a:solidFill>
            </a:endParaRPr>
          </a:p>
        </p:txBody>
      </p:sp>
      <p:sp>
        <p:nvSpPr>
          <p:cNvPr id="7" name="TextBox 6"/>
          <p:cNvSpPr txBox="1"/>
          <p:nvPr/>
        </p:nvSpPr>
        <p:spPr>
          <a:xfrm>
            <a:off x="7010400" y="4724401"/>
            <a:ext cx="1676400" cy="461665"/>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a:t>
            </a:r>
          </a:p>
          <a:p>
            <a:r>
              <a:rPr lang="en-US" sz="1200" b="1" dirty="0" smtClean="0">
                <a:solidFill>
                  <a:srgbClr val="FF0000"/>
                </a:solidFill>
              </a:rPr>
              <a:t>Demo + Hands-on</a:t>
            </a:r>
            <a:endParaRPr lang="en-US" sz="1200" b="1" dirty="0">
              <a:solidFill>
                <a:srgbClr val="FF0000"/>
              </a:solidFill>
            </a:endParaRPr>
          </a:p>
        </p:txBody>
      </p:sp>
      <p:sp>
        <p:nvSpPr>
          <p:cNvPr id="8" name="TextBox 7"/>
          <p:cNvSpPr txBox="1"/>
          <p:nvPr/>
        </p:nvSpPr>
        <p:spPr>
          <a:xfrm>
            <a:off x="3657600" y="5867401"/>
            <a:ext cx="4343400" cy="276999"/>
          </a:xfrm>
          <a:prstGeom prst="rect">
            <a:avLst/>
          </a:prstGeom>
          <a:noFill/>
        </p:spPr>
        <p:txBody>
          <a:bodyPr wrap="square" rtlCol="0">
            <a:spAutoFit/>
          </a:bodyPr>
          <a:lstStyle/>
          <a:p>
            <a:r>
              <a:rPr lang="en-US" sz="1200" b="1" u="sng" dirty="0" smtClean="0">
                <a:solidFill>
                  <a:srgbClr val="FF0000"/>
                </a:solidFill>
              </a:rPr>
              <a:t>Methods</a:t>
            </a:r>
            <a:r>
              <a:rPr lang="en-US" sz="1200" b="1" dirty="0" smtClean="0">
                <a:solidFill>
                  <a:srgbClr val="FF0000"/>
                </a:solidFill>
              </a:rPr>
              <a:t>: </a:t>
            </a:r>
            <a:r>
              <a:rPr lang="en-US" sz="1200" b="1" dirty="0" err="1" smtClean="0">
                <a:solidFill>
                  <a:srgbClr val="FF0000"/>
                </a:solidFill>
              </a:rPr>
              <a:t>PPt</a:t>
            </a:r>
            <a:r>
              <a:rPr lang="en-US" sz="1200" b="1" dirty="0" smtClean="0">
                <a:solidFill>
                  <a:srgbClr val="FF0000"/>
                </a:solidFill>
              </a:rPr>
              <a:t>, Hand-out, Tour + Demo</a:t>
            </a:r>
            <a:endParaRPr lang="en-US" sz="1200" b="1" dirty="0">
              <a:solidFill>
                <a:srgbClr val="FF0000"/>
              </a:solidFill>
            </a:endParaRPr>
          </a:p>
        </p:txBody>
      </p:sp>
      <p:sp>
        <p:nvSpPr>
          <p:cNvPr id="9" name="Footer Placeholder 8"/>
          <p:cNvSpPr>
            <a:spLocks noGrp="1"/>
          </p:cNvSpPr>
          <p:nvPr>
            <p:ph type="ftr" sz="quarter" idx="11"/>
          </p:nvPr>
        </p:nvSpPr>
        <p:spPr>
          <a:xfrm>
            <a:off x="381000" y="6248400"/>
            <a:ext cx="3810000" cy="476250"/>
          </a:xfrm>
        </p:spPr>
        <p:txBody>
          <a:bodyPr/>
          <a:lstStyle/>
          <a:p>
            <a:r>
              <a:rPr lang="en-US" dirty="0" smtClean="0"/>
              <a:t> © 2009 University of Massachusetts</a:t>
            </a:r>
            <a:endParaRPr lang="en-US" dirty="0"/>
          </a:p>
        </p:txBody>
      </p:sp>
      <p:pic>
        <p:nvPicPr>
          <p:cNvPr id="10" name="Picture 9" descr="umasslogoinformal.gif"/>
          <p:cNvPicPr>
            <a:picLocks noChangeAspect="1"/>
          </p:cNvPicPr>
          <p:nvPr/>
        </p:nvPicPr>
        <p:blipFill>
          <a:blip r:embed="rId5" cstate="print"/>
          <a:stretch>
            <a:fillRect/>
          </a:stretch>
        </p:blipFill>
        <p:spPr>
          <a:xfrm>
            <a:off x="8458200" y="6248400"/>
            <a:ext cx="471424" cy="6096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t>
            </a:r>
            <a:r>
              <a:rPr lang="en-US" b="1" dirty="0" smtClean="0"/>
              <a:t>Team Training</a:t>
            </a:r>
            <a:endParaRPr lang="en-US" b="1" dirty="0"/>
          </a:p>
        </p:txBody>
      </p:sp>
      <p:sp>
        <p:nvSpPr>
          <p:cNvPr id="6" name="Content Placeholder 5"/>
          <p:cNvSpPr>
            <a:spLocks noGrp="1"/>
          </p:cNvSpPr>
          <p:nvPr>
            <p:ph idx="1"/>
          </p:nvPr>
        </p:nvSpPr>
        <p:spPr/>
        <p:txBody>
          <a:bodyPr/>
          <a:lstStyle/>
          <a:p>
            <a:r>
              <a:rPr lang="en-US" dirty="0" smtClean="0"/>
              <a:t>Formal, one-session meeting:</a:t>
            </a:r>
          </a:p>
          <a:p>
            <a:pPr lvl="1"/>
            <a:r>
              <a:rPr lang="en-US" sz="2400" dirty="0" smtClean="0"/>
              <a:t>Definition of teams</a:t>
            </a:r>
          </a:p>
          <a:p>
            <a:pPr lvl="1"/>
            <a:r>
              <a:rPr lang="en-US" sz="2400" dirty="0" smtClean="0"/>
              <a:t>Benefits of team work</a:t>
            </a:r>
          </a:p>
          <a:p>
            <a:pPr lvl="1"/>
            <a:r>
              <a:rPr lang="en-US" sz="2400" dirty="0" smtClean="0"/>
              <a:t>Team structure</a:t>
            </a:r>
          </a:p>
          <a:p>
            <a:pPr lvl="1"/>
            <a:r>
              <a:rPr lang="en-US" sz="2400" dirty="0" smtClean="0"/>
              <a:t>Roles: Leader, Member, Champion</a:t>
            </a:r>
          </a:p>
          <a:p>
            <a:pPr lvl="1"/>
            <a:r>
              <a:rPr lang="en-US" sz="2400" dirty="0" smtClean="0"/>
              <a:t>Characteristics of effective teams</a:t>
            </a:r>
          </a:p>
          <a:p>
            <a:pPr lvl="1"/>
            <a:r>
              <a:rPr lang="en-US" sz="2400" dirty="0" smtClean="0"/>
              <a:t>Evaluating </a:t>
            </a:r>
          </a:p>
          <a:p>
            <a:r>
              <a:rPr lang="en-US" dirty="0" smtClean="0"/>
              <a:t>How teams function at the LSL </a:t>
            </a:r>
          </a:p>
          <a:p>
            <a:r>
              <a:rPr lang="en-US" dirty="0" smtClean="0"/>
              <a:t>Become a member of a team</a:t>
            </a: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457200"/>
            <a:ext cx="7406640" cy="917682"/>
          </a:xfrm>
        </p:spPr>
        <p:txBody>
          <a:bodyPr>
            <a:normAutofit/>
          </a:bodyPr>
          <a:lstStyle/>
          <a:p>
            <a:r>
              <a:rPr lang="en-US" sz="3600" dirty="0" smtClean="0"/>
              <a:t>Microsoft Skills: As needed by each AR</a:t>
            </a:r>
            <a:endParaRPr lang="en-US" sz="3600" dirty="0"/>
          </a:p>
        </p:txBody>
      </p:sp>
      <p:sp>
        <p:nvSpPr>
          <p:cNvPr id="3" name="Subtitle 2"/>
          <p:cNvSpPr>
            <a:spLocks noGrp="1"/>
          </p:cNvSpPr>
          <p:nvPr>
            <p:ph type="subTitle" idx="1"/>
          </p:nvPr>
        </p:nvSpPr>
        <p:spPr>
          <a:xfrm>
            <a:off x="2057400" y="1828800"/>
            <a:ext cx="6096000" cy="3483936"/>
          </a:xfrm>
        </p:spPr>
        <p:txBody>
          <a:bodyPr>
            <a:normAutofit/>
          </a:bodyPr>
          <a:lstStyle/>
          <a:p>
            <a:pPr>
              <a:buSzPct val="100000"/>
              <a:buFontTx/>
              <a:buChar char="•"/>
            </a:pPr>
            <a:r>
              <a:rPr lang="en-US" sz="3200" dirty="0" smtClean="0"/>
              <a:t>MS Access</a:t>
            </a:r>
          </a:p>
          <a:p>
            <a:pPr>
              <a:buSzPct val="100000"/>
              <a:buFontTx/>
              <a:buChar char="•"/>
            </a:pPr>
            <a:r>
              <a:rPr lang="en-US" sz="3200" dirty="0" smtClean="0"/>
              <a:t>MS Excel</a:t>
            </a:r>
          </a:p>
          <a:p>
            <a:pPr>
              <a:buSzPct val="100000"/>
              <a:buFontTx/>
              <a:buChar char="•"/>
            </a:pPr>
            <a:r>
              <a:rPr lang="en-US" sz="3200" dirty="0" smtClean="0"/>
              <a:t>MS Internet Browser</a:t>
            </a:r>
          </a:p>
          <a:p>
            <a:pPr>
              <a:buSzPct val="100000"/>
              <a:buFontTx/>
              <a:buChar char="•"/>
            </a:pPr>
            <a:r>
              <a:rPr lang="en-US" sz="3200" dirty="0" smtClean="0"/>
              <a:t>MS PowerPoint</a:t>
            </a:r>
          </a:p>
          <a:p>
            <a:pPr>
              <a:buSzPct val="100000"/>
              <a:buFontTx/>
              <a:buChar char="•"/>
            </a:pPr>
            <a:r>
              <a:rPr lang="en-US" sz="3200" dirty="0" smtClean="0"/>
              <a:t>MS Windows</a:t>
            </a:r>
          </a:p>
          <a:p>
            <a:pPr>
              <a:buSzPct val="100000"/>
              <a:buFontTx/>
              <a:buChar char="•"/>
            </a:pPr>
            <a:r>
              <a:rPr lang="en-US" sz="3200" dirty="0" smtClean="0"/>
              <a:t>MS Word</a:t>
            </a:r>
          </a:p>
          <a:p>
            <a:endParaRPr lang="en-US" dirty="0"/>
          </a:p>
        </p:txBody>
      </p:sp>
      <p:sp>
        <p:nvSpPr>
          <p:cNvPr id="4" name="TextBox 3"/>
          <p:cNvSpPr txBox="1"/>
          <p:nvPr/>
        </p:nvSpPr>
        <p:spPr>
          <a:xfrm>
            <a:off x="1524000" y="6400801"/>
            <a:ext cx="4114800" cy="276999"/>
          </a:xfrm>
          <a:prstGeom prst="rect">
            <a:avLst/>
          </a:prstGeom>
          <a:noFill/>
        </p:spPr>
        <p:txBody>
          <a:bodyPr wrap="square" rtlCol="0">
            <a:spAutoFit/>
          </a:bodyPr>
          <a:lstStyle/>
          <a:p>
            <a:r>
              <a:rPr lang="en-US" sz="1200" dirty="0" smtClean="0">
                <a:solidFill>
                  <a:srgbClr val="FF0000"/>
                </a:solidFill>
              </a:rPr>
              <a:t> © 2009 University of Massachusetts</a:t>
            </a:r>
            <a:endParaRPr lang="en-US" sz="12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4931" name="Object 3"/>
          <p:cNvGraphicFramePr>
            <a:graphicFrameLocks noChangeAspect="1"/>
          </p:cNvGraphicFramePr>
          <p:nvPr/>
        </p:nvGraphicFramePr>
        <p:xfrm>
          <a:off x="0" y="228600"/>
          <a:ext cx="8991600" cy="6413500"/>
        </p:xfrm>
        <a:graphic>
          <a:graphicData uri="http://schemas.openxmlformats.org/presentationml/2006/ole">
            <p:oleObj spid="_x0000_s124931" name="Document" r:id="rId4" imgW="9204044" imgH="6564634" progId="Word.Document.8">
              <p:embed/>
            </p:oleObj>
          </a:graphicData>
        </a:graphic>
      </p:graphicFrame>
      <p:sp>
        <p:nvSpPr>
          <p:cNvPr id="4" name="Footer Placeholder 3"/>
          <p:cNvSpPr>
            <a:spLocks noGrp="1"/>
          </p:cNvSpPr>
          <p:nvPr>
            <p:ph type="ftr" sz="quarter" idx="11"/>
          </p:nvPr>
        </p:nvSpPr>
        <p:spPr>
          <a:xfrm>
            <a:off x="0" y="6381750"/>
            <a:ext cx="3810000" cy="476250"/>
          </a:xfrm>
        </p:spPr>
        <p:txBody>
          <a:bodyPr/>
          <a:lstStyle/>
          <a:p>
            <a:r>
              <a:rPr lang="en-US" dirty="0" smtClean="0">
                <a:solidFill>
                  <a:srgbClr val="FF0000"/>
                </a:solidFill>
              </a:rPr>
              <a:t>          © 2009 University of Massachusetts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95400" y="6381750"/>
            <a:ext cx="4800600" cy="476250"/>
          </a:xfrm>
        </p:spPr>
        <p:txBody>
          <a:bodyPr/>
          <a:lstStyle/>
          <a:p>
            <a:r>
              <a:rPr lang="en-US" dirty="0" smtClean="0"/>
              <a:t> © 2009 University of Massachusetts</a:t>
            </a:r>
            <a:endParaRPr lang="en-US" dirty="0"/>
          </a:p>
        </p:txBody>
      </p:sp>
      <p:sp>
        <p:nvSpPr>
          <p:cNvPr id="5" name="TextBox 4"/>
          <p:cNvSpPr txBox="1"/>
          <p:nvPr/>
        </p:nvSpPr>
        <p:spPr>
          <a:xfrm>
            <a:off x="1752600" y="1219200"/>
            <a:ext cx="6248400" cy="369332"/>
          </a:xfrm>
          <a:prstGeom prst="rect">
            <a:avLst/>
          </a:prstGeom>
          <a:noFill/>
        </p:spPr>
        <p:txBody>
          <a:bodyPr wrap="square" rtlCol="0">
            <a:spAutoFit/>
          </a:bodyPr>
          <a:lstStyle/>
          <a:p>
            <a:endParaRPr lang="en-US" dirty="0"/>
          </a:p>
        </p:txBody>
      </p:sp>
      <p:sp>
        <p:nvSpPr>
          <p:cNvPr id="349189" name="Rectangle 5"/>
          <p:cNvSpPr>
            <a:spLocks noChangeArrowheads="1"/>
          </p:cNvSpPr>
          <p:nvPr/>
        </p:nvSpPr>
        <p:spPr bwMode="auto">
          <a:xfrm>
            <a:off x="0" y="313985"/>
            <a:ext cx="9105378" cy="66171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3"/>
            <a:r>
              <a:rPr kumimoji="0" lang="en-US" sz="1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Microsoft Word: Basic Skills Test     </a:t>
            </a:r>
          </a:p>
          <a:p>
            <a:pPr lvl="3"/>
            <a:endParaRPr kumimoji="0" lang="en-US" sz="1400" b="0" i="0" u="none" strike="noStrike" cap="none" normalizeH="0" baseline="0" dirty="0" smtClean="0">
              <a:ln>
                <a:noFill/>
              </a:ln>
              <a:solidFill>
                <a:schemeClr val="tx1"/>
              </a:solidFill>
              <a:effectLst/>
              <a:latin typeface="Arial" pitchFamily="34" charset="0"/>
            </a:endParaRPr>
          </a:p>
          <a:p>
            <a:pPr lvl="3" eaLnBrk="0" hangingPunct="0"/>
            <a:r>
              <a:rPr kumimoji="0" lang="en-US" sz="900" b="1" i="0" u="none" strike="noStrike" cap="none" normalizeH="0" baseline="0" dirty="0" smtClean="0">
                <a:ln>
                  <a:noFill/>
                </a:ln>
                <a:solidFill>
                  <a:srgbClr val="FF0000"/>
                </a:solidFill>
                <a:effectLst/>
                <a:latin typeface="Arial" pitchFamily="34" charset="0"/>
                <a:ea typeface="Times New Roman" pitchFamily="18" charset="0"/>
                <a:cs typeface="Times New Roman" pitchFamily="18" charset="0"/>
              </a:rPr>
              <a:t>(INSTRUCTIONS HANDED TO PARTICIPANT before the test)</a:t>
            </a:r>
            <a:endParaRPr kumimoji="0" lang="en-US" sz="900" b="1" i="0" u="none" strike="noStrike" cap="none" normalizeH="0" baseline="0" dirty="0" smtClean="0">
              <a:ln>
                <a:noFill/>
              </a:ln>
              <a:solidFill>
                <a:srgbClr val="FF0000"/>
              </a:solidFill>
              <a:effectLst/>
              <a:latin typeface="Arial" pitchFamily="34" charset="0"/>
              <a:cs typeface="Times New Roman" pitchFamily="18" charset="0"/>
            </a:endParaRPr>
          </a:p>
          <a:p>
            <a:pPr lvl="3" eaLnBrk="0" hangingPunct="0"/>
            <a:endParaRPr kumimoji="0" lang="en-US" sz="1000" b="0" i="0" u="none" strike="noStrike" cap="none" normalizeH="0" baseline="0" dirty="0" smtClean="0">
              <a:ln>
                <a:noFill/>
              </a:ln>
              <a:solidFill>
                <a:schemeClr val="tx1"/>
              </a:solidFill>
              <a:effectLst/>
              <a:latin typeface="Arial" pitchFamily="34" charset="0"/>
            </a:endParaRPr>
          </a:p>
          <a:p>
            <a:pPr lvl="3" eaLnBrk="0" hangingPunct="0"/>
            <a:r>
              <a:rPr kumimoji="0" lang="en-US" sz="9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Name: _________________________</a:t>
            </a:r>
          </a:p>
          <a:p>
            <a:pPr lvl="3" eaLnBrk="0" hangingPunct="0"/>
            <a:endParaRPr kumimoji="0" lang="en-US" sz="10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You will have 45 minutes to complete the proficiency test.</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The purpose of the test is to evaluate your skill level in Microsoft Word.  There are two parts to the test.</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Part 1 is to create an electronic file following the instructions below.  Part 2 is to respond to some short answer</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questions</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a:r>
          </a:p>
          <a:p>
            <a:pPr lvl="3" eaLnBrk="0" hangingPunct="0"/>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Part 1</a:t>
            </a:r>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12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Instructions:</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Using the electronic file, WordBasicStart.doc, edit the document to look like the two page</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handout you have received as part of this test.  Some of the text you will need is in your starting document.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Remember, you are creating one file with two pages.  Save the file as </a:t>
            </a:r>
            <a:r>
              <a:rPr kumimoji="0" lang="en-US" sz="1100" b="0" i="0" u="sng"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your name</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Word.doc, e.g., Cathy Word.doc.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Print the document, IN COLOR, to be handed in with Part 2.</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2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Tips</a:t>
            </a:r>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9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*Watch for text that you can move or reformat instead of retyping.   *You may have to delete text.</a:t>
            </a:r>
            <a:endParaRPr kumimoji="0" lang="en-US" sz="1000" b="0" i="0" u="none" strike="noStrike" cap="none" normalizeH="0" baseline="0" dirty="0" smtClean="0">
              <a:ln>
                <a:noFill/>
              </a:ln>
              <a:solidFill>
                <a:schemeClr val="tx1"/>
              </a:solidFill>
              <a:effectLst/>
              <a:latin typeface="Arial" pitchFamily="34" charset="0"/>
            </a:endParaRPr>
          </a:p>
          <a:p>
            <a:pPr lvl="3" eaLnBrk="0" hangingPunct="0"/>
            <a:r>
              <a:rPr kumimoji="0" lang="en-US" sz="9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*Select your font size and type as you think appropriate. *Use a one inch margin.</a:t>
            </a:r>
            <a:endParaRPr kumimoji="0" lang="en-US" sz="1000" b="0" i="0" u="none" strike="noStrike" cap="none" normalizeH="0" baseline="0" dirty="0" smtClean="0">
              <a:ln>
                <a:noFill/>
              </a:ln>
              <a:solidFill>
                <a:schemeClr val="tx1"/>
              </a:solidFill>
              <a:effectLst/>
              <a:latin typeface="Arial" pitchFamily="34" charset="0"/>
            </a:endParaRPr>
          </a:p>
          <a:p>
            <a:pPr lvl="3" eaLnBrk="0" hangingPunct="0"/>
            <a:r>
              <a:rPr kumimoji="0" lang="en-US" sz="9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*Don’t forget the footer.  *Don’t forget the page numbers.</a:t>
            </a:r>
            <a:endParaRPr kumimoji="0" lang="en-US" sz="1000" b="0" i="0" u="none" strike="noStrike" cap="none" normalizeH="0" baseline="0" dirty="0" smtClean="0">
              <a:ln>
                <a:noFill/>
              </a:ln>
              <a:solidFill>
                <a:schemeClr val="tx1"/>
              </a:solidFill>
              <a:effectLst/>
              <a:latin typeface="Arial" pitchFamily="34" charset="0"/>
            </a:endParaRPr>
          </a:p>
          <a:p>
            <a:pPr lvl="3" eaLnBrk="0" hangingPunct="0"/>
            <a:r>
              <a:rPr kumimoji="0" lang="en-US" sz="9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*Select any image you like for the flyer on page two of your document.</a:t>
            </a:r>
          </a:p>
          <a:p>
            <a:pPr lvl="3" eaLnBrk="0" hangingPunct="0"/>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Part 2</a:t>
            </a:r>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 Using Microsoft HELP, name two sources for importing a picture.</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B. Using the thesaurus function, name two synonyms for book.</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C. Name one benefit of “Previewing” a document.</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 What does the Save As function do?</a:t>
            </a:r>
          </a:p>
          <a:p>
            <a:pPr lvl="3" eaLnBrk="0" hangingPunct="0"/>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900" b="1" i="1" u="none" strike="noStrike" cap="none" normalizeH="0" baseline="0" dirty="0" smtClean="0">
                <a:ln>
                  <a:noFill/>
                </a:ln>
                <a:solidFill>
                  <a:srgbClr val="FF0000"/>
                </a:solidFill>
                <a:effectLst/>
                <a:latin typeface="Arial" pitchFamily="34" charset="0"/>
                <a:ea typeface="Times New Roman" pitchFamily="18" charset="0"/>
                <a:cs typeface="Times New Roman" pitchFamily="18" charset="0"/>
              </a:rPr>
              <a:t>Here is the content of the </a:t>
            </a:r>
            <a:r>
              <a:rPr kumimoji="0" lang="en-US" sz="900" b="1" i="0" u="none" strike="noStrike" cap="none" normalizeH="0" baseline="0" dirty="0" smtClean="0">
                <a:ln>
                  <a:noFill/>
                </a:ln>
                <a:solidFill>
                  <a:srgbClr val="FF0000"/>
                </a:solidFill>
                <a:effectLst/>
                <a:latin typeface="Arial" pitchFamily="34" charset="0"/>
                <a:ea typeface="Times New Roman" pitchFamily="18" charset="0"/>
                <a:cs typeface="Times New Roman" pitchFamily="18" charset="0"/>
              </a:rPr>
              <a:t>STARTING DOCUMENT FOUND AT  </a:t>
            </a:r>
            <a:r>
              <a:rPr kumimoji="0" lang="en-US" sz="900" b="1" i="0" u="sng" strike="noStrike" cap="none" normalizeH="0" baseline="0" dirty="0" smtClean="0">
                <a:ln>
                  <a:noFill/>
                </a:ln>
                <a:solidFill>
                  <a:srgbClr val="FF0000"/>
                </a:solidFill>
                <a:effectLst/>
                <a:latin typeface="Arial" pitchFamily="34" charset="0"/>
                <a:ea typeface="Times New Roman" pitchFamily="18" charset="0"/>
                <a:cs typeface="Times New Roman" pitchFamily="18" charset="0"/>
              </a:rPr>
              <a:t>WordBasicStart.doc</a:t>
            </a:r>
          </a:p>
          <a:p>
            <a:pPr lvl="3" eaLnBrk="0" hangingPunct="0"/>
            <a:endParaRPr kumimoji="0" lang="en-US" sz="12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However, given that the data was 7 months old and that many libraries were considering products, the team concluded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that a survey to the entire AAHSL discussion list would be useful and appropriate for </a:t>
            </a:r>
            <a:r>
              <a:rPr kumimoji="0" lang="en-US" sz="11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asnwering</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remaining two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questions in our charge. The Management Team recommended that the team limit the survey to the libraries identified in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AAHSL preliminary survey results as already having access to a federated searching product.  That survey showed 4</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libraries using federated searching, but one library responded to say there had been an error and they did </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not use it, leaving 40 libraries surveyed. The link to the survey was emailed on March 21, 2007, with a follow-up</a:t>
            </a: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sent on April 3,  2007.  The survey generated 17 responses, for a 42% return rate.</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These </a:t>
            </a:r>
            <a:r>
              <a:rPr kumimoji="0" lang="en-US" sz="11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prelliminary</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survey results helped answer two of the questions </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the team’s charge:</a:t>
            </a: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7498080" cy="1417638"/>
          </a:xfrm>
        </p:spPr>
        <p:txBody>
          <a:bodyPr>
            <a:normAutofit fontScale="90000"/>
          </a:bodyPr>
          <a:lstStyle/>
          <a:p>
            <a:pPr algn="ctr"/>
            <a:r>
              <a:rPr lang="en-US" sz="3600" b="1" dirty="0" smtClean="0"/>
              <a:t/>
            </a:r>
            <a:br>
              <a:rPr lang="en-US" sz="3600" b="1" dirty="0" smtClean="0"/>
            </a:br>
            <a:r>
              <a:rPr lang="en-US" sz="3600" b="1" dirty="0" smtClean="0"/>
              <a:t>Training Library Assistants </a:t>
            </a:r>
            <a:br>
              <a:rPr lang="en-US" sz="3600" b="1" dirty="0" smtClean="0"/>
            </a:br>
            <a:r>
              <a:rPr lang="en-US" sz="3600" b="1" dirty="0" smtClean="0"/>
              <a:t>for </a:t>
            </a:r>
            <a:br>
              <a:rPr lang="en-US" sz="3600" b="1" dirty="0" smtClean="0"/>
            </a:br>
            <a:r>
              <a:rPr lang="en-US" sz="4000" b="1" i="1" dirty="0" smtClean="0"/>
              <a:t>New Roles</a:t>
            </a:r>
            <a:r>
              <a:rPr lang="en-US" dirty="0" smtClean="0"/>
              <a:t/>
            </a:r>
            <a:br>
              <a:rPr lang="en-US" dirty="0" smtClean="0"/>
            </a:br>
            <a:endParaRPr lang="en-US" dirty="0"/>
          </a:p>
        </p:txBody>
      </p:sp>
      <p:sp>
        <p:nvSpPr>
          <p:cNvPr id="3" name="Content Placeholder 2"/>
          <p:cNvSpPr>
            <a:spLocks noGrp="1"/>
          </p:cNvSpPr>
          <p:nvPr>
            <p:ph idx="1"/>
          </p:nvPr>
        </p:nvSpPr>
        <p:spPr>
          <a:xfrm>
            <a:off x="762001" y="1828800"/>
            <a:ext cx="7693025" cy="4343400"/>
          </a:xfrm>
        </p:spPr>
        <p:txBody>
          <a:bodyPr>
            <a:normAutofit/>
          </a:bodyPr>
          <a:lstStyle/>
          <a:p>
            <a:pPr algn="ctr">
              <a:buNone/>
            </a:pPr>
            <a:endParaRPr lang="en-US" sz="2800" dirty="0" smtClean="0"/>
          </a:p>
          <a:p>
            <a:pPr algn="ctr">
              <a:buNone/>
            </a:pPr>
            <a:r>
              <a:rPr lang="en-US" sz="2400" dirty="0" smtClean="0"/>
              <a:t>Jane Fama</a:t>
            </a:r>
          </a:p>
          <a:p>
            <a:pPr algn="ctr">
              <a:buNone/>
            </a:pPr>
            <a:r>
              <a:rPr lang="en-US" sz="1800" dirty="0" smtClean="0"/>
              <a:t>Associate Director, Operations</a:t>
            </a:r>
          </a:p>
          <a:p>
            <a:pPr algn="ctr">
              <a:buNone/>
            </a:pPr>
            <a:endParaRPr lang="en-US" sz="1800" dirty="0" smtClean="0"/>
          </a:p>
          <a:p>
            <a:pPr algn="ctr">
              <a:buNone/>
            </a:pPr>
            <a:r>
              <a:rPr lang="en-US" sz="2400" dirty="0" smtClean="0"/>
              <a:t>Barbara Ingrassia</a:t>
            </a:r>
          </a:p>
          <a:p>
            <a:pPr algn="ctr">
              <a:buNone/>
            </a:pPr>
            <a:r>
              <a:rPr lang="en-US" sz="1800" dirty="0" smtClean="0"/>
              <a:t>Associate Director,</a:t>
            </a:r>
          </a:p>
          <a:p>
            <a:pPr algn="ctr">
              <a:buNone/>
            </a:pPr>
            <a:r>
              <a:rPr lang="en-US" sz="1800" dirty="0" smtClean="0"/>
              <a:t>Strategic Initiatives and Work Force Development</a:t>
            </a:r>
          </a:p>
          <a:p>
            <a:pPr algn="ctr">
              <a:buNone/>
            </a:pPr>
            <a:r>
              <a:rPr lang="en-US" sz="2000" b="1" dirty="0" smtClean="0"/>
              <a:t>The Lamar Soutter Library</a:t>
            </a:r>
          </a:p>
          <a:p>
            <a:pPr algn="ctr">
              <a:buNone/>
            </a:pPr>
            <a:r>
              <a:rPr lang="en-US" sz="1600" dirty="0" smtClean="0"/>
              <a:t>University of Massachusetts Medical School</a:t>
            </a:r>
          </a:p>
          <a:p>
            <a:pPr algn="ctr">
              <a:buNone/>
            </a:pPr>
            <a:r>
              <a:rPr lang="en-US" sz="1600" dirty="0" smtClean="0"/>
              <a:t>Worcester, MA</a:t>
            </a:r>
          </a:p>
          <a:p>
            <a:endParaRPr lang="en-US" dirty="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95400" y="6381750"/>
            <a:ext cx="2971800" cy="476250"/>
          </a:xfrm>
        </p:spPr>
        <p:txBody>
          <a:bodyPr/>
          <a:lstStyle/>
          <a:p>
            <a:r>
              <a:rPr lang="en-US" dirty="0" smtClean="0"/>
              <a:t>  © 2009 University of Massachusetts</a:t>
            </a:r>
            <a:endParaRPr lang="en-US" dirty="0"/>
          </a:p>
        </p:txBody>
      </p:sp>
      <p:sp>
        <p:nvSpPr>
          <p:cNvPr id="351234" name="Rectangle 2"/>
          <p:cNvSpPr>
            <a:spLocks noChangeArrowheads="1"/>
          </p:cNvSpPr>
          <p:nvPr/>
        </p:nvSpPr>
        <p:spPr bwMode="auto">
          <a:xfrm>
            <a:off x="1219202" y="-633546"/>
            <a:ext cx="11706335" cy="766363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95300" algn="l"/>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41 of 125 (33%) libraries currently have a federated searching product.</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of 125 (1%) are planning to discontinue their current product.</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11 of 125 (8%) are planning to add a federated searching product.</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Metalib</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the most popular product with 25 installs.</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Percentages for libraries considering and not considering federated searching cannot be computed </a:t>
            </a:r>
          </a:p>
          <a:p>
            <a:pPr marL="0" marR="0" lvl="0" indent="0" algn="l" defTabSz="914400" rtl="0" eaLnBrk="0" fontAlgn="base" latinLnBrk="0" hangingPunct="0">
              <a:lnSpc>
                <a:spcPct val="100000"/>
              </a:lnSpc>
              <a:spcBef>
                <a:spcPct val="0"/>
              </a:spcBef>
              <a:spcAft>
                <a:spcPct val="0"/>
              </a:spcAft>
              <a:buClrTx/>
              <a:buSzTx/>
              <a:tabLst>
                <a:tab pos="495300" algn="l"/>
              </a:tabLst>
            </a:pPr>
            <a:r>
              <a:rPr lang="en-US" sz="1200" dirty="0" smtClean="0">
                <a:latin typeface="Arial" pitchFamily="34" charset="0"/>
                <a:ea typeface="Times New Roman" pitchFamily="18" charset="0"/>
                <a:cs typeface="Arial" pitchFamily="34" charset="0"/>
              </a:rPr>
              <a:t> </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libraries selected multiple products.</a:t>
            </a:r>
          </a:p>
          <a:p>
            <a:pPr marL="0" marR="0" lvl="0" indent="0" algn="l" defTabSz="914400" rtl="0" eaLnBrk="0" fontAlgn="base" latinLnBrk="0" hangingPunct="0">
              <a:lnSpc>
                <a:spcPct val="100000"/>
              </a:lnSpc>
              <a:spcBef>
                <a:spcPct val="0"/>
              </a:spcBef>
              <a:spcAft>
                <a:spcPct val="0"/>
              </a:spcAft>
              <a:buClrTx/>
              <a:buSzTx/>
              <a:tabLst>
                <a:tab pos="4953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These preliminary survey results helped answer two of the questions in the team’s charge:</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Which of the AAHSL libraries are using a federated searching tool?</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Which federated searching tools are medical libraries using?  </a:t>
            </a: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However, given that the data was 7 months old and that many libraries were considering products, </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team concluded that a survey to the entire AAHSL discussion list would be useful and appropriate </a:t>
            </a:r>
            <a:endParaRPr lang="en-US" sz="12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lang="en-US" sz="1200" dirty="0" smtClean="0">
                <a:latin typeface="Arial" pitchFamily="34" charset="0"/>
                <a:ea typeface="Times New Roman" pitchFamily="18" charset="0"/>
                <a:cs typeface="Arial" pitchFamily="34" charset="0"/>
              </a:rPr>
              <a:t>f</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 answering the remaining two questions in our charge.  </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
            </a:r>
            <a:br>
              <a:rPr kumimoji="0" lang="en-US" sz="1200" b="0" i="0" u="none" strike="noStrike" cap="none" normalizeH="0" baseline="0" dirty="0" smtClean="0">
                <a:ln>
                  <a:noFill/>
                </a:ln>
                <a:solidFill>
                  <a:schemeClr val="tx1"/>
                </a:solidFill>
                <a:effectLst/>
                <a:latin typeface="Arial" pitchFamily="34" charset="0"/>
                <a:ea typeface="Times New Roman" pitchFamily="18" charset="0"/>
              </a:rPr>
            </a:br>
            <a:endParaRPr kumimoji="0" lang="en-US" sz="1800" b="0" i="0" u="none" strike="noStrike" cap="none" normalizeH="0" baseline="0" dirty="0" smtClean="0">
              <a:ln>
                <a:noFill/>
              </a:ln>
              <a:solidFill>
                <a:schemeClr val="tx1"/>
              </a:solidFill>
              <a:effectLst/>
              <a:latin typeface="Arial" pitchFamily="34" charset="0"/>
            </a:endParaRPr>
          </a:p>
        </p:txBody>
      </p:sp>
      <p:sp>
        <p:nvSpPr>
          <p:cNvPr id="6" name="TextBox 5"/>
          <p:cNvSpPr txBox="1"/>
          <p:nvPr/>
        </p:nvSpPr>
        <p:spPr>
          <a:xfrm>
            <a:off x="1371600" y="152401"/>
            <a:ext cx="7010400" cy="1138773"/>
          </a:xfrm>
          <a:prstGeom prst="rect">
            <a:avLst/>
          </a:prstGeom>
          <a:noFill/>
        </p:spPr>
        <p:txBody>
          <a:bodyPr wrap="square" rtlCol="0">
            <a:spAutoFit/>
          </a:bodyPr>
          <a:lstStyle/>
          <a:p>
            <a:r>
              <a:rPr lang="en-US" sz="1400" b="1" dirty="0" smtClean="0"/>
              <a:t>Basic WORD Certification Exercise: </a:t>
            </a:r>
            <a:endParaRPr lang="en-US" sz="1400" dirty="0" smtClean="0"/>
          </a:p>
          <a:p>
            <a:r>
              <a:rPr lang="en-US" sz="1200" b="1" dirty="0" smtClean="0">
                <a:solidFill>
                  <a:srgbClr val="FF0000"/>
                </a:solidFill>
              </a:rPr>
              <a:t>HANDOUT TO PARTICIPANT: FINAL PRODUCT SHOULD LOOK LIKE THIS (page 1)</a:t>
            </a:r>
            <a:endParaRPr lang="en-US" sz="1200" dirty="0" smtClean="0">
              <a:solidFill>
                <a:srgbClr val="FF0000"/>
              </a:solidFill>
            </a:endParaRPr>
          </a:p>
          <a:p>
            <a:r>
              <a:rPr lang="en-US" sz="1200" b="1" dirty="0" smtClean="0"/>
              <a:t> </a:t>
            </a:r>
            <a:r>
              <a:rPr lang="en-US" sz="1200" dirty="0" smtClean="0"/>
              <a:t> </a:t>
            </a:r>
          </a:p>
          <a:p>
            <a:r>
              <a:rPr lang="en-US" sz="1200" b="1" dirty="0" smtClean="0"/>
              <a:t>Table 2: Summary of AAHSL Supplemental Survey Federated Searching Results</a:t>
            </a:r>
            <a:endParaRPr lang="en-US" sz="1200" dirty="0" smtClean="0"/>
          </a:p>
          <a:p>
            <a:endParaRPr lang="en-US" dirty="0"/>
          </a:p>
        </p:txBody>
      </p:sp>
      <p:graphicFrame>
        <p:nvGraphicFramePr>
          <p:cNvPr id="8" name="Table 7"/>
          <p:cNvGraphicFramePr>
            <a:graphicFrameLocks noGrp="1"/>
          </p:cNvGraphicFramePr>
          <p:nvPr/>
        </p:nvGraphicFramePr>
        <p:xfrm>
          <a:off x="1447800" y="996226"/>
          <a:ext cx="6057902" cy="2774404"/>
        </p:xfrm>
        <a:graphic>
          <a:graphicData uri="http://schemas.openxmlformats.org/drawingml/2006/table">
            <a:tbl>
              <a:tblPr/>
              <a:tblGrid>
                <a:gridCol w="1714500"/>
                <a:gridCol w="905511"/>
                <a:gridCol w="923291"/>
                <a:gridCol w="800100"/>
                <a:gridCol w="914400"/>
                <a:gridCol w="800100"/>
              </a:tblGrid>
              <a:tr h="601098">
                <a:tc>
                  <a:txBody>
                    <a:bodyPr/>
                    <a:lstStyle/>
                    <a:p>
                      <a:pPr marL="0" marR="0">
                        <a:spcBef>
                          <a:spcPts val="0"/>
                        </a:spcBef>
                        <a:spcAft>
                          <a:spcPts val="0"/>
                        </a:spcAft>
                      </a:pPr>
                      <a:endParaRPr lang="en-US" sz="1100" dirty="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Central Search</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err="1">
                          <a:latin typeface="Arial"/>
                          <a:ea typeface="Times New Roman"/>
                        </a:rPr>
                        <a:t>MetaLib</a:t>
                      </a:r>
                      <a:endParaRPr lang="en-US" sz="12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Vivisimo</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WebFeat</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err="1">
                          <a:latin typeface="Arial"/>
                          <a:ea typeface="Times New Roman"/>
                        </a:rPr>
                        <a:t>Zportal</a:t>
                      </a:r>
                      <a:endParaRPr lang="en-US" sz="12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824">
                <a:tc>
                  <a:txBody>
                    <a:bodyPr/>
                    <a:lstStyle/>
                    <a:p>
                      <a:pPr marL="0" marR="0">
                        <a:spcBef>
                          <a:spcPts val="0"/>
                        </a:spcBef>
                        <a:spcAft>
                          <a:spcPts val="0"/>
                        </a:spcAft>
                      </a:pPr>
                      <a:r>
                        <a:rPr lang="en-US" sz="1100">
                          <a:latin typeface="Arial"/>
                          <a:ea typeface="Times New Roman"/>
                        </a:rPr>
                        <a:t>Plan to Continue Offering</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20</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2</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824">
                <a:tc>
                  <a:txBody>
                    <a:bodyPr/>
                    <a:lstStyle/>
                    <a:p>
                      <a:pPr marL="0" marR="0">
                        <a:spcBef>
                          <a:spcPts val="0"/>
                        </a:spcBef>
                        <a:spcAft>
                          <a:spcPts val="0"/>
                        </a:spcAft>
                      </a:pPr>
                      <a:r>
                        <a:rPr lang="en-US" sz="1100">
                          <a:latin typeface="Arial"/>
                          <a:ea typeface="Times New Roman"/>
                        </a:rPr>
                        <a:t>Available through other campus Unit</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49">
                <a:tc>
                  <a:txBody>
                    <a:bodyPr/>
                    <a:lstStyle/>
                    <a:p>
                      <a:pPr marL="0" marR="0">
                        <a:spcBef>
                          <a:spcPts val="0"/>
                        </a:spcBef>
                        <a:spcAft>
                          <a:spcPts val="0"/>
                        </a:spcAft>
                      </a:pPr>
                      <a:r>
                        <a:rPr lang="en-US" sz="1100">
                          <a:latin typeface="Arial"/>
                          <a:ea typeface="Times New Roman"/>
                        </a:rPr>
                        <a:t>Planning to Drop</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49">
                <a:tc>
                  <a:txBody>
                    <a:bodyPr/>
                    <a:lstStyle/>
                    <a:p>
                      <a:pPr marL="0" marR="0">
                        <a:spcBef>
                          <a:spcPts val="0"/>
                        </a:spcBef>
                        <a:spcAft>
                          <a:spcPts val="0"/>
                        </a:spcAft>
                      </a:pPr>
                      <a:r>
                        <a:rPr lang="en-US" sz="1100">
                          <a:latin typeface="Arial"/>
                          <a:ea typeface="Times New Roman"/>
                        </a:rPr>
                        <a:t>Planning to Add</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2</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100">
                        <a:latin typeface="Arial"/>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501">
                <a:tc>
                  <a:txBody>
                    <a:bodyPr/>
                    <a:lstStyle/>
                    <a:p>
                      <a:pPr marL="0" marR="0">
                        <a:spcBef>
                          <a:spcPts val="0"/>
                        </a:spcBef>
                        <a:spcAft>
                          <a:spcPts val="0"/>
                        </a:spcAft>
                      </a:pPr>
                      <a:r>
                        <a:rPr lang="en-US" sz="1100">
                          <a:latin typeface="Arial"/>
                          <a:ea typeface="Times New Roman"/>
                        </a:rPr>
                        <a:t>Considering</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11</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6</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49">
                <a:tc>
                  <a:txBody>
                    <a:bodyPr/>
                    <a:lstStyle/>
                    <a:p>
                      <a:pPr marL="0" marR="0">
                        <a:spcBef>
                          <a:spcPts val="0"/>
                        </a:spcBef>
                        <a:spcAft>
                          <a:spcPts val="0"/>
                        </a:spcAft>
                      </a:pPr>
                      <a:r>
                        <a:rPr lang="en-US" sz="1100">
                          <a:latin typeface="Arial"/>
                          <a:ea typeface="Times New Roman"/>
                        </a:rPr>
                        <a:t>Not Currently Considering</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106</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83</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118</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99</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119</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935">
                <a:tc>
                  <a:txBody>
                    <a:bodyPr/>
                    <a:lstStyle/>
                    <a:p>
                      <a:pPr marL="0" marR="0">
                        <a:spcBef>
                          <a:spcPts val="0"/>
                        </a:spcBef>
                        <a:spcAft>
                          <a:spcPts val="0"/>
                        </a:spcAft>
                      </a:pPr>
                      <a:r>
                        <a:rPr lang="en-US" sz="1100">
                          <a:latin typeface="Arial"/>
                          <a:ea typeface="Times New Roman"/>
                        </a:rPr>
                        <a:t>Total </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125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125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125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125</a:t>
                      </a:r>
                      <a:endParaRPr lang="en-US" sz="12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125</a:t>
                      </a:r>
                      <a:endParaRPr lang="en-US" sz="12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447800" y="6172200"/>
            <a:ext cx="3048000" cy="476250"/>
          </a:xfrm>
        </p:spPr>
        <p:txBody>
          <a:bodyPr/>
          <a:lstStyle/>
          <a:p>
            <a:r>
              <a:rPr lang="en-US" dirty="0" smtClean="0"/>
              <a:t> © 2009 University of Massachusetts</a:t>
            </a:r>
            <a:endParaRPr lang="en-US" dirty="0"/>
          </a:p>
        </p:txBody>
      </p:sp>
      <p:sp>
        <p:nvSpPr>
          <p:cNvPr id="352258" name="Rectangle 2"/>
          <p:cNvSpPr>
            <a:spLocks noChangeArrowheads="1"/>
          </p:cNvSpPr>
          <p:nvPr/>
        </p:nvSpPr>
        <p:spPr bwMode="auto">
          <a:xfrm>
            <a:off x="0" y="-685800"/>
            <a:ext cx="8457123" cy="295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5"/>
            <a:endParaRPr kumimoji="0" lang="en-US" sz="2400" b="1" i="0" u="none" strike="noStrike" cap="none" normalizeH="0" baseline="0" dirty="0" smtClean="0">
              <a:ln>
                <a:noFill/>
              </a:ln>
              <a:solidFill>
                <a:schemeClr val="tx1"/>
              </a:solidFill>
              <a:effectLst/>
              <a:latin typeface="Arial" pitchFamily="34" charset="0"/>
              <a:ea typeface="Times New Roman" pitchFamily="18" charset="0"/>
            </a:endParaRPr>
          </a:p>
          <a:p>
            <a:pPr lvl="5"/>
            <a:endParaRPr lang="en-US" sz="2400" b="1" dirty="0" smtClean="0">
              <a:latin typeface="Arial" pitchFamily="34" charset="0"/>
              <a:ea typeface="Times New Roman" pitchFamily="18" charset="0"/>
            </a:endParaRPr>
          </a:p>
          <a:p>
            <a:pPr lvl="5"/>
            <a:endParaRPr kumimoji="0" lang="en-US" sz="2400" b="1" i="0" u="none" strike="noStrike" cap="none" normalizeH="0" baseline="0" dirty="0" smtClean="0">
              <a:ln>
                <a:noFill/>
              </a:ln>
              <a:solidFill>
                <a:schemeClr val="tx1"/>
              </a:solidFill>
              <a:effectLst/>
              <a:latin typeface="Arial" pitchFamily="34" charset="0"/>
              <a:ea typeface="Times New Roman" pitchFamily="18" charset="0"/>
            </a:endParaRPr>
          </a:p>
          <a:p>
            <a:pPr lvl="5"/>
            <a:endParaRPr lang="en-US" sz="2400" b="1" dirty="0" smtClean="0">
              <a:latin typeface="Arial" pitchFamily="34" charset="0"/>
              <a:ea typeface="Times New Roman" pitchFamily="18" charset="0"/>
            </a:endParaRPr>
          </a:p>
          <a:p>
            <a:pPr lvl="5"/>
            <a:endParaRPr kumimoji="0" lang="en-US" sz="2400" b="1" i="0" u="none" strike="noStrike" cap="none" normalizeH="0" baseline="0" dirty="0" smtClean="0">
              <a:ln>
                <a:noFill/>
              </a:ln>
              <a:solidFill>
                <a:schemeClr val="tx1"/>
              </a:solidFill>
              <a:effectLst/>
              <a:latin typeface="Arial" pitchFamily="34" charset="0"/>
              <a:ea typeface="Times New Roman" pitchFamily="18" charset="0"/>
            </a:endParaRPr>
          </a:p>
          <a:p>
            <a:pPr lvl="3" algn="ctr"/>
            <a:r>
              <a:rPr kumimoji="0" lang="en-US" sz="2400" b="1" i="0" u="none" strike="noStrike" cap="none" normalizeH="0" baseline="0" dirty="0" smtClean="0">
                <a:ln>
                  <a:noFill/>
                </a:ln>
                <a:solidFill>
                  <a:schemeClr val="tx1"/>
                </a:solidFill>
                <a:effectLst/>
                <a:latin typeface="Arial" pitchFamily="34" charset="0"/>
                <a:ea typeface="Times New Roman" pitchFamily="18" charset="0"/>
              </a:rPr>
              <a:t>The Library will close today at 5:00 pm</a:t>
            </a:r>
            <a:endParaRPr kumimoji="0" lang="en-US" sz="1000" b="0" i="0" u="none" strike="noStrike" cap="none" normalizeH="0" baseline="0" dirty="0" smtClean="0">
              <a:ln>
                <a:noFill/>
              </a:ln>
              <a:solidFill>
                <a:schemeClr val="tx1"/>
              </a:solidFill>
              <a:effectLst/>
              <a:latin typeface="Arial" pitchFamily="34" charset="0"/>
            </a:endParaRPr>
          </a:p>
          <a:p>
            <a:pPr lvl="3" algn="ctr" eaLnBrk="0" hangingPunct="0"/>
            <a:r>
              <a:rPr kumimoji="0" lang="en-US" sz="2400" b="1" i="0" u="none" strike="noStrike" cap="none" normalizeH="0" baseline="0" dirty="0" smtClean="0">
                <a:ln>
                  <a:noFill/>
                </a:ln>
                <a:solidFill>
                  <a:schemeClr val="tx1"/>
                </a:solidFill>
                <a:effectLst/>
                <a:latin typeface="Arial" pitchFamily="34" charset="0"/>
                <a:ea typeface="Times New Roman" pitchFamily="18" charset="0"/>
              </a:rPr>
              <a:t>for the Thanksgiving Holiday</a:t>
            </a:r>
            <a:endParaRPr kumimoji="0" lang="en-US" sz="1000" b="0" i="0" u="none" strike="noStrike" cap="none" normalizeH="0" baseline="0" dirty="0" smtClean="0">
              <a:ln>
                <a:noFill/>
              </a:ln>
              <a:solidFill>
                <a:schemeClr val="tx1"/>
              </a:solidFill>
              <a:effectLst/>
              <a:latin typeface="Arial" pitchFamily="34" charset="0"/>
            </a:endParaRPr>
          </a:p>
          <a:p>
            <a:pPr lvl="5" eaLnBrk="0" hangingPunct="0"/>
            <a:endParaRPr kumimoji="0" lang="en-US" b="0" i="0" u="none" strike="noStrike" cap="none" normalizeH="0" baseline="0" dirty="0" smtClean="0">
              <a:ln>
                <a:noFill/>
              </a:ln>
              <a:solidFill>
                <a:schemeClr val="tx1"/>
              </a:solidFill>
              <a:effectLst/>
              <a:latin typeface="Arial" pitchFamily="34" charset="0"/>
            </a:endParaRPr>
          </a:p>
        </p:txBody>
      </p:sp>
      <p:pic>
        <p:nvPicPr>
          <p:cNvPr id="352257" name="Picture 1" descr="j0412722"/>
          <p:cNvPicPr>
            <a:picLocks noChangeAspect="1" noChangeArrowheads="1"/>
          </p:cNvPicPr>
          <p:nvPr/>
        </p:nvPicPr>
        <p:blipFill>
          <a:blip r:embed="rId2" cstate="print"/>
          <a:srcRect/>
          <a:stretch>
            <a:fillRect/>
          </a:stretch>
        </p:blipFill>
        <p:spPr bwMode="auto">
          <a:xfrm>
            <a:off x="2590800" y="2286000"/>
            <a:ext cx="3444875" cy="3436938"/>
          </a:xfrm>
          <a:prstGeom prst="rect">
            <a:avLst/>
          </a:prstGeom>
          <a:noFill/>
        </p:spPr>
      </p:pic>
      <p:sp>
        <p:nvSpPr>
          <p:cNvPr id="352259" name="Rectangle 3"/>
          <p:cNvSpPr>
            <a:spLocks noChangeArrowheads="1"/>
          </p:cNvSpPr>
          <p:nvPr/>
        </p:nvSpPr>
        <p:spPr bwMode="auto">
          <a:xfrm>
            <a:off x="1295400" y="2438400"/>
            <a:ext cx="6091251"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dirty="0" smtClean="0">
              <a:solidFill>
                <a:srgbClr val="FF000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dirty="0" smtClean="0">
              <a:solidFill>
                <a:srgbClr val="FF000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dirty="0" smtClean="0">
              <a:solidFill>
                <a:srgbClr val="FF000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pitchFamily="34" charset="0"/>
                <a:ea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dirty="0" smtClean="0">
              <a:solidFill>
                <a:srgbClr val="FF000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pitchFamily="34" charset="0"/>
                <a:ea typeface="Times New Roman" pitchFamily="18" charset="0"/>
              </a:rPr>
              <a:t>We will reopen on Monday at 7:30 am</a:t>
            </a:r>
            <a:endParaRPr kumimoji="0" lang="en-US" sz="1800" b="0" i="0" u="none" strike="noStrike" cap="none" normalizeH="0" baseline="0" dirty="0" smtClean="0">
              <a:ln>
                <a:noFill/>
              </a:ln>
              <a:solidFill>
                <a:schemeClr val="tx1"/>
              </a:solidFill>
              <a:effectLst/>
              <a:latin typeface="Arial" pitchFamily="34" charset="0"/>
            </a:endParaRPr>
          </a:p>
        </p:txBody>
      </p:sp>
      <p:sp>
        <p:nvSpPr>
          <p:cNvPr id="7" name="TextBox 6"/>
          <p:cNvSpPr txBox="1"/>
          <p:nvPr/>
        </p:nvSpPr>
        <p:spPr>
          <a:xfrm>
            <a:off x="1295400" y="304800"/>
            <a:ext cx="7620000" cy="492443"/>
          </a:xfrm>
          <a:prstGeom prst="rect">
            <a:avLst/>
          </a:prstGeom>
          <a:noFill/>
        </p:spPr>
        <p:txBody>
          <a:bodyPr wrap="square" rtlCol="0">
            <a:spAutoFit/>
          </a:bodyPr>
          <a:lstStyle/>
          <a:p>
            <a:r>
              <a:rPr lang="en-US" sz="1400" b="1" dirty="0" smtClean="0"/>
              <a:t>Basic WORD Certification Exercise: </a:t>
            </a:r>
            <a:endParaRPr lang="en-US" sz="1400" dirty="0" smtClean="0"/>
          </a:p>
          <a:p>
            <a:r>
              <a:rPr lang="en-US" sz="1200" b="1" dirty="0" smtClean="0">
                <a:solidFill>
                  <a:srgbClr val="FF0000"/>
                </a:solidFill>
              </a:rPr>
              <a:t>HANDOUT TO PARTICIPANT: FINAL PRODUCT SHOULD LOOK LIKE THIS (page 2)</a:t>
            </a:r>
            <a:endParaRPr lang="en-US" sz="12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Training Methods</a:t>
            </a:r>
            <a:endParaRPr lang="en-US" b="1" dirty="0"/>
          </a:p>
        </p:txBody>
      </p:sp>
      <p:sp>
        <p:nvSpPr>
          <p:cNvPr id="3" name="Content Placeholder 2"/>
          <p:cNvSpPr>
            <a:spLocks noGrp="1"/>
          </p:cNvSpPr>
          <p:nvPr>
            <p:ph idx="1"/>
          </p:nvPr>
        </p:nvSpPr>
        <p:spPr/>
        <p:txBody>
          <a:bodyPr>
            <a:normAutofit fontScale="92500" lnSpcReduction="20000"/>
          </a:bodyPr>
          <a:lstStyle/>
          <a:p>
            <a:pPr lvl="1">
              <a:lnSpc>
                <a:spcPct val="90000"/>
              </a:lnSpc>
              <a:buNone/>
            </a:pPr>
            <a:r>
              <a:rPr lang="en-US" sz="3200" b="1" dirty="0" smtClean="0"/>
              <a:t>Combination of:</a:t>
            </a:r>
          </a:p>
          <a:p>
            <a:pPr lvl="2">
              <a:lnSpc>
                <a:spcPct val="90000"/>
              </a:lnSpc>
              <a:buClr>
                <a:srgbClr val="C00000"/>
              </a:buClr>
              <a:buSzPct val="130000"/>
              <a:buFont typeface="Arial" pitchFamily="34" charset="0"/>
              <a:buChar char="•"/>
            </a:pPr>
            <a:r>
              <a:rPr lang="en-US" sz="2800" b="1" i="1" dirty="0" smtClean="0"/>
              <a:t>Classes— </a:t>
            </a:r>
            <a:r>
              <a:rPr lang="en-US" sz="1900" b="1" i="1" dirty="0" smtClean="0"/>
              <a:t>(Functional skills, BLS, Team, MS)</a:t>
            </a:r>
            <a:endParaRPr lang="en-US" sz="1900" b="1" i="1" dirty="0" smtClean="0">
              <a:solidFill>
                <a:srgbClr val="FF0000"/>
              </a:solidFill>
            </a:endParaRPr>
          </a:p>
          <a:p>
            <a:pPr lvl="2">
              <a:lnSpc>
                <a:spcPct val="90000"/>
              </a:lnSpc>
              <a:buClr>
                <a:srgbClr val="C00000"/>
              </a:buClr>
              <a:buSzPct val="130000"/>
              <a:buFont typeface="Arial" pitchFamily="34" charset="0"/>
              <a:buChar char="•"/>
            </a:pPr>
            <a:r>
              <a:rPr lang="en-US" dirty="0" smtClean="0"/>
              <a:t>	Developed and delivered by:</a:t>
            </a:r>
          </a:p>
          <a:p>
            <a:pPr lvl="3">
              <a:lnSpc>
                <a:spcPct val="90000"/>
              </a:lnSpc>
              <a:buClr>
                <a:srgbClr val="C00000"/>
              </a:buClr>
              <a:buSzPct val="130000"/>
              <a:buFont typeface="Arial" pitchFamily="34" charset="0"/>
              <a:buChar char="•"/>
            </a:pPr>
            <a:r>
              <a:rPr lang="en-US" sz="2400" b="1" dirty="0" smtClean="0"/>
              <a:t> LSL Staff </a:t>
            </a:r>
            <a:r>
              <a:rPr lang="en-US" sz="2400" dirty="0" smtClean="0"/>
              <a:t>-- primarily</a:t>
            </a:r>
          </a:p>
          <a:p>
            <a:pPr lvl="3">
              <a:lnSpc>
                <a:spcPct val="90000"/>
              </a:lnSpc>
              <a:buClr>
                <a:srgbClr val="C00000"/>
              </a:buClr>
              <a:buSzPct val="130000"/>
              <a:buFont typeface="Arial" pitchFamily="34" charset="0"/>
              <a:buChar char="•"/>
            </a:pPr>
            <a:r>
              <a:rPr lang="en-US" dirty="0" smtClean="0"/>
              <a:t> UMMS Human Resources</a:t>
            </a:r>
          </a:p>
          <a:p>
            <a:pPr lvl="4">
              <a:lnSpc>
                <a:spcPct val="90000"/>
              </a:lnSpc>
              <a:buClr>
                <a:srgbClr val="C00000"/>
              </a:buClr>
              <a:buSzPct val="130000"/>
              <a:buFont typeface="Arial" pitchFamily="34" charset="0"/>
              <a:buChar char="•"/>
            </a:pPr>
            <a:r>
              <a:rPr lang="en-US" sz="1500" dirty="0" smtClean="0"/>
              <a:t>Your Customer is Upset</a:t>
            </a:r>
          </a:p>
          <a:p>
            <a:pPr lvl="4">
              <a:lnSpc>
                <a:spcPct val="90000"/>
              </a:lnSpc>
              <a:buClr>
                <a:srgbClr val="C00000"/>
              </a:buClr>
              <a:buSzPct val="130000"/>
              <a:buFont typeface="Arial" pitchFamily="34" charset="0"/>
              <a:buChar char="•"/>
            </a:pPr>
            <a:r>
              <a:rPr lang="en-US" sz="1500" dirty="0" smtClean="0"/>
              <a:t>Communication skills</a:t>
            </a:r>
          </a:p>
          <a:p>
            <a:pPr lvl="3">
              <a:lnSpc>
                <a:spcPct val="90000"/>
              </a:lnSpc>
              <a:buClr>
                <a:srgbClr val="C00000"/>
              </a:buClr>
              <a:buSzPct val="130000"/>
              <a:buFont typeface="Arial" pitchFamily="34" charset="0"/>
              <a:buChar char="•"/>
            </a:pPr>
            <a:r>
              <a:rPr lang="en-US" dirty="0" smtClean="0"/>
              <a:t>UMMS Diversity &amp; Equal Opportunity Office</a:t>
            </a:r>
          </a:p>
          <a:p>
            <a:pPr lvl="4">
              <a:lnSpc>
                <a:spcPct val="90000"/>
              </a:lnSpc>
              <a:buClr>
                <a:srgbClr val="C00000"/>
              </a:buClr>
              <a:buSzPct val="130000"/>
            </a:pPr>
            <a:r>
              <a:rPr lang="en-US" sz="1500" dirty="0" smtClean="0"/>
              <a:t>Various policies</a:t>
            </a:r>
          </a:p>
          <a:p>
            <a:pPr lvl="3">
              <a:lnSpc>
                <a:spcPct val="90000"/>
              </a:lnSpc>
              <a:buClr>
                <a:srgbClr val="C00000"/>
              </a:buClr>
              <a:buSzPct val="130000"/>
              <a:buFont typeface="Arial" pitchFamily="34" charset="0"/>
              <a:buChar char="•"/>
            </a:pPr>
            <a:r>
              <a:rPr lang="en-US" dirty="0" smtClean="0"/>
              <a:t>UMMS Information Systems</a:t>
            </a:r>
          </a:p>
          <a:p>
            <a:pPr lvl="3">
              <a:lnSpc>
                <a:spcPct val="90000"/>
              </a:lnSpc>
              <a:buClr>
                <a:srgbClr val="C00000"/>
              </a:buClr>
              <a:buSzPct val="130000"/>
              <a:buFont typeface="Arial" pitchFamily="34" charset="0"/>
              <a:buChar char="•"/>
            </a:pPr>
            <a:r>
              <a:rPr lang="en-US" strike="sngStrike" dirty="0" smtClean="0"/>
              <a:t>Consortia Groups</a:t>
            </a:r>
          </a:p>
          <a:p>
            <a:pPr lvl="2">
              <a:lnSpc>
                <a:spcPct val="90000"/>
              </a:lnSpc>
              <a:buClr>
                <a:srgbClr val="C00000"/>
              </a:buClr>
              <a:buSzPct val="130000"/>
              <a:buFont typeface="Arial" pitchFamily="34" charset="0"/>
              <a:buChar char="•"/>
            </a:pPr>
            <a:r>
              <a:rPr lang="en-US" sz="2800" b="1" i="1" dirty="0" smtClean="0"/>
              <a:t>Hands-on</a:t>
            </a:r>
            <a:r>
              <a:rPr lang="en-US" sz="3000" b="1" i="1" dirty="0" smtClean="0"/>
              <a:t>– </a:t>
            </a:r>
            <a:r>
              <a:rPr lang="en-US" b="1" i="1" dirty="0" smtClean="0"/>
              <a:t>(</a:t>
            </a:r>
            <a:r>
              <a:rPr lang="en-US" sz="1900" b="1" i="1" dirty="0" smtClean="0"/>
              <a:t>Functional skills, Team, MS)</a:t>
            </a:r>
            <a:endParaRPr lang="en-US" sz="1900" dirty="0" smtClean="0"/>
          </a:p>
          <a:p>
            <a:pPr lvl="2">
              <a:lnSpc>
                <a:spcPct val="90000"/>
              </a:lnSpc>
              <a:buClr>
                <a:srgbClr val="C00000"/>
              </a:buClr>
              <a:buSzPct val="130000"/>
              <a:buFont typeface="Arial" pitchFamily="34" charset="0"/>
              <a:buChar char="•"/>
            </a:pPr>
            <a:r>
              <a:rPr lang="en-US" b="1" i="1" dirty="0" smtClean="0"/>
              <a:t>Independent Study</a:t>
            </a:r>
            <a:r>
              <a:rPr lang="en-US" sz="1900" b="1" i="1" dirty="0" smtClean="0"/>
              <a:t>—(Functional skills, BLS, MS)</a:t>
            </a:r>
          </a:p>
          <a:p>
            <a:pPr lvl="1">
              <a:lnSpc>
                <a:spcPct val="90000"/>
              </a:lnSpc>
              <a:buFontTx/>
              <a:buNone/>
            </a:pPr>
            <a:endParaRPr lang="en-US" dirty="0" smtClean="0"/>
          </a:p>
          <a:p>
            <a:pPr lvl="1">
              <a:lnSpc>
                <a:spcPct val="90000"/>
              </a:lnSpc>
              <a:buFontTx/>
              <a:buNone/>
            </a:pPr>
            <a:r>
              <a:rPr lang="en-US" sz="2000" dirty="0" smtClean="0"/>
              <a:t>Study time was allotted in staff work schedules, as needed</a:t>
            </a:r>
            <a:r>
              <a:rPr lang="en-US" dirty="0" smtClean="0"/>
              <a:t>. </a:t>
            </a:r>
          </a:p>
          <a:p>
            <a:endParaRPr lang="en-US" dirty="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58962"/>
          </a:xfrm>
        </p:spPr>
        <p:txBody>
          <a:bodyPr>
            <a:normAutofit/>
          </a:bodyPr>
          <a:lstStyle/>
          <a:p>
            <a:r>
              <a:rPr lang="en-US" sz="4400" b="1" dirty="0" smtClean="0"/>
              <a:t>Training was divided into:</a:t>
            </a:r>
            <a:br>
              <a:rPr lang="en-US" sz="4400" b="1" dirty="0" smtClean="0"/>
            </a:br>
            <a:r>
              <a:rPr lang="en-US" sz="4400" i="1" dirty="0" smtClean="0"/>
              <a:t>    </a:t>
            </a:r>
            <a:r>
              <a:rPr lang="en-US" sz="3600" i="1" dirty="0" smtClean="0"/>
              <a:t>Basic Skills Sets</a:t>
            </a:r>
            <a:endParaRPr lang="en-US" sz="3600" i="1" dirty="0"/>
          </a:p>
        </p:txBody>
      </p:sp>
      <p:sp>
        <p:nvSpPr>
          <p:cNvPr id="3" name="Content Placeholder 2"/>
          <p:cNvSpPr>
            <a:spLocks noGrp="1"/>
          </p:cNvSpPr>
          <p:nvPr>
            <p:ph idx="1"/>
          </p:nvPr>
        </p:nvSpPr>
        <p:spPr>
          <a:xfrm>
            <a:off x="1435608" y="2209800"/>
            <a:ext cx="7498080" cy="4038600"/>
          </a:xfrm>
        </p:spPr>
        <p:txBody>
          <a:bodyPr/>
          <a:lstStyle/>
          <a:p>
            <a:pPr lvl="1">
              <a:buSzPct val="130000"/>
              <a:buFontTx/>
              <a:buChar char="•"/>
            </a:pPr>
            <a:r>
              <a:rPr lang="en-US" dirty="0" smtClean="0"/>
              <a:t>Functional Job Skills</a:t>
            </a:r>
          </a:p>
          <a:p>
            <a:pPr lvl="1">
              <a:buSzPct val="130000"/>
              <a:buNone/>
            </a:pPr>
            <a:endParaRPr lang="en-US" dirty="0" smtClean="0"/>
          </a:p>
          <a:p>
            <a:pPr lvl="1">
              <a:buSzPct val="130000"/>
              <a:buFontTx/>
              <a:buChar char="•"/>
            </a:pPr>
            <a:r>
              <a:rPr lang="en-US" dirty="0" smtClean="0"/>
              <a:t>Library Basic Skills</a:t>
            </a:r>
          </a:p>
          <a:p>
            <a:pPr lvl="1">
              <a:buSzPct val="130000"/>
              <a:buNone/>
            </a:pPr>
            <a:endParaRPr lang="en-US" dirty="0" smtClean="0"/>
          </a:p>
          <a:p>
            <a:pPr lvl="1">
              <a:buSzPct val="130000"/>
              <a:buFontTx/>
              <a:buChar char="•"/>
            </a:pPr>
            <a:r>
              <a:rPr lang="en-US" dirty="0" smtClean="0"/>
              <a:t>Team Skills</a:t>
            </a:r>
          </a:p>
          <a:p>
            <a:pPr lvl="1">
              <a:buSzPct val="130000"/>
              <a:buFontTx/>
              <a:buChar char="•"/>
            </a:pPr>
            <a:endParaRPr lang="en-US" dirty="0" smtClean="0"/>
          </a:p>
          <a:p>
            <a:pPr lvl="1">
              <a:buSzPct val="130000"/>
              <a:buFontTx/>
              <a:buChar char="•"/>
            </a:pPr>
            <a:r>
              <a:rPr lang="en-US" dirty="0" smtClean="0"/>
              <a:t>Microsoft Office Skills</a:t>
            </a:r>
          </a:p>
          <a:p>
            <a:pPr>
              <a:buNone/>
            </a:pP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600200" y="1828800"/>
            <a:ext cx="7406640" cy="1472184"/>
          </a:xfrm>
        </p:spPr>
        <p:txBody>
          <a:bodyPr>
            <a:normAutofit fontScale="90000"/>
          </a:bodyPr>
          <a:lstStyle/>
          <a:p>
            <a:pPr eaLnBrk="1" hangingPunct="1"/>
            <a:r>
              <a:rPr lang="en-US" b="1" dirty="0" smtClean="0"/>
              <a:t>Training </a:t>
            </a:r>
            <a:br>
              <a:rPr lang="en-US" b="1" dirty="0" smtClean="0"/>
            </a:br>
            <a:r>
              <a:rPr lang="en-US" b="1" dirty="0" smtClean="0"/>
              <a:t>for the</a:t>
            </a:r>
            <a:r>
              <a:rPr lang="en-US" dirty="0" smtClean="0"/>
              <a:t/>
            </a:r>
            <a:br>
              <a:rPr lang="en-US" dirty="0" smtClean="0"/>
            </a:br>
            <a:r>
              <a:rPr lang="en-US" b="1" dirty="0" smtClean="0"/>
              <a:t>Single Service Desk</a:t>
            </a:r>
            <a:br>
              <a:rPr lang="en-US" b="1" dirty="0" smtClean="0"/>
            </a:br>
            <a:r>
              <a:rPr lang="en-US" dirty="0" smtClean="0"/>
              <a:t> </a:t>
            </a:r>
          </a:p>
        </p:txBody>
      </p:sp>
      <p:sp>
        <p:nvSpPr>
          <p:cNvPr id="3" name="Subtitle 2"/>
          <p:cNvSpPr>
            <a:spLocks noGrp="1"/>
          </p:cNvSpPr>
          <p:nvPr>
            <p:ph type="subTitle" idx="1"/>
          </p:nvPr>
        </p:nvSpPr>
        <p:spPr>
          <a:xfrm>
            <a:off x="3048000" y="3886200"/>
            <a:ext cx="2667000" cy="1752600"/>
          </a:xfrm>
        </p:spPr>
        <p:txBody>
          <a:bodyPr rtlCol="0">
            <a:normAutofit/>
          </a:bodyPr>
          <a:lstStyle/>
          <a:p>
            <a:pPr eaLnBrk="1" fontAlgn="auto" hangingPunct="1">
              <a:spcAft>
                <a:spcPts val="0"/>
              </a:spcAft>
              <a:buFont typeface="Arial" pitchFamily="34" charset="0"/>
              <a:buNone/>
              <a:defRPr/>
            </a:pPr>
            <a:endParaRPr lang="en-US" dirty="0" smtClean="0"/>
          </a:p>
        </p:txBody>
      </p:sp>
      <p:sp>
        <p:nvSpPr>
          <p:cNvPr id="4" name="Footer Placeholder 3"/>
          <p:cNvSpPr>
            <a:spLocks noGrp="1"/>
          </p:cNvSpPr>
          <p:nvPr>
            <p:ph type="ftr" sz="quarter" idx="11"/>
          </p:nvPr>
        </p:nvSpPr>
        <p:spPr>
          <a:xfrm>
            <a:off x="1219200" y="6305550"/>
            <a:ext cx="3962400" cy="476250"/>
          </a:xfrm>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latin typeface="Arial" charset="0"/>
                <a:cs typeface="Arial" charset="0"/>
              </a:rPr>
              <a:t>Addressing Concerns</a:t>
            </a:r>
          </a:p>
        </p:txBody>
      </p:sp>
      <p:sp>
        <p:nvSpPr>
          <p:cNvPr id="3" name="Content Placeholder 2"/>
          <p:cNvSpPr>
            <a:spLocks noGrp="1"/>
          </p:cNvSpPr>
          <p:nvPr>
            <p:ph sz="half" idx="1"/>
          </p:nvPr>
        </p:nvSpPr>
        <p:spPr/>
        <p:txBody>
          <a:bodyPr rtlCol="0">
            <a:normAutofit fontScale="85000" lnSpcReduction="20000"/>
          </a:bodyPr>
          <a:lstStyle/>
          <a:p>
            <a:pPr eaLnBrk="1" fontAlgn="auto" hangingPunct="1">
              <a:spcAft>
                <a:spcPts val="0"/>
              </a:spcAft>
              <a:buFont typeface="Arial" pitchFamily="34" charset="0"/>
              <a:buNone/>
              <a:defRPr/>
            </a:pPr>
            <a:r>
              <a:rPr lang="en-US" dirty="0" smtClean="0">
                <a:latin typeface="Arial" pitchFamily="34" charset="0"/>
                <a:cs typeface="Arial" pitchFamily="34" charset="0"/>
              </a:rPr>
              <a:t>  How can support staff do what we do?</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None/>
              <a:defRPr/>
            </a:pPr>
            <a:r>
              <a:rPr lang="en-US" dirty="0" smtClean="0">
                <a:latin typeface="Arial" pitchFamily="34" charset="0"/>
                <a:cs typeface="Arial" pitchFamily="34" charset="0"/>
              </a:rPr>
              <a:t>   </a:t>
            </a:r>
          </a:p>
          <a:p>
            <a:pPr marL="342900" lvl="1" indent="-342900" eaLnBrk="1" fontAlgn="auto" hangingPunct="1">
              <a:spcAft>
                <a:spcPts val="0"/>
              </a:spcAft>
              <a:buFont typeface="Arial" pitchFamily="34" charset="0"/>
              <a:buNone/>
              <a:defRPr/>
            </a:pPr>
            <a:endParaRPr lang="en-US" dirty="0" smtClean="0">
              <a:latin typeface="Arial" pitchFamily="34" charset="0"/>
              <a:cs typeface="Arial" pitchFamily="34" charset="0"/>
            </a:endParaRPr>
          </a:p>
          <a:p>
            <a:pPr marL="342900" lvl="1" indent="-342900" eaLnBrk="1" fontAlgn="auto" hangingPunct="1">
              <a:spcAft>
                <a:spcPts val="0"/>
              </a:spcAft>
              <a:buFont typeface="Arial" pitchFamily="34" charset="0"/>
              <a:buNone/>
              <a:defRPr/>
            </a:pPr>
            <a:endParaRPr lang="en-US" dirty="0" smtClean="0">
              <a:latin typeface="Arial" pitchFamily="34" charset="0"/>
              <a:cs typeface="Arial" pitchFamily="34" charset="0"/>
            </a:endParaRPr>
          </a:p>
          <a:p>
            <a:pPr marL="342900" lvl="1" indent="-342900" eaLnBrk="1" fontAlgn="auto" hangingPunct="1">
              <a:spcAft>
                <a:spcPts val="0"/>
              </a:spcAft>
              <a:buFont typeface="Arial" pitchFamily="34" charset="0"/>
              <a:buNone/>
              <a:defRPr/>
            </a:pPr>
            <a:r>
              <a:rPr lang="en-US" dirty="0" smtClean="0">
                <a:latin typeface="Arial" pitchFamily="34" charset="0"/>
                <a:cs typeface="Arial" pitchFamily="34" charset="0"/>
              </a:rPr>
              <a:t>Librarians felt service would suffer.  </a:t>
            </a:r>
          </a:p>
          <a:p>
            <a:pPr eaLnBrk="1" fontAlgn="auto" hangingPunct="1">
              <a:spcAft>
                <a:spcPts val="0"/>
              </a:spcAft>
              <a:buFont typeface="Arial" pitchFamily="34" charset="0"/>
              <a:buChar char="•"/>
              <a:defRPr/>
            </a:pPr>
            <a:endParaRPr lang="en-US" dirty="0" smtClean="0"/>
          </a:p>
        </p:txBody>
      </p:sp>
      <p:sp>
        <p:nvSpPr>
          <p:cNvPr id="4" name="Content Placeholder 3"/>
          <p:cNvSpPr>
            <a:spLocks noGrp="1"/>
          </p:cNvSpPr>
          <p:nvPr>
            <p:ph sz="half" idx="2"/>
          </p:nvPr>
        </p:nvSpPr>
        <p:spPr/>
        <p:txBody>
          <a:bodyPr rtlCol="0">
            <a:normAutofit fontScale="85000" lnSpcReduction="20000"/>
          </a:bodyPr>
          <a:lstStyle/>
          <a:p>
            <a:pPr marL="342900" lvl="1" indent="-342900" algn="ctr" eaLnBrk="1" fontAlgn="auto" hangingPunct="1">
              <a:spcAft>
                <a:spcPts val="0"/>
              </a:spcAft>
              <a:buFont typeface="Arial" pitchFamily="34" charset="0"/>
              <a:buNone/>
              <a:defRPr/>
            </a:pPr>
            <a:r>
              <a:rPr lang="en-US" dirty="0" smtClean="0">
                <a:latin typeface="Arial" pitchFamily="34" charset="0"/>
                <a:cs typeface="Arial" pitchFamily="34" charset="0"/>
              </a:rPr>
              <a:t> </a:t>
            </a:r>
            <a:r>
              <a:rPr lang="en-US" sz="2800" dirty="0" smtClean="0">
                <a:latin typeface="Arial" pitchFamily="34" charset="0"/>
                <a:cs typeface="Arial" pitchFamily="34" charset="0"/>
              </a:rPr>
              <a:t>How can we learn everything that the librarians know?</a:t>
            </a:r>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None/>
              <a:defRPr/>
            </a:pPr>
            <a:endParaRPr lang="en-US" dirty="0" smtClean="0"/>
          </a:p>
          <a:p>
            <a:pPr marL="342900" lvl="1" indent="-342900" eaLnBrk="1" fontAlgn="auto" hangingPunct="1">
              <a:spcAft>
                <a:spcPts val="0"/>
              </a:spcAft>
              <a:buFont typeface="Arial" pitchFamily="34" charset="0"/>
              <a:buNone/>
              <a:defRPr/>
            </a:pPr>
            <a:endParaRPr lang="en-US" dirty="0" smtClean="0">
              <a:latin typeface="Arial" pitchFamily="34" charset="0"/>
              <a:cs typeface="Arial" pitchFamily="34" charset="0"/>
            </a:endParaRPr>
          </a:p>
          <a:p>
            <a:pPr marL="342900" lvl="1" indent="-342900" eaLnBrk="1" fontAlgn="auto" hangingPunct="1">
              <a:spcAft>
                <a:spcPts val="0"/>
              </a:spcAft>
              <a:buFont typeface="Arial" pitchFamily="34" charset="0"/>
              <a:buNone/>
              <a:defRPr/>
            </a:pPr>
            <a:endParaRPr lang="en-US" dirty="0" smtClean="0">
              <a:latin typeface="Arial" pitchFamily="34" charset="0"/>
              <a:cs typeface="Arial" pitchFamily="34" charset="0"/>
            </a:endParaRPr>
          </a:p>
          <a:p>
            <a:pPr marL="342900" lvl="1" indent="-342900" eaLnBrk="1" fontAlgn="auto" hangingPunct="1">
              <a:spcAft>
                <a:spcPts val="0"/>
              </a:spcAft>
              <a:buFont typeface="Arial" pitchFamily="34" charset="0"/>
              <a:buNone/>
              <a:defRPr/>
            </a:pPr>
            <a:r>
              <a:rPr lang="en-US" dirty="0" smtClean="0">
                <a:latin typeface="Arial" pitchFamily="34" charset="0"/>
                <a:cs typeface="Arial" pitchFamily="34" charset="0"/>
              </a:rPr>
              <a:t>Support Staff felt that they were not knowledgeable enough. </a:t>
            </a:r>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marL="342900" lvl="1" indent="-342900"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smtClean="0"/>
          </a:p>
        </p:txBody>
      </p:sp>
      <p:pic>
        <p:nvPicPr>
          <p:cNvPr id="3078" name="Picture 6" descr="munch.jpg"/>
          <p:cNvPicPr>
            <a:picLocks noChangeAspect="1"/>
          </p:cNvPicPr>
          <p:nvPr/>
        </p:nvPicPr>
        <p:blipFill>
          <a:blip r:embed="rId3" cstate="print"/>
          <a:srcRect/>
          <a:stretch>
            <a:fillRect/>
          </a:stretch>
        </p:blipFill>
        <p:spPr bwMode="auto">
          <a:xfrm>
            <a:off x="6172200" y="2438400"/>
            <a:ext cx="1981200" cy="2438400"/>
          </a:xfrm>
          <a:prstGeom prst="rect">
            <a:avLst/>
          </a:prstGeom>
          <a:noFill/>
          <a:ln w="9525">
            <a:noFill/>
            <a:miter lim="800000"/>
            <a:headEnd/>
            <a:tailEnd/>
          </a:ln>
        </p:spPr>
      </p:pic>
      <p:sp>
        <p:nvSpPr>
          <p:cNvPr id="7" name="Footer Placeholder 6"/>
          <p:cNvSpPr>
            <a:spLocks noGrp="1"/>
          </p:cNvSpPr>
          <p:nvPr>
            <p:ph type="ftr" sz="quarter" idx="11"/>
          </p:nvPr>
        </p:nvSpPr>
        <p:spPr>
          <a:xfrm>
            <a:off x="1219200" y="6305550"/>
            <a:ext cx="4038600" cy="476250"/>
          </a:xfrm>
        </p:spPr>
        <p:txBody>
          <a:bodyPr/>
          <a:lstStyle/>
          <a:p>
            <a:r>
              <a:rPr lang="en-US" dirty="0" smtClean="0"/>
              <a:t>      © 2009 University of Massachusetts </a:t>
            </a:r>
            <a:endParaRPr lang="en-US" dirty="0"/>
          </a:p>
        </p:txBody>
      </p:sp>
      <p:pic>
        <p:nvPicPr>
          <p:cNvPr id="8" name="Picture 6" descr="munch.jpg"/>
          <p:cNvPicPr>
            <a:picLocks noChangeAspect="1"/>
          </p:cNvPicPr>
          <p:nvPr/>
        </p:nvPicPr>
        <p:blipFill>
          <a:blip r:embed="rId3" cstate="print"/>
          <a:srcRect/>
          <a:stretch>
            <a:fillRect/>
          </a:stretch>
        </p:blipFill>
        <p:spPr bwMode="auto">
          <a:xfrm>
            <a:off x="2133600" y="2438400"/>
            <a:ext cx="1981200" cy="2438400"/>
          </a:xfrm>
          <a:prstGeom prst="rect">
            <a:avLst/>
          </a:prstGeom>
          <a:noFill/>
          <a:ln w="9525">
            <a:noFill/>
            <a:miter lim="800000"/>
            <a:headEnd/>
            <a:tailEnd/>
          </a:ln>
        </p:spPr>
      </p:pic>
      <p:sp>
        <p:nvSpPr>
          <p:cNvPr id="9" name="TextBox 8"/>
          <p:cNvSpPr txBox="1"/>
          <p:nvPr/>
        </p:nvSpPr>
        <p:spPr>
          <a:xfrm>
            <a:off x="2743200" y="4876801"/>
            <a:ext cx="1905000" cy="246221"/>
          </a:xfrm>
          <a:prstGeom prst="rect">
            <a:avLst/>
          </a:prstGeom>
          <a:noFill/>
        </p:spPr>
        <p:txBody>
          <a:bodyPr wrap="square" rtlCol="0">
            <a:spAutoFit/>
          </a:bodyPr>
          <a:lstStyle/>
          <a:p>
            <a:r>
              <a:rPr lang="en-US" sz="1000" dirty="0" err="1" smtClean="0"/>
              <a:t>Edvard</a:t>
            </a:r>
            <a:r>
              <a:rPr lang="en-US" sz="1000" dirty="0" smtClean="0"/>
              <a:t> Munch  1893</a:t>
            </a:r>
            <a:endParaRPr lang="en-US" sz="1000" dirty="0"/>
          </a:p>
        </p:txBody>
      </p:sp>
      <p:sp>
        <p:nvSpPr>
          <p:cNvPr id="10" name="TextBox 9"/>
          <p:cNvSpPr txBox="1"/>
          <p:nvPr/>
        </p:nvSpPr>
        <p:spPr>
          <a:xfrm>
            <a:off x="6705600" y="4876801"/>
            <a:ext cx="1371600" cy="246221"/>
          </a:xfrm>
          <a:prstGeom prst="rect">
            <a:avLst/>
          </a:prstGeom>
          <a:noFill/>
        </p:spPr>
        <p:txBody>
          <a:bodyPr wrap="square" rtlCol="0">
            <a:spAutoFit/>
          </a:bodyPr>
          <a:lstStyle/>
          <a:p>
            <a:r>
              <a:rPr lang="en-US" sz="1000" dirty="0" err="1" smtClean="0"/>
              <a:t>Edvard</a:t>
            </a:r>
            <a:r>
              <a:rPr lang="en-US" sz="1000" dirty="0" smtClean="0"/>
              <a:t> Munch  1893</a:t>
            </a:r>
            <a:endParaRPr lang="en-US" sz="1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1014412" y="2743201"/>
            <a:ext cx="8129148" cy="461665"/>
          </a:xfrm>
          <a:prstGeom prst="rect">
            <a:avLst/>
          </a:prstGeom>
          <a:noFill/>
          <a:ln w="9525">
            <a:noFill/>
            <a:miter lim="800000"/>
            <a:headEnd/>
            <a:tailEnd/>
          </a:ln>
        </p:spPr>
        <p:txBody>
          <a:bodyPr wrap="none">
            <a:spAutoFit/>
          </a:bodyPr>
          <a:lstStyle/>
          <a:p>
            <a:r>
              <a:rPr lang="en-US" sz="2400" dirty="0">
                <a:solidFill>
                  <a:prstClr val="black"/>
                </a:solidFill>
                <a:cs typeface="Arial" charset="0"/>
              </a:rPr>
              <a:t>Get as many librarians as possible involved in the training.</a:t>
            </a:r>
          </a:p>
        </p:txBody>
      </p:sp>
      <p:pic>
        <p:nvPicPr>
          <p:cNvPr id="4099"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4191001" y="3810000"/>
            <a:ext cx="800100" cy="762000"/>
          </a:xfrm>
          <a:prstGeom prst="rect">
            <a:avLst/>
          </a:prstGeom>
          <a:noFill/>
          <a:ln w="9525">
            <a:noFill/>
            <a:miter lim="800000"/>
            <a:headEnd/>
            <a:tailEnd/>
          </a:ln>
        </p:spPr>
      </p:pic>
      <p:pic>
        <p:nvPicPr>
          <p:cNvPr id="4100"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7620001" y="685800"/>
            <a:ext cx="800100" cy="762000"/>
          </a:xfrm>
          <a:prstGeom prst="rect">
            <a:avLst/>
          </a:prstGeom>
          <a:noFill/>
          <a:ln w="9525">
            <a:noFill/>
            <a:miter lim="800000"/>
            <a:headEnd/>
            <a:tailEnd/>
          </a:ln>
        </p:spPr>
      </p:pic>
      <p:pic>
        <p:nvPicPr>
          <p:cNvPr id="4101"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6858001" y="5410200"/>
            <a:ext cx="800100" cy="762000"/>
          </a:xfrm>
          <a:prstGeom prst="rect">
            <a:avLst/>
          </a:prstGeom>
          <a:noFill/>
          <a:ln w="9525">
            <a:noFill/>
            <a:miter lim="800000"/>
            <a:headEnd/>
            <a:tailEnd/>
          </a:ln>
        </p:spPr>
      </p:pic>
      <p:pic>
        <p:nvPicPr>
          <p:cNvPr id="4102"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6324601" y="3810000"/>
            <a:ext cx="800100" cy="762000"/>
          </a:xfrm>
          <a:prstGeom prst="rect">
            <a:avLst/>
          </a:prstGeom>
          <a:noFill/>
          <a:ln w="9525">
            <a:noFill/>
            <a:miter lim="800000"/>
            <a:headEnd/>
            <a:tailEnd/>
          </a:ln>
        </p:spPr>
      </p:pic>
      <p:pic>
        <p:nvPicPr>
          <p:cNvPr id="4103"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7848601" y="3733800"/>
            <a:ext cx="800100" cy="762000"/>
          </a:xfrm>
          <a:prstGeom prst="rect">
            <a:avLst/>
          </a:prstGeom>
          <a:noFill/>
          <a:ln w="9525">
            <a:noFill/>
            <a:miter lim="800000"/>
            <a:headEnd/>
            <a:tailEnd/>
          </a:ln>
        </p:spPr>
      </p:pic>
      <p:pic>
        <p:nvPicPr>
          <p:cNvPr id="4104"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1447801" y="5410200"/>
            <a:ext cx="800100" cy="762000"/>
          </a:xfrm>
          <a:prstGeom prst="rect">
            <a:avLst/>
          </a:prstGeom>
          <a:noFill/>
          <a:ln w="9525">
            <a:noFill/>
            <a:miter lim="800000"/>
            <a:headEnd/>
            <a:tailEnd/>
          </a:ln>
        </p:spPr>
      </p:pic>
      <p:pic>
        <p:nvPicPr>
          <p:cNvPr id="4105"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1371601" y="762000"/>
            <a:ext cx="800100" cy="762000"/>
          </a:xfrm>
          <a:prstGeom prst="rect">
            <a:avLst/>
          </a:prstGeom>
          <a:noFill/>
          <a:ln w="9525">
            <a:noFill/>
            <a:miter lim="800000"/>
            <a:headEnd/>
            <a:tailEnd/>
          </a:ln>
        </p:spPr>
      </p:pic>
      <p:pic>
        <p:nvPicPr>
          <p:cNvPr id="4106"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2438401" y="1905000"/>
            <a:ext cx="800100" cy="762000"/>
          </a:xfrm>
          <a:prstGeom prst="rect">
            <a:avLst/>
          </a:prstGeom>
          <a:noFill/>
          <a:ln w="9525">
            <a:noFill/>
            <a:miter lim="800000"/>
            <a:headEnd/>
            <a:tailEnd/>
          </a:ln>
        </p:spPr>
      </p:pic>
      <p:pic>
        <p:nvPicPr>
          <p:cNvPr id="4107"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3733801" y="609600"/>
            <a:ext cx="800100" cy="762000"/>
          </a:xfrm>
          <a:prstGeom prst="rect">
            <a:avLst/>
          </a:prstGeom>
          <a:noFill/>
          <a:ln w="9525">
            <a:noFill/>
            <a:miter lim="800000"/>
            <a:headEnd/>
            <a:tailEnd/>
          </a:ln>
        </p:spPr>
      </p:pic>
      <p:pic>
        <p:nvPicPr>
          <p:cNvPr id="4108"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5486401" y="1447800"/>
            <a:ext cx="800100" cy="762000"/>
          </a:xfrm>
          <a:prstGeom prst="rect">
            <a:avLst/>
          </a:prstGeom>
          <a:noFill/>
          <a:ln w="9525">
            <a:noFill/>
            <a:miter lim="800000"/>
            <a:headEnd/>
            <a:tailEnd/>
          </a:ln>
        </p:spPr>
      </p:pic>
      <p:pic>
        <p:nvPicPr>
          <p:cNvPr id="4109"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3886201" y="5562600"/>
            <a:ext cx="800100" cy="762000"/>
          </a:xfrm>
          <a:prstGeom prst="rect">
            <a:avLst/>
          </a:prstGeom>
          <a:noFill/>
          <a:ln w="9525">
            <a:noFill/>
            <a:miter lim="800000"/>
            <a:headEnd/>
            <a:tailEnd/>
          </a:ln>
        </p:spPr>
      </p:pic>
      <p:pic>
        <p:nvPicPr>
          <p:cNvPr id="4110"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2286001" y="4191000"/>
            <a:ext cx="800100" cy="762000"/>
          </a:xfrm>
          <a:prstGeom prst="rect">
            <a:avLst/>
          </a:prstGeom>
          <a:noFill/>
          <a:ln w="9525">
            <a:noFill/>
            <a:miter lim="800000"/>
            <a:headEnd/>
            <a:tailEnd/>
          </a:ln>
        </p:spPr>
      </p:pic>
      <p:pic>
        <p:nvPicPr>
          <p:cNvPr id="4111"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5334001" y="5638800"/>
            <a:ext cx="800100" cy="762000"/>
          </a:xfrm>
          <a:prstGeom prst="rect">
            <a:avLst/>
          </a:prstGeom>
          <a:noFill/>
          <a:ln w="9525">
            <a:noFill/>
            <a:miter lim="800000"/>
            <a:headEnd/>
            <a:tailEnd/>
          </a:ln>
        </p:spPr>
      </p:pic>
      <p:pic>
        <p:nvPicPr>
          <p:cNvPr id="4112" name="Picture 2" descr="C:\WINDOWS\Temp\Temporary\Temporary Internet Files\Content.IE5\2AYWX36J\MMj03363420000[1].gif"/>
          <p:cNvPicPr>
            <a:picLocks noChangeAspect="1" noChangeArrowheads="1" noCrop="1"/>
          </p:cNvPicPr>
          <p:nvPr/>
        </p:nvPicPr>
        <p:blipFill>
          <a:blip r:embed="rId3" cstate="print"/>
          <a:srcRect/>
          <a:stretch>
            <a:fillRect/>
          </a:stretch>
        </p:blipFill>
        <p:spPr bwMode="auto">
          <a:xfrm>
            <a:off x="1295401" y="3429000"/>
            <a:ext cx="800100" cy="762000"/>
          </a:xfrm>
          <a:prstGeom prst="rect">
            <a:avLst/>
          </a:prstGeom>
          <a:noFill/>
          <a:ln w="9525">
            <a:noFill/>
            <a:miter lim="800000"/>
            <a:headEnd/>
            <a:tailEnd/>
          </a:ln>
        </p:spPr>
      </p:pic>
      <p:sp>
        <p:nvSpPr>
          <p:cNvPr id="17" name="Footer Placeholder 16"/>
          <p:cNvSpPr>
            <a:spLocks noGrp="1"/>
          </p:cNvSpPr>
          <p:nvPr>
            <p:ph type="ftr" sz="quarter" idx="11"/>
          </p:nvPr>
        </p:nvSpPr>
        <p:spPr>
          <a:xfrm>
            <a:off x="1219200" y="6305550"/>
            <a:ext cx="3733800" cy="476250"/>
          </a:xfrm>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b="1" dirty="0" smtClean="0">
                <a:latin typeface="Arial" charset="0"/>
                <a:cs typeface="Arial" charset="0"/>
              </a:rPr>
              <a:t>Training Plan</a:t>
            </a:r>
          </a:p>
        </p:txBody>
      </p:sp>
      <p:sp>
        <p:nvSpPr>
          <p:cNvPr id="5123" name="Content Placeholder 2"/>
          <p:cNvSpPr>
            <a:spLocks noGrp="1"/>
          </p:cNvSpPr>
          <p:nvPr>
            <p:ph idx="1"/>
          </p:nvPr>
        </p:nvSpPr>
        <p:spPr>
          <a:xfrm>
            <a:off x="2209800" y="2057400"/>
            <a:ext cx="5638800" cy="2667000"/>
          </a:xfrm>
        </p:spPr>
        <p:txBody>
          <a:bodyPr>
            <a:normAutofit fontScale="92500" lnSpcReduction="10000"/>
          </a:bodyPr>
          <a:lstStyle/>
          <a:p>
            <a:pPr eaLnBrk="1" hangingPunct="1"/>
            <a:r>
              <a:rPr lang="en-US" sz="3600" dirty="0" smtClean="0">
                <a:latin typeface="Arial" charset="0"/>
                <a:cs typeface="Arial" charset="0"/>
              </a:rPr>
              <a:t>Classes</a:t>
            </a:r>
          </a:p>
          <a:p>
            <a:pPr eaLnBrk="1" hangingPunct="1"/>
            <a:r>
              <a:rPr lang="en-US" sz="3600" dirty="0" smtClean="0">
                <a:latin typeface="Arial" charset="0"/>
                <a:cs typeface="Arial" charset="0"/>
              </a:rPr>
              <a:t>Shadowing and Reverse Shadowing</a:t>
            </a:r>
          </a:p>
          <a:p>
            <a:pPr eaLnBrk="1" hangingPunct="1"/>
            <a:r>
              <a:rPr lang="en-US" sz="3600" dirty="0" smtClean="0">
                <a:latin typeface="Arial" charset="0"/>
                <a:cs typeface="Arial" charset="0"/>
              </a:rPr>
              <a:t>Hands-on</a:t>
            </a:r>
          </a:p>
          <a:p>
            <a:pPr eaLnBrk="1" hangingPunct="1"/>
            <a:r>
              <a:rPr lang="en-US" sz="3600" dirty="0" smtClean="0">
                <a:latin typeface="Arial" charset="0"/>
                <a:cs typeface="Arial" charset="0"/>
              </a:rPr>
              <a:t>Ongoing Training</a:t>
            </a:r>
          </a:p>
          <a:p>
            <a:pPr eaLnBrk="1" hangingPunct="1"/>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b="1" dirty="0" smtClean="0"/>
              <a:t>Classes</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en-US" dirty="0" smtClean="0"/>
              <a:t>Basic Training</a:t>
            </a:r>
          </a:p>
          <a:p>
            <a:pPr lvl="1" eaLnBrk="1" fontAlgn="auto" hangingPunct="1">
              <a:spcAft>
                <a:spcPts val="0"/>
              </a:spcAft>
              <a:buFont typeface="Arial" pitchFamily="34" charset="0"/>
              <a:buChar char="–"/>
              <a:defRPr/>
            </a:pPr>
            <a:r>
              <a:rPr lang="en-US" dirty="0" smtClean="0"/>
              <a:t>Reference Interview </a:t>
            </a:r>
          </a:p>
          <a:p>
            <a:pPr lvl="1" eaLnBrk="1" fontAlgn="auto" hangingPunct="1">
              <a:spcAft>
                <a:spcPts val="0"/>
              </a:spcAft>
              <a:buFont typeface="Arial" pitchFamily="34" charset="0"/>
              <a:buChar char="–"/>
              <a:defRPr/>
            </a:pPr>
            <a:r>
              <a:rPr lang="en-US" dirty="0" smtClean="0"/>
              <a:t>Web Resources</a:t>
            </a:r>
          </a:p>
          <a:p>
            <a:pPr lvl="1" eaLnBrk="1" fontAlgn="auto" hangingPunct="1">
              <a:spcAft>
                <a:spcPts val="0"/>
              </a:spcAft>
              <a:buFont typeface="Arial" pitchFamily="34" charset="0"/>
              <a:buChar char="–"/>
              <a:defRPr/>
            </a:pPr>
            <a:r>
              <a:rPr lang="en-US" dirty="0" smtClean="0"/>
              <a:t>Pubmed and CINAHL Searching</a:t>
            </a:r>
          </a:p>
          <a:p>
            <a:pPr lvl="1"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Advanced Training</a:t>
            </a:r>
          </a:p>
          <a:p>
            <a:pPr lvl="1" eaLnBrk="1" fontAlgn="auto" hangingPunct="1">
              <a:spcAft>
                <a:spcPts val="0"/>
              </a:spcAft>
              <a:buFont typeface="Arial" pitchFamily="34" charset="0"/>
              <a:buChar char="–"/>
              <a:defRPr/>
            </a:pPr>
            <a:r>
              <a:rPr lang="en-US" dirty="0" smtClean="0"/>
              <a:t>Going the Extra Mile</a:t>
            </a:r>
          </a:p>
          <a:p>
            <a:pPr lvl="1" eaLnBrk="1" fontAlgn="auto" hangingPunct="1">
              <a:spcAft>
                <a:spcPts val="0"/>
              </a:spcAft>
              <a:buFont typeface="Arial" pitchFamily="34" charset="0"/>
              <a:buChar char="–"/>
              <a:defRPr/>
            </a:pPr>
            <a:r>
              <a:rPr lang="en-US" dirty="0" smtClean="0"/>
              <a:t>Web Resources Part II</a:t>
            </a:r>
          </a:p>
          <a:p>
            <a:pPr lvl="1" eaLnBrk="1" fontAlgn="auto" hangingPunct="1">
              <a:spcAft>
                <a:spcPts val="0"/>
              </a:spcAft>
              <a:buFont typeface="Arial" pitchFamily="34" charset="0"/>
              <a:buChar char="–"/>
              <a:defRPr/>
            </a:pPr>
            <a:r>
              <a:rPr lang="en-US" dirty="0" smtClean="0"/>
              <a:t>Reference Interview Part II</a:t>
            </a:r>
          </a:p>
          <a:p>
            <a:pPr lvl="1" eaLnBrk="1" fontAlgn="auto" hangingPunct="1">
              <a:spcAft>
                <a:spcPts val="0"/>
              </a:spcAft>
              <a:buFont typeface="Arial" pitchFamily="34" charset="0"/>
              <a:buChar char="–"/>
              <a:defRPr/>
            </a:pPr>
            <a:endParaRPr lang="en-US" dirty="0" smtClean="0"/>
          </a:p>
          <a:p>
            <a:pPr lvl="1" eaLnBrk="1" fontAlgn="auto" hangingPunct="1">
              <a:spcAft>
                <a:spcPts val="0"/>
              </a:spcAft>
              <a:buFont typeface="Arial" pitchFamily="34" charset="0"/>
              <a:buChar char="–"/>
              <a:defRPr/>
            </a:pPr>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b="1" dirty="0" smtClean="0"/>
              <a:t>Class Objectives</a:t>
            </a:r>
          </a:p>
        </p:txBody>
      </p:sp>
      <p:sp>
        <p:nvSpPr>
          <p:cNvPr id="7171" name="Content Placeholder 2"/>
          <p:cNvSpPr>
            <a:spLocks noGrp="1"/>
          </p:cNvSpPr>
          <p:nvPr>
            <p:ph idx="1"/>
          </p:nvPr>
        </p:nvSpPr>
        <p:spPr/>
        <p:txBody>
          <a:bodyPr/>
          <a:lstStyle/>
          <a:p>
            <a:r>
              <a:rPr lang="en-US" smtClean="0"/>
              <a:t>Staff will be able to conduct a reference interview</a:t>
            </a:r>
          </a:p>
          <a:p>
            <a:r>
              <a:rPr lang="en-US" smtClean="0"/>
              <a:t>Staff will be able to locate major resources on the LSL web site</a:t>
            </a:r>
          </a:p>
          <a:p>
            <a:r>
              <a:rPr lang="en-US" smtClean="0"/>
              <a:t>Staff can determine what resources may be appropriate for students vs. public</a:t>
            </a:r>
          </a:p>
          <a:p>
            <a:r>
              <a:rPr lang="en-US" smtClean="0"/>
              <a:t>Staff will be able to search the two major databases.</a:t>
            </a:r>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7498080" cy="1143000"/>
          </a:xfrm>
        </p:spPr>
        <p:txBody>
          <a:bodyPr>
            <a:normAutofit fontScale="90000"/>
          </a:bodyPr>
          <a:lstStyle/>
          <a:p>
            <a:r>
              <a:rPr lang="en-US" b="1" dirty="0" smtClean="0"/>
              <a:t>Why a new training program?</a:t>
            </a:r>
            <a:br>
              <a:rPr lang="en-US" b="1" dirty="0" smtClean="0"/>
            </a:br>
            <a:r>
              <a:rPr lang="en-US" b="1" dirty="0" smtClean="0"/>
              <a:t>Why now?</a:t>
            </a:r>
            <a:endParaRPr lang="en-US" b="1" dirty="0"/>
          </a:p>
        </p:txBody>
      </p:sp>
      <p:sp>
        <p:nvSpPr>
          <p:cNvPr id="3" name="Content Placeholder 2"/>
          <p:cNvSpPr>
            <a:spLocks noGrp="1"/>
          </p:cNvSpPr>
          <p:nvPr>
            <p:ph idx="1"/>
          </p:nvPr>
        </p:nvSpPr>
        <p:spPr>
          <a:xfrm>
            <a:off x="1600201" y="2057400"/>
            <a:ext cx="6854825" cy="2743200"/>
          </a:xfrm>
        </p:spPr>
        <p:txBody>
          <a:bodyPr>
            <a:normAutofit/>
          </a:bodyPr>
          <a:lstStyle/>
          <a:p>
            <a:pPr>
              <a:buNone/>
            </a:pPr>
            <a:r>
              <a:rPr lang="en-US" sz="5900" dirty="0" smtClean="0"/>
              <a:t>Respond</a:t>
            </a:r>
            <a:r>
              <a:rPr lang="en-US" sz="4400" dirty="0" smtClean="0"/>
              <a:t> </a:t>
            </a:r>
            <a:r>
              <a:rPr lang="en-US" sz="5900" dirty="0" smtClean="0"/>
              <a:t>to:</a:t>
            </a:r>
          </a:p>
          <a:p>
            <a:pPr>
              <a:buSzPct val="130000"/>
              <a:buFont typeface="Arial" pitchFamily="34" charset="0"/>
              <a:buChar char="•"/>
            </a:pPr>
            <a:r>
              <a:rPr lang="en-US" dirty="0" smtClean="0"/>
              <a:t>Budget cuts</a:t>
            </a:r>
          </a:p>
          <a:p>
            <a:pPr>
              <a:buSzPct val="130000"/>
              <a:buFont typeface="Arial" pitchFamily="34" charset="0"/>
              <a:buChar char="•"/>
            </a:pPr>
            <a:r>
              <a:rPr lang="en-US" dirty="0" smtClean="0"/>
              <a:t>Changes in technology</a:t>
            </a:r>
          </a:p>
          <a:p>
            <a:pPr>
              <a:buSzPct val="130000"/>
              <a:buFont typeface="Arial" pitchFamily="34" charset="0"/>
              <a:buChar char="•"/>
            </a:pPr>
            <a:r>
              <a:rPr lang="en-US" dirty="0" smtClean="0"/>
              <a:t>Changing needs of our patrons</a:t>
            </a:r>
          </a:p>
          <a:p>
            <a:pPr>
              <a:buNone/>
            </a:pPr>
            <a:endParaRPr lang="en-US" b="1" dirty="0" smtClean="0"/>
          </a:p>
          <a:p>
            <a:pPr>
              <a:buNone/>
            </a:pPr>
            <a:endParaRPr lang="en-US" dirty="0" smtClean="0"/>
          </a:p>
          <a:p>
            <a:pPr>
              <a:buNone/>
            </a:pPr>
            <a:endParaRPr lang="en-US" dirty="0"/>
          </a:p>
        </p:txBody>
      </p:sp>
      <p:sp>
        <p:nvSpPr>
          <p:cNvPr id="5" name="Footer Placeholder 4"/>
          <p:cNvSpPr>
            <a:spLocks noGrp="1"/>
          </p:cNvSpPr>
          <p:nvPr>
            <p:ph type="ftr" sz="quarter" idx="11"/>
          </p:nvPr>
        </p:nvSpPr>
        <p:spPr>
          <a:xfrm>
            <a:off x="1295400" y="6248400"/>
            <a:ext cx="7086600" cy="476250"/>
          </a:xfrm>
        </p:spPr>
        <p:txBody>
          <a:bodyPr/>
          <a:lstStyle/>
          <a:p>
            <a:r>
              <a:rPr lang="en-US" dirty="0" smtClean="0"/>
              <a:t>      © 2009 University of Massachusetts</a:t>
            </a:r>
            <a:endParaRPr lang="en-US" dirty="0"/>
          </a:p>
        </p:txBody>
      </p:sp>
      <p:sp>
        <p:nvSpPr>
          <p:cNvPr id="6" name="TextBox 5"/>
          <p:cNvSpPr txBox="1"/>
          <p:nvPr/>
        </p:nvSpPr>
        <p:spPr>
          <a:xfrm>
            <a:off x="1600200" y="5181601"/>
            <a:ext cx="6934200" cy="954107"/>
          </a:xfrm>
          <a:prstGeom prst="rect">
            <a:avLst/>
          </a:prstGeom>
          <a:noFill/>
        </p:spPr>
        <p:txBody>
          <a:bodyPr wrap="square" rtlCol="0">
            <a:spAutoFit/>
          </a:bodyPr>
          <a:lstStyle/>
          <a:p>
            <a:pPr>
              <a:buNone/>
            </a:pPr>
            <a:r>
              <a:rPr lang="en-US" sz="3600" b="1" dirty="0" smtClean="0"/>
              <a:t>Our response</a:t>
            </a:r>
            <a:r>
              <a:rPr lang="en-US" sz="3600" dirty="0" smtClean="0"/>
              <a:t>: </a:t>
            </a:r>
          </a:p>
          <a:p>
            <a:pPr marL="57150" indent="-57150">
              <a:buNone/>
            </a:pPr>
            <a:r>
              <a:rPr lang="en-US" sz="2000" b="1" dirty="0" smtClean="0"/>
              <a:t>Develop a cross-training program for Support Staff</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t>Reference Interview</a:t>
            </a:r>
          </a:p>
        </p:txBody>
      </p:sp>
      <p:sp>
        <p:nvSpPr>
          <p:cNvPr id="9219" name="Content Placeholder 2"/>
          <p:cNvSpPr>
            <a:spLocks noGrp="1"/>
          </p:cNvSpPr>
          <p:nvPr>
            <p:ph idx="1"/>
          </p:nvPr>
        </p:nvSpPr>
        <p:spPr/>
        <p:txBody>
          <a:bodyPr>
            <a:normAutofit lnSpcReduction="10000"/>
          </a:bodyPr>
          <a:lstStyle/>
          <a:p>
            <a:pPr>
              <a:buFont typeface="Arial" charset="0"/>
              <a:buNone/>
              <a:defRPr/>
            </a:pPr>
            <a:r>
              <a:rPr lang="en-US" dirty="0" smtClean="0"/>
              <a:t>Goal: Intro to Ref Services and Resources</a:t>
            </a:r>
          </a:p>
          <a:p>
            <a:pPr marL="514350" indent="-514350">
              <a:buFont typeface="Arial" charset="0"/>
              <a:buAutoNum type="arabicPeriod"/>
              <a:defRPr/>
            </a:pPr>
            <a:r>
              <a:rPr lang="en-US" sz="2400" dirty="0" smtClean="0"/>
              <a:t>Mechanics vs. Art</a:t>
            </a:r>
          </a:p>
          <a:p>
            <a:pPr marL="514350" indent="-514350">
              <a:buFont typeface="Arial" charset="0"/>
              <a:buAutoNum type="arabicPeriod"/>
              <a:defRPr/>
            </a:pPr>
            <a:r>
              <a:rPr lang="en-US" sz="2400" dirty="0" smtClean="0"/>
              <a:t>Audience</a:t>
            </a:r>
          </a:p>
          <a:p>
            <a:pPr marL="514350" indent="-514350">
              <a:buFont typeface="Arial" charset="0"/>
              <a:buAutoNum type="arabicPeriod"/>
              <a:defRPr/>
            </a:pPr>
            <a:r>
              <a:rPr lang="en-US" sz="2400" dirty="0" smtClean="0"/>
              <a:t>Reference Interview</a:t>
            </a:r>
          </a:p>
          <a:p>
            <a:pPr marL="914400" lvl="1" indent="-514350">
              <a:defRPr/>
            </a:pPr>
            <a:r>
              <a:rPr lang="en-US" sz="2400" dirty="0" smtClean="0"/>
              <a:t>Approachability</a:t>
            </a:r>
          </a:p>
          <a:p>
            <a:pPr marL="914400" lvl="1" indent="-514350">
              <a:defRPr/>
            </a:pPr>
            <a:r>
              <a:rPr lang="en-US" sz="2400" dirty="0" smtClean="0"/>
              <a:t>Interest</a:t>
            </a:r>
          </a:p>
          <a:p>
            <a:pPr marL="914400" lvl="1" indent="-514350">
              <a:defRPr/>
            </a:pPr>
            <a:r>
              <a:rPr lang="en-US" sz="2400" dirty="0" smtClean="0"/>
              <a:t>Listening/Inquiring</a:t>
            </a:r>
          </a:p>
          <a:p>
            <a:pPr marL="914400" lvl="1" indent="-514350">
              <a:defRPr/>
            </a:pPr>
            <a:r>
              <a:rPr lang="en-US" sz="2400" dirty="0" smtClean="0"/>
              <a:t>Searching</a:t>
            </a:r>
          </a:p>
          <a:p>
            <a:pPr marL="914400" lvl="1" indent="-514350">
              <a:defRPr/>
            </a:pPr>
            <a:r>
              <a:rPr lang="en-US" sz="2400" dirty="0" smtClean="0"/>
              <a:t>Follow-up</a:t>
            </a:r>
          </a:p>
          <a:p>
            <a:pPr marL="514350" indent="-514350">
              <a:buFont typeface="Arial" charset="0"/>
              <a:buAutoNum type="arabicPeriod"/>
              <a:defRPr/>
            </a:pPr>
            <a:r>
              <a:rPr lang="en-US" sz="2400" dirty="0" smtClean="0"/>
              <a:t>Tips for successful encounter</a:t>
            </a:r>
          </a:p>
          <a:p>
            <a:pPr marL="514350" indent="-514350">
              <a:buFont typeface="Arial" charset="0"/>
              <a:buAutoNum type="arabicPeriod"/>
              <a:defRPr/>
            </a:pPr>
            <a:r>
              <a:rPr lang="en-US" sz="2400" dirty="0" smtClean="0"/>
              <a:t>Role Play</a:t>
            </a:r>
          </a:p>
          <a:p>
            <a:pPr>
              <a:buFont typeface="Arial" charset="0"/>
              <a:buNone/>
              <a:defRPr/>
            </a:pPr>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Reference Interview II</a:t>
            </a:r>
          </a:p>
        </p:txBody>
      </p:sp>
      <p:sp>
        <p:nvSpPr>
          <p:cNvPr id="9219" name="Content Placeholder 2"/>
          <p:cNvSpPr>
            <a:spLocks noGrp="1"/>
          </p:cNvSpPr>
          <p:nvPr>
            <p:ph idx="1"/>
          </p:nvPr>
        </p:nvSpPr>
        <p:spPr/>
        <p:txBody>
          <a:bodyPr/>
          <a:lstStyle/>
          <a:p>
            <a:pPr>
              <a:buFont typeface="Arial" charset="0"/>
              <a:buNone/>
            </a:pPr>
            <a:r>
              <a:rPr lang="en-US" sz="3600" dirty="0" smtClean="0"/>
              <a:t>    Make it Concrete!!</a:t>
            </a:r>
          </a:p>
          <a:p>
            <a:pPr>
              <a:buFont typeface="Arial" charset="0"/>
              <a:buNone/>
            </a:pPr>
            <a:endParaRPr lang="en-US" sz="3600" dirty="0" smtClean="0"/>
          </a:p>
          <a:p>
            <a:pPr>
              <a:buFont typeface="Arial" charset="0"/>
              <a:buNone/>
            </a:pPr>
            <a:r>
              <a:rPr lang="en-US" dirty="0" smtClean="0"/>
              <a:t>1. Phrase to hang on to</a:t>
            </a:r>
          </a:p>
          <a:p>
            <a:pPr algn="ctr">
              <a:buFont typeface="Arial" charset="0"/>
              <a:buNone/>
            </a:pPr>
            <a:r>
              <a:rPr lang="en-US" dirty="0" smtClean="0">
                <a:solidFill>
                  <a:srgbClr val="FF0000"/>
                </a:solidFill>
              </a:rPr>
              <a:t>Think “Triage” …..  Think WORF !</a:t>
            </a:r>
          </a:p>
          <a:p>
            <a:pPr>
              <a:buFont typeface="Arial" charset="0"/>
              <a:buNone/>
            </a:pPr>
            <a:r>
              <a:rPr lang="en-US" dirty="0" smtClean="0"/>
              <a:t>2. Examples</a:t>
            </a:r>
          </a:p>
          <a:p>
            <a:pPr>
              <a:buFont typeface="Arial" charset="0"/>
              <a:buNone/>
            </a:pPr>
            <a:r>
              <a:rPr lang="en-US" dirty="0" smtClean="0"/>
              <a:t>3. Trigger Words</a:t>
            </a:r>
          </a:p>
          <a:p>
            <a:pPr>
              <a:buFont typeface="Arial" charset="0"/>
              <a:buNone/>
            </a:pPr>
            <a:r>
              <a:rPr lang="en-US" dirty="0" smtClean="0"/>
              <a:t>4. Sample “Scripts”</a:t>
            </a:r>
          </a:p>
          <a:p>
            <a:pPr>
              <a:buFont typeface="Arial" charset="0"/>
              <a:buNone/>
            </a:pPr>
            <a:r>
              <a:rPr lang="en-US" dirty="0" smtClean="0"/>
              <a:t>5. HANDOUTS</a:t>
            </a:r>
          </a:p>
          <a:p>
            <a:pPr lvl="2">
              <a:buFont typeface="Arial" charset="0"/>
              <a:buNone/>
            </a:pPr>
            <a:endParaRPr lang="en-US" dirty="0" smtClean="0"/>
          </a:p>
          <a:p>
            <a:pPr lvl="2">
              <a:buFont typeface="Arial" charset="0"/>
              <a:buNone/>
            </a:pPr>
            <a:endParaRPr lang="en-US" dirty="0" smtClean="0"/>
          </a:p>
          <a:p>
            <a:pPr lvl="2">
              <a:buFont typeface="Arial" charset="0"/>
              <a:buNone/>
            </a:pPr>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9219">
                                            <p:txEl>
                                              <p:pRg st="0" end="0"/>
                                            </p:txEl>
                                          </p:spTgt>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 calcmode="lin" valueType="num">
                                      <p:cBhvr additive="base">
                                        <p:cTn id="17"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anim calcmode="lin" valueType="num">
                                      <p:cBhvr additive="base">
                                        <p:cTn id="21"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21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219">
                                            <p:txEl>
                                              <p:pRg st="4" end="4"/>
                                            </p:txEl>
                                          </p:spTgt>
                                        </p:tgtEl>
                                        <p:attrNameLst>
                                          <p:attrName>style.visibility</p:attrName>
                                        </p:attrNameLst>
                                      </p:cBhvr>
                                      <p:to>
                                        <p:strVal val="visible"/>
                                      </p:to>
                                    </p:set>
                                    <p:anim calcmode="lin" valueType="num">
                                      <p:cBhvr additive="base">
                                        <p:cTn id="25"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1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219">
                                            <p:txEl>
                                              <p:pRg st="5" end="5"/>
                                            </p:txEl>
                                          </p:spTgt>
                                        </p:tgtEl>
                                        <p:attrNameLst>
                                          <p:attrName>style.visibility</p:attrName>
                                        </p:attrNameLst>
                                      </p:cBhvr>
                                      <p:to>
                                        <p:strVal val="visible"/>
                                      </p:to>
                                    </p:set>
                                    <p:anim calcmode="lin" valueType="num">
                                      <p:cBhvr additive="base">
                                        <p:cTn id="29"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21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219">
                                            <p:txEl>
                                              <p:pRg st="6" end="6"/>
                                            </p:txEl>
                                          </p:spTgt>
                                        </p:tgtEl>
                                        <p:attrNameLst>
                                          <p:attrName>style.visibility</p:attrName>
                                        </p:attrNameLst>
                                      </p:cBhvr>
                                      <p:to>
                                        <p:strVal val="visible"/>
                                      </p:to>
                                    </p:set>
                                    <p:anim calcmode="lin" valueType="num">
                                      <p:cBhvr additive="base">
                                        <p:cTn id="33"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21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219">
                                            <p:txEl>
                                              <p:pRg st="7" end="7"/>
                                            </p:txEl>
                                          </p:spTgt>
                                        </p:tgtEl>
                                        <p:attrNameLst>
                                          <p:attrName>style.visibility</p:attrName>
                                        </p:attrNameLst>
                                      </p:cBhvr>
                                      <p:to>
                                        <p:strVal val="visible"/>
                                      </p:to>
                                    </p:set>
                                    <p:anim calcmode="lin" valueType="num">
                                      <p:cBhvr additive="base">
                                        <p:cTn id="37" dur="500" fill="hold"/>
                                        <p:tgtEl>
                                          <p:spTgt spid="921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1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rot="-5400000">
            <a:off x="-2305733" y="3296338"/>
            <a:ext cx="5867401" cy="646331"/>
          </a:xfrm>
          <a:prstGeom prst="rect">
            <a:avLst/>
          </a:prstGeom>
          <a:solidFill>
            <a:srgbClr val="DDDDDD"/>
          </a:solidFill>
          <a:ln w="9525">
            <a:noFill/>
            <a:miter lim="800000"/>
            <a:headEnd/>
            <a:tailEnd/>
          </a:ln>
        </p:spPr>
        <p:txBody>
          <a:bodyPr wrap="square">
            <a:spAutoFit/>
          </a:bodyPr>
          <a:lstStyle/>
          <a:p>
            <a:pPr algn="ctr"/>
            <a:r>
              <a:rPr lang="en-US" sz="2000"/>
              <a:t>The Reference Interview = Determining Needs</a:t>
            </a:r>
            <a:r>
              <a:rPr lang="en-US" sz="2800"/>
              <a:t/>
            </a:r>
            <a:br>
              <a:rPr lang="en-US" sz="2800"/>
            </a:br>
            <a:r>
              <a:rPr lang="en-US" sz="1600" i="1">
                <a:solidFill>
                  <a:srgbClr val="FF3300"/>
                </a:solidFill>
              </a:rPr>
              <a:t>Discover the </a:t>
            </a:r>
            <a:r>
              <a:rPr lang="en-US" sz="1600" i="1" u="sng">
                <a:solidFill>
                  <a:srgbClr val="FF3300"/>
                </a:solidFill>
              </a:rPr>
              <a:t>real</a:t>
            </a:r>
            <a:r>
              <a:rPr lang="en-US" sz="1600" i="1">
                <a:solidFill>
                  <a:srgbClr val="FF3300"/>
                </a:solidFill>
              </a:rPr>
              <a:t> need behind a patron’s first question</a:t>
            </a:r>
          </a:p>
        </p:txBody>
      </p:sp>
      <p:sp>
        <p:nvSpPr>
          <p:cNvPr id="2051" name="Text Box 5"/>
          <p:cNvSpPr txBox="1">
            <a:spLocks noChangeArrowheads="1"/>
          </p:cNvSpPr>
          <p:nvPr/>
        </p:nvSpPr>
        <p:spPr bwMode="auto">
          <a:xfrm>
            <a:off x="1100667" y="457201"/>
            <a:ext cx="7620000" cy="769441"/>
          </a:xfrm>
          <a:prstGeom prst="rect">
            <a:avLst/>
          </a:prstGeom>
          <a:noFill/>
          <a:ln w="9525">
            <a:noFill/>
            <a:miter lim="800000"/>
            <a:headEnd/>
            <a:tailEnd/>
          </a:ln>
        </p:spPr>
        <p:txBody>
          <a:bodyPr>
            <a:spAutoFit/>
          </a:bodyPr>
          <a:lstStyle/>
          <a:p>
            <a:r>
              <a:rPr lang="en-US" sz="3200" dirty="0">
                <a:solidFill>
                  <a:srgbClr val="000042"/>
                </a:solidFill>
              </a:rPr>
              <a:t>W</a:t>
            </a:r>
            <a:r>
              <a:rPr lang="en-US" sz="1400" dirty="0"/>
              <a:t>elcoming</a:t>
            </a:r>
            <a:r>
              <a:rPr lang="en-US" sz="1200" dirty="0"/>
              <a:t>, open attitude and body language invite communication.</a:t>
            </a:r>
            <a:br>
              <a:rPr lang="en-US" sz="1200" dirty="0"/>
            </a:br>
            <a:r>
              <a:rPr lang="en-US" sz="1200" dirty="0"/>
              <a:t>   Make eye-contact, be approachable, listen and concentrate, and be patient.</a:t>
            </a:r>
          </a:p>
        </p:txBody>
      </p:sp>
      <p:sp>
        <p:nvSpPr>
          <p:cNvPr id="2052" name="Text Box 6"/>
          <p:cNvSpPr txBox="1">
            <a:spLocks noChangeArrowheads="1"/>
          </p:cNvSpPr>
          <p:nvPr/>
        </p:nvSpPr>
        <p:spPr bwMode="auto">
          <a:xfrm>
            <a:off x="1066800" y="1066800"/>
            <a:ext cx="7213600" cy="1415772"/>
          </a:xfrm>
          <a:prstGeom prst="rect">
            <a:avLst/>
          </a:prstGeom>
          <a:noFill/>
          <a:ln w="9525">
            <a:noFill/>
            <a:miter lim="800000"/>
            <a:headEnd/>
            <a:tailEnd/>
          </a:ln>
        </p:spPr>
        <p:txBody>
          <a:bodyPr>
            <a:spAutoFit/>
          </a:bodyPr>
          <a:lstStyle/>
          <a:p>
            <a:pPr>
              <a:tabLst>
                <a:tab pos="463550" algn="l"/>
              </a:tabLst>
            </a:pPr>
            <a:r>
              <a:rPr lang="en-US" sz="3200" dirty="0">
                <a:solidFill>
                  <a:srgbClr val="000042"/>
                </a:solidFill>
              </a:rPr>
              <a:t>O</a:t>
            </a:r>
            <a:r>
              <a:rPr lang="en-US" sz="1400" dirty="0"/>
              <a:t>pen-ended questions</a:t>
            </a:r>
            <a:r>
              <a:rPr lang="en-US" sz="1200" dirty="0"/>
              <a:t> give the patron a chance to express their needs in their own words.   Ask questions that cannot be answered with yes or no to encourage the patron to talk.  [Otherwise you are just </a:t>
            </a:r>
            <a:r>
              <a:rPr lang="en-US" sz="1200" dirty="0" err="1"/>
              <a:t>guesssing</a:t>
            </a:r>
            <a:r>
              <a:rPr lang="en-US" sz="1200" dirty="0"/>
              <a:t>!]</a:t>
            </a:r>
            <a:r>
              <a:rPr lang="en-US" sz="1600" dirty="0">
                <a:latin typeface="Goudy Old Style" pitchFamily="18" charset="0"/>
              </a:rPr>
              <a:t/>
            </a:r>
            <a:br>
              <a:rPr lang="en-US" sz="1600" dirty="0">
                <a:latin typeface="Goudy Old Style" pitchFamily="18" charset="0"/>
              </a:rPr>
            </a:br>
            <a:r>
              <a:rPr lang="en-US" sz="1600" dirty="0" smtClean="0">
                <a:latin typeface="Goudy Old Style" pitchFamily="18" charset="0"/>
              </a:rPr>
              <a:t>         </a:t>
            </a:r>
            <a:r>
              <a:rPr lang="en-US" sz="1400" i="1" dirty="0" smtClean="0">
                <a:latin typeface="Goudy Old Style" pitchFamily="18" charset="0"/>
              </a:rPr>
              <a:t>* Would you explain that to me in more detail, please?</a:t>
            </a:r>
            <a:br>
              <a:rPr lang="en-US" sz="1400" i="1" dirty="0" smtClean="0">
                <a:latin typeface="Goudy Old Style" pitchFamily="18" charset="0"/>
              </a:rPr>
            </a:br>
            <a:r>
              <a:rPr lang="en-US" sz="1400" i="1" dirty="0" smtClean="0">
                <a:latin typeface="Goudy Old Style" pitchFamily="18" charset="0"/>
              </a:rPr>
              <a:t>          * Is there something specific about it that you’re looking for?</a:t>
            </a:r>
            <a:r>
              <a:rPr lang="en-US" sz="1400" dirty="0" smtClean="0"/>
              <a:t>    </a:t>
            </a:r>
            <a:endParaRPr lang="en-US" sz="1400" dirty="0"/>
          </a:p>
        </p:txBody>
      </p:sp>
      <p:sp>
        <p:nvSpPr>
          <p:cNvPr id="2053" name="Text Box 7"/>
          <p:cNvSpPr txBox="1">
            <a:spLocks noChangeArrowheads="1"/>
          </p:cNvSpPr>
          <p:nvPr/>
        </p:nvSpPr>
        <p:spPr bwMode="auto">
          <a:xfrm>
            <a:off x="1143001" y="2209801"/>
            <a:ext cx="7634817" cy="2800767"/>
          </a:xfrm>
          <a:prstGeom prst="rect">
            <a:avLst/>
          </a:prstGeom>
          <a:noFill/>
          <a:ln w="9525">
            <a:noFill/>
            <a:miter lim="800000"/>
            <a:headEnd/>
            <a:tailEnd/>
          </a:ln>
        </p:spPr>
        <p:txBody>
          <a:bodyPr wrap="square">
            <a:spAutoFit/>
          </a:bodyPr>
          <a:lstStyle/>
          <a:p>
            <a:r>
              <a:rPr lang="en-US" sz="3200" dirty="0" smtClean="0">
                <a:solidFill>
                  <a:srgbClr val="000042"/>
                </a:solidFill>
              </a:rPr>
              <a:t>R</a:t>
            </a:r>
            <a:r>
              <a:rPr lang="en-US" sz="1400" dirty="0" smtClean="0"/>
              <a:t>ephrase</a:t>
            </a:r>
            <a:r>
              <a:rPr lang="en-US" sz="1200" dirty="0" smtClean="0"/>
              <a:t> </a:t>
            </a:r>
            <a:r>
              <a:rPr lang="en-US" sz="1200" dirty="0"/>
              <a:t>(not repeat) the user’s query to clarify and confirm</a:t>
            </a:r>
            <a:r>
              <a:rPr lang="en-US" sz="1400" dirty="0"/>
              <a:t>. </a:t>
            </a:r>
            <a:r>
              <a:rPr lang="en-US" sz="1200" dirty="0"/>
              <a:t>The patron, </a:t>
            </a:r>
            <a:br>
              <a:rPr lang="en-US" sz="1200" dirty="0"/>
            </a:br>
            <a:r>
              <a:rPr lang="en-US" sz="1200" dirty="0"/>
              <a:t>    reassured you’re listening,  may then provide more information.</a:t>
            </a:r>
            <a:r>
              <a:rPr lang="en-US" sz="1600" i="1" dirty="0">
                <a:latin typeface="Goudy Old Style" pitchFamily="18" charset="0"/>
              </a:rPr>
              <a:t/>
            </a:r>
            <a:br>
              <a:rPr lang="en-US" sz="1600" i="1" dirty="0">
                <a:latin typeface="Goudy Old Style" pitchFamily="18" charset="0"/>
              </a:rPr>
            </a:br>
            <a:r>
              <a:rPr lang="en-US" sz="1600" i="1" dirty="0">
                <a:latin typeface="Goudy Old Style" pitchFamily="18" charset="0"/>
              </a:rPr>
              <a:t>       </a:t>
            </a:r>
            <a:r>
              <a:rPr lang="en-US" sz="1600" i="1" dirty="0" smtClean="0">
                <a:latin typeface="Goudy Old Style" pitchFamily="18" charset="0"/>
              </a:rPr>
              <a:t>  </a:t>
            </a:r>
            <a:r>
              <a:rPr lang="en-US" sz="1400" i="1" dirty="0" smtClean="0">
                <a:latin typeface="Goudy Old Style" pitchFamily="18" charset="0"/>
              </a:rPr>
              <a:t>* </a:t>
            </a:r>
            <a:r>
              <a:rPr lang="en-US" sz="1400" i="1" dirty="0">
                <a:latin typeface="Goudy Old Style" pitchFamily="18" charset="0"/>
              </a:rPr>
              <a:t>You need material from books not the internet.</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a:t>
            </a:r>
            <a:r>
              <a:rPr lang="en-US" sz="1400" i="1" dirty="0">
                <a:latin typeface="Goudy Old Style" pitchFamily="18" charset="0"/>
              </a:rPr>
              <a:t>* You need the articles in pdf format to copy figures to a PowerPoint</a:t>
            </a:r>
            <a:r>
              <a:rPr lang="en-US" sz="1400" i="1" dirty="0" smtClean="0">
                <a:latin typeface="Goudy Old Style" pitchFamily="18" charset="0"/>
              </a:rPr>
              <a:t>.</a:t>
            </a:r>
            <a:endParaRPr lang="en-US" sz="1400" i="1" dirty="0">
              <a:latin typeface="Goudy Old Style" pitchFamily="18" charset="0"/>
            </a:endParaRPr>
          </a:p>
          <a:p>
            <a:r>
              <a:rPr lang="en-US" sz="1600" i="1" dirty="0">
                <a:latin typeface="Goudy Old Style" pitchFamily="18" charset="0"/>
              </a:rPr>
              <a:t>      </a:t>
            </a:r>
            <a:r>
              <a:rPr lang="en-US" sz="1200" b="1" dirty="0"/>
              <a:t>Clarifying</a:t>
            </a:r>
            <a:r>
              <a:rPr lang="en-US" sz="1200" dirty="0"/>
              <a:t> questions help refine the information needs –</a:t>
            </a:r>
            <a:br>
              <a:rPr lang="en-US" sz="1200" dirty="0"/>
            </a:br>
            <a:r>
              <a:rPr lang="en-US" sz="1400" dirty="0"/>
              <a:t>        </a:t>
            </a:r>
            <a:r>
              <a:rPr lang="en-US" sz="1400" dirty="0" smtClean="0"/>
              <a:t>  * </a:t>
            </a:r>
            <a:r>
              <a:rPr lang="en-US" sz="1400" i="1" dirty="0">
                <a:latin typeface="Goudy Old Style" pitchFamily="18" charset="0"/>
              </a:rPr>
              <a:t>Will you please tell me where you have searched so I don’t duplicate? </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a:t>
            </a:r>
            <a:r>
              <a:rPr lang="en-US" sz="1400" i="1" dirty="0">
                <a:latin typeface="Goudy Old Style" pitchFamily="18" charset="0"/>
              </a:rPr>
              <a:t>* How recent does the information need to be?  What is your deadline?</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 </a:t>
            </a:r>
            <a:r>
              <a:rPr lang="en-US" sz="1400" i="1" dirty="0">
                <a:latin typeface="Goudy Old Style" pitchFamily="18" charset="0"/>
              </a:rPr>
              <a:t>Should these books be on a clinical professional level or layman?</a:t>
            </a:r>
            <a:r>
              <a:rPr lang="en-US" sz="1600" i="1" dirty="0">
                <a:latin typeface="Goudy Old Style" pitchFamily="18" charset="0"/>
              </a:rPr>
              <a:t/>
            </a:r>
            <a:br>
              <a:rPr lang="en-US" sz="1600" i="1" dirty="0">
                <a:latin typeface="Goudy Old Style" pitchFamily="18" charset="0"/>
              </a:rPr>
            </a:br>
            <a:r>
              <a:rPr lang="en-US" sz="1600" i="1" dirty="0">
                <a:latin typeface="Goudy Old Style" pitchFamily="18" charset="0"/>
              </a:rPr>
              <a:t>      </a:t>
            </a:r>
            <a:r>
              <a:rPr lang="en-US" sz="1200" b="1" dirty="0"/>
              <a:t>Verify</a:t>
            </a:r>
            <a:r>
              <a:rPr lang="en-US" sz="1200" dirty="0"/>
              <a:t> the question when you feel you have it nailed down --</a:t>
            </a:r>
            <a:br>
              <a:rPr lang="en-US" sz="1200" dirty="0"/>
            </a:br>
            <a:r>
              <a:rPr lang="en-US" sz="1400" dirty="0"/>
              <a:t>        </a:t>
            </a:r>
            <a:r>
              <a:rPr lang="en-US" sz="1400" dirty="0" smtClean="0"/>
              <a:t>  </a:t>
            </a:r>
            <a:r>
              <a:rPr lang="en-US" sz="1400" dirty="0">
                <a:latin typeface="Goudy Old Style" pitchFamily="18" charset="0"/>
              </a:rPr>
              <a:t>* </a:t>
            </a:r>
            <a:r>
              <a:rPr lang="en-US" sz="1400" i="1" dirty="0">
                <a:latin typeface="Goudy Old Style" pitchFamily="18" charset="0"/>
              </a:rPr>
              <a:t>So, you need 4 articles on depression for your paper due tomorrow.</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 </a:t>
            </a:r>
            <a:r>
              <a:rPr lang="en-US" sz="1400" i="1" dirty="0">
                <a:latin typeface="Goudy Old Style" pitchFamily="18" charset="0"/>
              </a:rPr>
              <a:t>What you need is a recipe for tomato sauce to serve 400, correct?</a:t>
            </a:r>
            <a:endParaRPr lang="en-US" sz="1400" dirty="0"/>
          </a:p>
        </p:txBody>
      </p:sp>
      <p:sp>
        <p:nvSpPr>
          <p:cNvPr id="2054" name="Text Box 8"/>
          <p:cNvSpPr txBox="1">
            <a:spLocks noChangeArrowheads="1"/>
          </p:cNvSpPr>
          <p:nvPr/>
        </p:nvSpPr>
        <p:spPr bwMode="auto">
          <a:xfrm>
            <a:off x="1219200" y="4876801"/>
            <a:ext cx="7518400" cy="1692771"/>
          </a:xfrm>
          <a:prstGeom prst="rect">
            <a:avLst/>
          </a:prstGeom>
          <a:noFill/>
          <a:ln w="9525">
            <a:noFill/>
            <a:miter lim="800000"/>
            <a:headEnd/>
            <a:tailEnd/>
          </a:ln>
        </p:spPr>
        <p:txBody>
          <a:bodyPr wrap="square">
            <a:spAutoFit/>
          </a:bodyPr>
          <a:lstStyle/>
          <a:p>
            <a:r>
              <a:rPr lang="en-US" sz="3200" dirty="0">
                <a:solidFill>
                  <a:srgbClr val="000042"/>
                </a:solidFill>
              </a:rPr>
              <a:t>F</a:t>
            </a:r>
            <a:r>
              <a:rPr lang="en-US" sz="1400" dirty="0"/>
              <a:t>ollow-up </a:t>
            </a:r>
            <a:r>
              <a:rPr lang="en-US" sz="1200" dirty="0"/>
              <a:t>to insure the user is </a:t>
            </a:r>
            <a:r>
              <a:rPr lang="en-US" sz="1200" dirty="0" smtClean="0"/>
              <a:t>satisfied</a:t>
            </a:r>
            <a:r>
              <a:rPr lang="en-US" sz="1200" dirty="0"/>
              <a:t>. The only way to be sure is to </a:t>
            </a:r>
            <a:r>
              <a:rPr lang="en-US" sz="1400" b="1" dirty="0"/>
              <a:t>ask</a:t>
            </a:r>
            <a:r>
              <a:rPr lang="en-US" sz="1200" dirty="0"/>
              <a:t>!</a:t>
            </a:r>
            <a:r>
              <a:rPr lang="en-US" sz="1400" dirty="0"/>
              <a:t/>
            </a:r>
            <a:br>
              <a:rPr lang="en-US" sz="1400" dirty="0"/>
            </a:br>
            <a:r>
              <a:rPr lang="en-US" sz="1400" dirty="0"/>
              <a:t>         </a:t>
            </a:r>
            <a:r>
              <a:rPr lang="en-US" sz="1400" dirty="0">
                <a:latin typeface="Goudy Old Style" pitchFamily="18" charset="0"/>
              </a:rPr>
              <a:t>* </a:t>
            </a:r>
            <a:r>
              <a:rPr lang="en-US" sz="1400" i="1" dirty="0">
                <a:latin typeface="Goudy Old Style" pitchFamily="18" charset="0"/>
              </a:rPr>
              <a:t>Does this completely answer your question?</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 </a:t>
            </a:r>
            <a:r>
              <a:rPr lang="en-US" sz="1400" i="1" dirty="0">
                <a:latin typeface="Goudy Old Style" pitchFamily="18" charset="0"/>
              </a:rPr>
              <a:t>Is there anything else I can help you with?”</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a:t>
            </a:r>
            <a:r>
              <a:rPr lang="en-US" sz="1400" i="1" dirty="0">
                <a:latin typeface="Goudy Old Style" pitchFamily="18" charset="0"/>
              </a:rPr>
              <a:t>* If you’re not finding what you need, please come back to the desk.</a:t>
            </a:r>
            <a:br>
              <a:rPr lang="en-US" sz="1400" i="1" dirty="0">
                <a:latin typeface="Goudy Old Style" pitchFamily="18" charset="0"/>
              </a:rPr>
            </a:br>
            <a:r>
              <a:rPr lang="en-US" sz="1400" i="1" dirty="0">
                <a:latin typeface="Goudy Old Style" pitchFamily="18" charset="0"/>
              </a:rPr>
              <a:t>        </a:t>
            </a:r>
            <a:r>
              <a:rPr lang="en-US" sz="1400" i="1" dirty="0" smtClean="0">
                <a:latin typeface="Goudy Old Style" pitchFamily="18" charset="0"/>
              </a:rPr>
              <a:t> * </a:t>
            </a:r>
            <a:r>
              <a:rPr lang="en-US" sz="1400" i="1" dirty="0">
                <a:latin typeface="Goudy Old Style" pitchFamily="18" charset="0"/>
              </a:rPr>
              <a:t>I need to work on this question a while longer.   May I call you</a:t>
            </a:r>
            <a:br>
              <a:rPr lang="en-US" sz="1400" i="1" dirty="0">
                <a:latin typeface="Goudy Old Style" pitchFamily="18" charset="0"/>
              </a:rPr>
            </a:br>
            <a:r>
              <a:rPr lang="en-US" sz="1600" i="1" dirty="0">
                <a:latin typeface="Goudy Old Style" pitchFamily="18" charset="0"/>
              </a:rPr>
              <a:t>          </a:t>
            </a:r>
            <a:r>
              <a:rPr lang="en-US" sz="1600" i="1" dirty="0" smtClean="0">
                <a:latin typeface="Goudy Old Style" pitchFamily="18" charset="0"/>
              </a:rPr>
              <a:t>or </a:t>
            </a:r>
            <a:r>
              <a:rPr lang="en-US" sz="1600" i="1" dirty="0">
                <a:latin typeface="Goudy Old Style" pitchFamily="18" charset="0"/>
              </a:rPr>
              <a:t>send an email by this afternoon?</a:t>
            </a:r>
            <a:endParaRPr lang="en-US" sz="1600" dirty="0">
              <a:latin typeface="Goudy Old Style" pitchFamily="18" charset="0"/>
            </a:endParaRPr>
          </a:p>
        </p:txBody>
      </p:sp>
      <p:sp>
        <p:nvSpPr>
          <p:cNvPr id="2055" name="WordArt 9"/>
          <p:cNvSpPr>
            <a:spLocks noChangeArrowheads="1" noChangeShapeType="1" noTextEdit="1"/>
          </p:cNvSpPr>
          <p:nvPr/>
        </p:nvSpPr>
        <p:spPr bwMode="auto">
          <a:xfrm>
            <a:off x="381000" y="152400"/>
            <a:ext cx="3657600" cy="438150"/>
          </a:xfrm>
          <a:prstGeom prst="rect">
            <a:avLst/>
          </a:prstGeom>
        </p:spPr>
        <p:txBody>
          <a:bodyPr wrap="none" fromWordArt="1">
            <a:prstTxWarp prst="textPlain">
              <a:avLst>
                <a:gd name="adj" fmla="val 50000"/>
              </a:avLst>
            </a:prstTxWarp>
          </a:bodyPr>
          <a:lstStyle/>
          <a:p>
            <a:pPr algn="ctr"/>
            <a:r>
              <a:rPr lang="en-US" sz="4000" kern="10" dirty="0">
                <a:ln w="9525">
                  <a:solidFill>
                    <a:srgbClr val="000000"/>
                  </a:solidFill>
                  <a:round/>
                  <a:headEnd/>
                  <a:tailEnd/>
                </a:ln>
                <a:solidFill>
                  <a:srgbClr val="000099"/>
                </a:solidFill>
                <a:latin typeface="Arial"/>
                <a:cs typeface="Arial"/>
              </a:rPr>
              <a:t>Think "triage"</a:t>
            </a:r>
          </a:p>
        </p:txBody>
      </p:sp>
      <p:sp>
        <p:nvSpPr>
          <p:cNvPr id="2056" name="WordArt 10"/>
          <p:cNvSpPr>
            <a:spLocks noChangeArrowheads="1" noChangeShapeType="1" noTextEdit="1"/>
          </p:cNvSpPr>
          <p:nvPr/>
        </p:nvSpPr>
        <p:spPr bwMode="auto">
          <a:xfrm>
            <a:off x="4343400" y="152400"/>
            <a:ext cx="4470400" cy="342900"/>
          </a:xfrm>
          <a:prstGeom prst="rect">
            <a:avLst/>
          </a:prstGeom>
        </p:spPr>
        <p:txBody>
          <a:bodyPr wrap="none" fromWordArt="1">
            <a:prstTxWarp prst="textPlain">
              <a:avLst>
                <a:gd name="adj" fmla="val 50000"/>
              </a:avLst>
            </a:prstTxWarp>
          </a:bodyPr>
          <a:lstStyle/>
          <a:p>
            <a:pPr algn="ctr"/>
            <a:r>
              <a:rPr lang="en-US" sz="3600" i="1" kern="10" dirty="0">
                <a:ln w="9525">
                  <a:solidFill>
                    <a:srgbClr val="000000"/>
                  </a:solidFill>
                  <a:round/>
                  <a:headEnd/>
                  <a:tailEnd/>
                </a:ln>
                <a:solidFill>
                  <a:srgbClr val="000042"/>
                </a:solidFill>
                <a:latin typeface="Agency FB"/>
              </a:rPr>
              <a:t>...think WORF !</a:t>
            </a:r>
          </a:p>
        </p:txBody>
      </p:sp>
      <p:sp>
        <p:nvSpPr>
          <p:cNvPr id="2057" name="Text Box 13"/>
          <p:cNvSpPr txBox="1">
            <a:spLocks noChangeArrowheads="1"/>
          </p:cNvSpPr>
          <p:nvPr/>
        </p:nvSpPr>
        <p:spPr bwMode="auto">
          <a:xfrm>
            <a:off x="6400800" y="3581401"/>
            <a:ext cx="2590800" cy="1061829"/>
          </a:xfrm>
          <a:prstGeom prst="rect">
            <a:avLst/>
          </a:prstGeom>
          <a:noFill/>
          <a:ln w="3175">
            <a:solidFill>
              <a:srgbClr val="000000"/>
            </a:solidFill>
            <a:miter lim="800000"/>
            <a:headEnd/>
            <a:tailEnd/>
          </a:ln>
        </p:spPr>
        <p:txBody>
          <a:bodyPr wrap="square">
            <a:spAutoFit/>
          </a:bodyPr>
          <a:lstStyle/>
          <a:p>
            <a:r>
              <a:rPr lang="en-US" sz="1050" i="1" dirty="0"/>
              <a:t>When searching, good practice is to turn </a:t>
            </a:r>
            <a:endParaRPr lang="en-US" sz="1050" i="1" dirty="0" smtClean="0"/>
          </a:p>
          <a:p>
            <a:r>
              <a:rPr lang="en-US" sz="1050" i="1" dirty="0" smtClean="0"/>
              <a:t>the </a:t>
            </a:r>
            <a:r>
              <a:rPr lang="en-US" sz="1050" i="1" dirty="0"/>
              <a:t>monitor around and explain</a:t>
            </a:r>
            <a:br>
              <a:rPr lang="en-US" sz="1050" i="1" dirty="0"/>
            </a:br>
            <a:r>
              <a:rPr lang="en-US" sz="1050" i="1" dirty="0"/>
              <a:t> </a:t>
            </a:r>
            <a:r>
              <a:rPr lang="en-US" sz="1050" i="1" dirty="0" smtClean="0"/>
              <a:t>what </a:t>
            </a:r>
            <a:r>
              <a:rPr lang="en-US" sz="1050" i="1" dirty="0"/>
              <a:t>you’re doing  (e.g., I’m searching the catalog, I’m going to this website… )</a:t>
            </a:r>
            <a:r>
              <a:rPr lang="en-US" sz="1050" dirty="0"/>
              <a:t> </a:t>
            </a:r>
            <a:br>
              <a:rPr lang="en-US" sz="1050" dirty="0"/>
            </a:br>
            <a:r>
              <a:rPr lang="en-US" sz="1050" dirty="0"/>
              <a:t>If you are unable to find the answer with sources available, </a:t>
            </a:r>
            <a:r>
              <a:rPr lang="en-US" sz="1050" b="1" i="1" dirty="0"/>
              <a:t>consider referral.</a:t>
            </a:r>
          </a:p>
        </p:txBody>
      </p:sp>
      <p:sp>
        <p:nvSpPr>
          <p:cNvPr id="2058" name="TextBox 9"/>
          <p:cNvSpPr txBox="1">
            <a:spLocks noChangeArrowheads="1"/>
          </p:cNvSpPr>
          <p:nvPr/>
        </p:nvSpPr>
        <p:spPr bwMode="auto">
          <a:xfrm>
            <a:off x="1422400" y="6572252"/>
            <a:ext cx="3454400" cy="246221"/>
          </a:xfrm>
          <a:prstGeom prst="rect">
            <a:avLst/>
          </a:prstGeom>
          <a:noFill/>
          <a:ln w="9525">
            <a:noFill/>
            <a:miter lim="800000"/>
            <a:headEnd/>
            <a:tailEnd/>
          </a:ln>
        </p:spPr>
        <p:txBody>
          <a:bodyPr>
            <a:spAutoFit/>
          </a:bodyPr>
          <a:lstStyle/>
          <a:p>
            <a:r>
              <a:rPr lang="en-US" sz="1000" dirty="0">
                <a:solidFill>
                  <a:schemeClr val="tx2">
                    <a:lumMod val="75000"/>
                  </a:schemeClr>
                </a:solidFill>
              </a:rPr>
              <a:t>© 2009 University of Massachusetts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1066800" y="533400"/>
            <a:ext cx="7162800" cy="2123658"/>
          </a:xfrm>
          <a:prstGeom prst="rect">
            <a:avLst/>
          </a:prstGeom>
          <a:solidFill>
            <a:srgbClr val="F0F0F0"/>
          </a:solidFill>
          <a:ln w="9525">
            <a:solidFill>
              <a:srgbClr val="000000"/>
            </a:solidFill>
            <a:miter lim="800000"/>
            <a:headEnd/>
            <a:tailEnd/>
          </a:ln>
        </p:spPr>
        <p:txBody>
          <a:bodyPr wrap="square">
            <a:spAutoFit/>
          </a:bodyPr>
          <a:lstStyle/>
          <a:p>
            <a:pPr algn="ctr"/>
            <a:r>
              <a:rPr lang="en-US" sz="1200" dirty="0"/>
              <a:t>I’m doing a </a:t>
            </a:r>
            <a:r>
              <a:rPr lang="en-US" sz="1200" dirty="0">
                <a:solidFill>
                  <a:srgbClr val="FF3300"/>
                </a:solidFill>
              </a:rPr>
              <a:t>grand rounds</a:t>
            </a:r>
            <a:r>
              <a:rPr lang="en-US" sz="1200" dirty="0"/>
              <a:t> presentation (indicates extensive research)</a:t>
            </a:r>
          </a:p>
          <a:p>
            <a:pPr algn="ctr"/>
            <a:r>
              <a:rPr lang="en-US" sz="1200" dirty="0"/>
              <a:t>I need to do a </a:t>
            </a:r>
            <a:r>
              <a:rPr lang="en-US" sz="1200" dirty="0">
                <a:solidFill>
                  <a:srgbClr val="FF3300"/>
                </a:solidFill>
              </a:rPr>
              <a:t>Systematic Review</a:t>
            </a:r>
          </a:p>
          <a:p>
            <a:pPr algn="ctr"/>
            <a:r>
              <a:rPr lang="en-US" sz="1200" dirty="0"/>
              <a:t>I need to perform a </a:t>
            </a:r>
            <a:r>
              <a:rPr lang="en-US" sz="1200" dirty="0">
                <a:solidFill>
                  <a:srgbClr val="FF3300"/>
                </a:solidFill>
              </a:rPr>
              <a:t>Meta-analysis</a:t>
            </a:r>
          </a:p>
          <a:p>
            <a:pPr algn="ctr"/>
            <a:r>
              <a:rPr lang="en-US" sz="1200" dirty="0"/>
              <a:t>I’m </a:t>
            </a:r>
            <a:r>
              <a:rPr lang="en-US" sz="1200" dirty="0">
                <a:solidFill>
                  <a:srgbClr val="FF3300"/>
                </a:solidFill>
              </a:rPr>
              <a:t>writing a grant</a:t>
            </a:r>
          </a:p>
          <a:p>
            <a:pPr algn="ctr"/>
            <a:r>
              <a:rPr lang="en-US" sz="1200" dirty="0"/>
              <a:t>I’m doing an extensive </a:t>
            </a:r>
            <a:r>
              <a:rPr lang="en-US" sz="1200" dirty="0">
                <a:solidFill>
                  <a:srgbClr val="FF3300"/>
                </a:solidFill>
              </a:rPr>
              <a:t>literature search for a dissertation</a:t>
            </a:r>
          </a:p>
          <a:p>
            <a:pPr algn="ctr"/>
            <a:r>
              <a:rPr lang="en-US" sz="1200" dirty="0"/>
              <a:t>I need </a:t>
            </a:r>
            <a:r>
              <a:rPr lang="en-US" sz="1200" dirty="0">
                <a:solidFill>
                  <a:srgbClr val="FF3300"/>
                </a:solidFill>
              </a:rPr>
              <a:t>Evidence-based </a:t>
            </a:r>
            <a:r>
              <a:rPr lang="en-US" sz="1200" dirty="0"/>
              <a:t>articles, evidence-based nursing resources</a:t>
            </a:r>
            <a:br>
              <a:rPr lang="en-US" sz="1200" dirty="0"/>
            </a:br>
            <a:r>
              <a:rPr lang="en-US" sz="1200" dirty="0"/>
              <a:t>I have a </a:t>
            </a:r>
            <a:r>
              <a:rPr lang="en-US" sz="1200" dirty="0">
                <a:solidFill>
                  <a:srgbClr val="FF3300"/>
                </a:solidFill>
              </a:rPr>
              <a:t>patient</a:t>
            </a:r>
            <a:r>
              <a:rPr lang="en-US" sz="1200" dirty="0"/>
              <a:t> who….</a:t>
            </a:r>
            <a:br>
              <a:rPr lang="en-US" sz="1200" dirty="0"/>
            </a:br>
            <a:r>
              <a:rPr lang="en-US" sz="1200" dirty="0"/>
              <a:t>I need help </a:t>
            </a:r>
            <a:r>
              <a:rPr lang="en-US" sz="1200" dirty="0">
                <a:solidFill>
                  <a:srgbClr val="FF3300"/>
                </a:solidFill>
              </a:rPr>
              <a:t>formatting citations</a:t>
            </a:r>
            <a:r>
              <a:rPr lang="en-US" sz="1200" dirty="0"/>
              <a:t> in specific styles for journals.</a:t>
            </a:r>
            <a:br>
              <a:rPr lang="en-US" sz="1200" dirty="0"/>
            </a:br>
            <a:r>
              <a:rPr lang="en-US" sz="1200" dirty="0"/>
              <a:t>Working with </a:t>
            </a:r>
            <a:r>
              <a:rPr lang="en-US" sz="1200" dirty="0">
                <a:solidFill>
                  <a:srgbClr val="FF3300"/>
                </a:solidFill>
              </a:rPr>
              <a:t>complex health statistics</a:t>
            </a:r>
            <a:r>
              <a:rPr lang="en-US" sz="1200" dirty="0"/>
              <a:t>; using/interpreting </a:t>
            </a:r>
            <a:r>
              <a:rPr lang="en-US" sz="1200" dirty="0">
                <a:solidFill>
                  <a:srgbClr val="FF3300"/>
                </a:solidFill>
              </a:rPr>
              <a:t>GIS data</a:t>
            </a:r>
            <a:r>
              <a:rPr lang="en-US" sz="1200" dirty="0"/>
              <a:t>  </a:t>
            </a:r>
            <a:br>
              <a:rPr lang="en-US" sz="1200" dirty="0"/>
            </a:br>
            <a:r>
              <a:rPr lang="en-US" sz="1200" dirty="0"/>
              <a:t>I have a </a:t>
            </a:r>
            <a:r>
              <a:rPr lang="en-US" sz="1200" dirty="0">
                <a:solidFill>
                  <a:srgbClr val="FF3300"/>
                </a:solidFill>
              </a:rPr>
              <a:t>family member in ICU</a:t>
            </a:r>
            <a:r>
              <a:rPr lang="en-US" sz="1200" dirty="0"/>
              <a:t>… I need information on… (</a:t>
            </a:r>
            <a:r>
              <a:rPr lang="en-US" sz="1200" dirty="0">
                <a:solidFill>
                  <a:srgbClr val="FF3300"/>
                </a:solidFill>
              </a:rPr>
              <a:t>privacy</a:t>
            </a:r>
            <a:r>
              <a:rPr lang="en-US" sz="1200" dirty="0"/>
              <a:t>?)</a:t>
            </a:r>
          </a:p>
          <a:p>
            <a:pPr algn="ctr"/>
            <a:r>
              <a:rPr lang="en-US" sz="1200" dirty="0"/>
              <a:t>I need </a:t>
            </a:r>
            <a:r>
              <a:rPr lang="en-US" sz="1200" dirty="0">
                <a:solidFill>
                  <a:srgbClr val="FF0000"/>
                </a:solidFill>
              </a:rPr>
              <a:t>meeting abstracts </a:t>
            </a:r>
            <a:r>
              <a:rPr lang="en-US" sz="1200" dirty="0"/>
              <a:t>from a conference</a:t>
            </a:r>
          </a:p>
        </p:txBody>
      </p:sp>
      <p:graphicFrame>
        <p:nvGraphicFramePr>
          <p:cNvPr id="3160" name="Group 88"/>
          <p:cNvGraphicFramePr>
            <a:graphicFrameLocks noGrp="1"/>
          </p:cNvGraphicFramePr>
          <p:nvPr/>
        </p:nvGraphicFramePr>
        <p:xfrm>
          <a:off x="1524000" y="3048000"/>
          <a:ext cx="7620000" cy="1691640"/>
        </p:xfrm>
        <a:graphic>
          <a:graphicData uri="http://schemas.openxmlformats.org/drawingml/2006/table">
            <a:tbl>
              <a:tblPr/>
              <a:tblGrid>
                <a:gridCol w="5960533"/>
                <a:gridCol w="1659467"/>
              </a:tblGrid>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rPr>
                        <a:t>Copyright issues beyond pointing out how to access the Annual Copyright License (ACL) tool</a:t>
                      </a: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1" u="none" strike="noStrike" cap="none" normalizeH="0" baseline="0" smtClean="0">
                          <a:ln>
                            <a:noFill/>
                          </a:ln>
                          <a:solidFill>
                            <a:schemeClr val="tx1"/>
                          </a:solidFill>
                          <a:effectLst/>
                          <a:latin typeface="Arial" charset="0"/>
                        </a:rPr>
                        <a:t>Barbara</a:t>
                      </a: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2057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rPr>
                        <a:t>Requests to have </a:t>
                      </a:r>
                      <a:r>
                        <a:rPr kumimoji="0" lang="en-US" sz="900" b="1" i="0" u="none" strike="noStrike" cap="none" normalizeH="0" baseline="0" dirty="0" err="1" smtClean="0">
                          <a:ln>
                            <a:noFill/>
                          </a:ln>
                          <a:solidFill>
                            <a:schemeClr val="tx1"/>
                          </a:solidFill>
                          <a:effectLst/>
                          <a:latin typeface="Arial" charset="0"/>
                        </a:rPr>
                        <a:t>SciFinder</a:t>
                      </a:r>
                      <a:r>
                        <a:rPr kumimoji="0" lang="en-US" sz="900" b="1" i="0" u="none" strike="noStrike" cap="none" normalizeH="0" baseline="0" dirty="0" smtClean="0">
                          <a:ln>
                            <a:noFill/>
                          </a:ln>
                          <a:solidFill>
                            <a:schemeClr val="tx1"/>
                          </a:solidFill>
                          <a:effectLst/>
                          <a:latin typeface="Arial" charset="0"/>
                        </a:rPr>
                        <a:t> installed on lab computer</a:t>
                      </a: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1" u="none" strike="noStrike" cap="none" normalizeH="0" baseline="0" dirty="0" smtClean="0">
                          <a:ln>
                            <a:noFill/>
                          </a:ln>
                          <a:solidFill>
                            <a:schemeClr val="tx1"/>
                          </a:solidFill>
                          <a:effectLst/>
                          <a:latin typeface="Arial" charset="0"/>
                        </a:rPr>
                        <a:t>Mary/Sally</a:t>
                      </a: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rPr>
                        <a:t>Any catalog question (QUIN, </a:t>
                      </a:r>
                      <a:r>
                        <a:rPr kumimoji="0" lang="en-US" sz="900" b="1" i="0" u="none" strike="noStrike" cap="none" normalizeH="0" baseline="0" dirty="0" err="1" smtClean="0">
                          <a:ln>
                            <a:noFill/>
                          </a:ln>
                          <a:solidFill>
                            <a:schemeClr val="tx1"/>
                          </a:solidFill>
                          <a:effectLst/>
                          <a:latin typeface="Arial" charset="0"/>
                        </a:rPr>
                        <a:t>WorldCat</a:t>
                      </a:r>
                      <a:r>
                        <a:rPr kumimoji="0" lang="en-US" sz="900" b="1" i="0" u="none" strike="noStrike" cap="none" normalizeH="0" baseline="0" dirty="0" smtClean="0">
                          <a:ln>
                            <a:noFill/>
                          </a:ln>
                          <a:solidFill>
                            <a:schemeClr val="tx1"/>
                          </a:solidFill>
                          <a:effectLst/>
                          <a:latin typeface="Arial" charset="0"/>
                        </a:rPr>
                        <a:t>, etc) or if a record is unclear; e.g., the ‘in transit’ notation…</a:t>
                      </a: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1" u="none" strike="noStrike" cap="none" normalizeH="0" baseline="0" smtClean="0">
                          <a:ln>
                            <a:noFill/>
                          </a:ln>
                          <a:solidFill>
                            <a:schemeClr val="tx1"/>
                          </a:solidFill>
                          <a:effectLst/>
                          <a:latin typeface="Arial" charset="0"/>
                        </a:rPr>
                        <a:t>Lisa/Cecile</a:t>
                      </a: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rPr>
                        <a:t>Having trouble with an e-journal article; can’t get into a database on or off-campus;  library website issues, etc.</a:t>
                      </a: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1" u="none" strike="noStrike" cap="none" normalizeH="0" baseline="0" smtClean="0">
                          <a:ln>
                            <a:noFill/>
                          </a:ln>
                          <a:solidFill>
                            <a:schemeClr val="tx1"/>
                          </a:solidFill>
                          <a:effectLst/>
                          <a:latin typeface="Arial" charset="0"/>
                        </a:rPr>
                        <a:t>Bob</a:t>
                      </a: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rPr>
                        <a:t>Gifts to the library (policy) and materials requests</a:t>
                      </a: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1" u="none" strike="noStrike" cap="none" normalizeH="0" baseline="0" dirty="0" smtClean="0">
                          <a:ln>
                            <a:noFill/>
                          </a:ln>
                          <a:solidFill>
                            <a:schemeClr val="tx1"/>
                          </a:solidFill>
                          <a:effectLst/>
                          <a:latin typeface="Arial" charset="0"/>
                        </a:rPr>
                        <a:t>Janet </a:t>
                      </a:r>
                      <a:r>
                        <a:rPr kumimoji="0" lang="en-US" sz="800" b="1" i="1" u="none" strike="noStrike" cap="none" normalizeH="0" baseline="0" dirty="0" smtClean="0">
                          <a:ln>
                            <a:noFill/>
                          </a:ln>
                          <a:solidFill>
                            <a:schemeClr val="tx1"/>
                          </a:solidFill>
                          <a:effectLst/>
                          <a:latin typeface="Arial" charset="0"/>
                        </a:rPr>
                        <a:t>(and links from the website)</a:t>
                      </a: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sp>
        <p:nvSpPr>
          <p:cNvPr id="3095" name="Text Box 61"/>
          <p:cNvSpPr txBox="1">
            <a:spLocks noChangeArrowheads="1"/>
          </p:cNvSpPr>
          <p:nvPr/>
        </p:nvSpPr>
        <p:spPr bwMode="auto">
          <a:xfrm>
            <a:off x="2590800" y="2743200"/>
            <a:ext cx="3903633" cy="369332"/>
          </a:xfrm>
          <a:prstGeom prst="rect">
            <a:avLst/>
          </a:prstGeom>
          <a:noFill/>
          <a:ln w="9525">
            <a:noFill/>
            <a:miter lim="800000"/>
            <a:headEnd/>
            <a:tailEnd/>
          </a:ln>
        </p:spPr>
        <p:txBody>
          <a:bodyPr wrap="none">
            <a:spAutoFit/>
          </a:bodyPr>
          <a:lstStyle/>
          <a:p>
            <a:pPr algn="ctr"/>
            <a:r>
              <a:rPr lang="en-US" b="1" dirty="0"/>
              <a:t>Some individual referral contacts:</a:t>
            </a:r>
            <a:endParaRPr lang="en-US" dirty="0"/>
          </a:p>
        </p:txBody>
      </p:sp>
      <p:sp>
        <p:nvSpPr>
          <p:cNvPr id="3096" name="Text Box 112"/>
          <p:cNvSpPr txBox="1">
            <a:spLocks noChangeArrowheads="1"/>
          </p:cNvSpPr>
          <p:nvPr/>
        </p:nvSpPr>
        <p:spPr bwMode="auto">
          <a:xfrm>
            <a:off x="2362201" y="1"/>
            <a:ext cx="4530406" cy="584775"/>
          </a:xfrm>
          <a:prstGeom prst="rect">
            <a:avLst/>
          </a:prstGeom>
          <a:noFill/>
          <a:ln w="9525">
            <a:noFill/>
            <a:miter lim="800000"/>
            <a:headEnd/>
            <a:tailEnd/>
          </a:ln>
        </p:spPr>
        <p:txBody>
          <a:bodyPr wrap="none">
            <a:spAutoFit/>
          </a:bodyPr>
          <a:lstStyle/>
          <a:p>
            <a:pPr algn="ctr"/>
            <a:r>
              <a:rPr lang="en-US" b="1" dirty="0"/>
              <a:t>Trigger words</a:t>
            </a:r>
            <a:br>
              <a:rPr lang="en-US" b="1" dirty="0"/>
            </a:br>
            <a:r>
              <a:rPr lang="en-US" sz="1400" dirty="0">
                <a:solidFill>
                  <a:srgbClr val="FF0000"/>
                </a:solidFill>
              </a:rPr>
              <a:t>Red flag </a:t>
            </a:r>
            <a:r>
              <a:rPr lang="en-US" sz="1400" dirty="0"/>
              <a:t>that these questions </a:t>
            </a:r>
            <a:r>
              <a:rPr lang="en-US" sz="1400" b="1" i="1" dirty="0"/>
              <a:t>may</a:t>
            </a:r>
            <a:r>
              <a:rPr lang="en-US" sz="1400" dirty="0"/>
              <a:t> need to be referred:</a:t>
            </a:r>
          </a:p>
        </p:txBody>
      </p:sp>
      <p:sp>
        <p:nvSpPr>
          <p:cNvPr id="15" name="TextBox 14"/>
          <p:cNvSpPr txBox="1"/>
          <p:nvPr/>
        </p:nvSpPr>
        <p:spPr>
          <a:xfrm>
            <a:off x="1143000" y="4572000"/>
            <a:ext cx="7162800" cy="2062103"/>
          </a:xfrm>
          <a:prstGeom prst="rect">
            <a:avLst/>
          </a:prstGeom>
          <a:solidFill>
            <a:srgbClr val="DFDFF5"/>
          </a:solidFill>
          <a:ln>
            <a:solidFill>
              <a:schemeClr val="tx1"/>
            </a:solidFill>
          </a:ln>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en-US" sz="1400" b="1" i="1" dirty="0"/>
              <a:t/>
            </a:r>
            <a:br>
              <a:rPr lang="en-US" sz="1400" b="1" i="1" dirty="0"/>
            </a:br>
            <a:r>
              <a:rPr lang="en-US" sz="1400" b="1" i="1" dirty="0"/>
              <a:t>   </a:t>
            </a:r>
            <a:endParaRPr lang="en-US" sz="1400" b="1" i="1" dirty="0" smtClean="0"/>
          </a:p>
          <a:p>
            <a:pPr>
              <a:defRPr/>
            </a:pPr>
            <a:r>
              <a:rPr lang="en-US" sz="1400" b="1" i="1" dirty="0" smtClean="0"/>
              <a:t> </a:t>
            </a:r>
            <a:r>
              <a:rPr lang="en-US" sz="1200" b="1" i="1" dirty="0"/>
              <a:t>“If you have a moment, I’d like to call one of the librarians to come  out and work with you….”</a:t>
            </a:r>
          </a:p>
          <a:p>
            <a:pPr>
              <a:defRPr/>
            </a:pPr>
            <a:endParaRPr lang="en-US" sz="1200" b="1" i="1" dirty="0"/>
          </a:p>
          <a:p>
            <a:pPr>
              <a:defRPr/>
            </a:pPr>
            <a:r>
              <a:rPr lang="en-US" sz="1200" b="1" i="1" dirty="0"/>
              <a:t>    “I’d rather not begin work on your question at this desk, as it could take quite a bit of time.   If you have time to stay, I’d be happy to ask one of the librarians to come out….”</a:t>
            </a:r>
          </a:p>
          <a:p>
            <a:pPr>
              <a:defRPr/>
            </a:pPr>
            <a:endParaRPr lang="en-US" sz="1200" b="1" dirty="0"/>
          </a:p>
          <a:p>
            <a:pPr>
              <a:defRPr/>
            </a:pPr>
            <a:r>
              <a:rPr lang="en-US" sz="1200" b="1" dirty="0"/>
              <a:t> </a:t>
            </a:r>
            <a:r>
              <a:rPr lang="en-US" sz="1200" b="1" dirty="0" smtClean="0"/>
              <a:t>  “</a:t>
            </a:r>
            <a:r>
              <a:rPr lang="en-US" sz="1200" b="1" i="1" dirty="0"/>
              <a:t>If you wouldn’t mind waiting a few minutes, I‘ll call a librarian to discuss your question with you at one of the computers…”</a:t>
            </a:r>
            <a:r>
              <a:rPr lang="en-US" sz="1400" b="1" i="1" dirty="0"/>
              <a:t/>
            </a:r>
            <a:br>
              <a:rPr lang="en-US" sz="1400" b="1" i="1" dirty="0"/>
            </a:br>
            <a:endParaRPr lang="en-US" sz="1400" b="1" dirty="0"/>
          </a:p>
        </p:txBody>
      </p:sp>
      <p:sp>
        <p:nvSpPr>
          <p:cNvPr id="3098" name="TextBox 15"/>
          <p:cNvSpPr txBox="1">
            <a:spLocks noChangeArrowheads="1"/>
          </p:cNvSpPr>
          <p:nvPr/>
        </p:nvSpPr>
        <p:spPr bwMode="auto">
          <a:xfrm>
            <a:off x="838200" y="4800600"/>
            <a:ext cx="7611533" cy="369332"/>
          </a:xfrm>
          <a:prstGeom prst="rect">
            <a:avLst/>
          </a:prstGeom>
          <a:noFill/>
          <a:ln w="9525">
            <a:noFill/>
            <a:miter lim="800000"/>
            <a:headEnd/>
            <a:tailEnd/>
          </a:ln>
        </p:spPr>
        <p:txBody>
          <a:bodyPr>
            <a:spAutoFit/>
          </a:bodyPr>
          <a:lstStyle/>
          <a:p>
            <a:pPr algn="ctr"/>
            <a:r>
              <a:rPr lang="en-US" b="1" dirty="0"/>
              <a:t>Hand-off phrase suggestions:</a:t>
            </a:r>
          </a:p>
        </p:txBody>
      </p:sp>
      <p:sp>
        <p:nvSpPr>
          <p:cNvPr id="3099" name="TextBox 7"/>
          <p:cNvSpPr txBox="1">
            <a:spLocks noChangeArrowheads="1"/>
          </p:cNvSpPr>
          <p:nvPr/>
        </p:nvSpPr>
        <p:spPr bwMode="auto">
          <a:xfrm>
            <a:off x="1219200" y="6596390"/>
            <a:ext cx="4267200" cy="523220"/>
          </a:xfrm>
          <a:prstGeom prst="rect">
            <a:avLst/>
          </a:prstGeom>
          <a:noFill/>
          <a:ln w="9525">
            <a:noFill/>
            <a:miter lim="800000"/>
            <a:headEnd/>
            <a:tailEnd/>
          </a:ln>
        </p:spPr>
        <p:txBody>
          <a:bodyPr>
            <a:spAutoFit/>
          </a:bodyPr>
          <a:lstStyle/>
          <a:p>
            <a:r>
              <a:rPr lang="en-US" sz="1000" dirty="0"/>
              <a:t>© 2009 University of Massachusetts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dirty="0" smtClean="0"/>
              <a:t>Web Resources</a:t>
            </a:r>
          </a:p>
        </p:txBody>
      </p:sp>
      <p:pic>
        <p:nvPicPr>
          <p:cNvPr id="10243" name="Picture 2"/>
          <p:cNvPicPr>
            <a:picLocks noGrp="1" noChangeAspect="1" noChangeArrowheads="1"/>
          </p:cNvPicPr>
          <p:nvPr>
            <p:ph idx="1"/>
          </p:nvPr>
        </p:nvPicPr>
        <p:blipFill>
          <a:blip r:embed="rId3" cstate="print"/>
          <a:stretch>
            <a:fillRect/>
          </a:stretch>
        </p:blipFill>
        <p:spPr>
          <a:xfrm>
            <a:off x="1676400" y="1295400"/>
            <a:ext cx="6629400" cy="4972050"/>
          </a:xfrm>
          <a:noFill/>
        </p:spPr>
      </p:pic>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
        <p:nvSpPr>
          <p:cNvPr id="6" name="Rectangle 5"/>
          <p:cNvSpPr/>
          <p:nvPr/>
        </p:nvSpPr>
        <p:spPr>
          <a:xfrm>
            <a:off x="2514600" y="1371600"/>
            <a:ext cx="5334000" cy="457200"/>
          </a:xfrm>
          <a:prstGeom prst="rect">
            <a:avLst/>
          </a:prstGeom>
          <a:solidFill>
            <a:srgbClr val="3A3F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LSL Quiz Show</a:t>
            </a:r>
            <a:endParaRPr lang="en-US" sz="3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
          <p:cNvSpPr>
            <a:spLocks noChangeArrowheads="1" noChangeShapeType="1" noTextEdit="1"/>
          </p:cNvSpPr>
          <p:nvPr/>
        </p:nvSpPr>
        <p:spPr bwMode="auto">
          <a:xfrm>
            <a:off x="2925763" y="152400"/>
            <a:ext cx="3292475" cy="365125"/>
          </a:xfrm>
          <a:prstGeom prst="rect">
            <a:avLst/>
          </a:prstGeom>
        </p:spPr>
        <p:txBody>
          <a:bodyPr wrap="none" fromWordArt="1">
            <a:prstTxWarp prst="textPlain">
              <a:avLst>
                <a:gd name="adj" fmla="val 50000"/>
              </a:avLst>
            </a:prstTxWarp>
          </a:bodyPr>
          <a:lstStyle/>
          <a:p>
            <a:pPr algn="ctr"/>
            <a:r>
              <a:rPr lang="en-US" sz="13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LSL Quiz Show</a:t>
            </a:r>
          </a:p>
        </p:txBody>
      </p:sp>
      <p:sp>
        <p:nvSpPr>
          <p:cNvPr id="2051" name="Rectangle 3"/>
          <p:cNvSpPr>
            <a:spLocks noChangeArrowheads="1"/>
          </p:cNvSpPr>
          <p:nvPr/>
        </p:nvSpPr>
        <p:spPr bwMode="auto">
          <a:xfrm>
            <a:off x="3813175" y="544513"/>
            <a:ext cx="1517650" cy="231775"/>
          </a:xfrm>
          <a:prstGeom prst="rect">
            <a:avLst/>
          </a:prstGeom>
          <a:noFill/>
          <a:ln w="9525">
            <a:noFill/>
            <a:miter lim="800000"/>
            <a:headEnd/>
            <a:tailEnd/>
          </a:ln>
        </p:spPr>
        <p:txBody>
          <a:bodyPr wrap="none" anchor="ctr">
            <a:spAutoFit/>
          </a:bodyPr>
          <a:lstStyle/>
          <a:p>
            <a:pPr algn="ctr"/>
            <a:r>
              <a:rPr lang="en-US" sz="900" b="1">
                <a:latin typeface="Helvetica" pitchFamily="34" charset="0"/>
                <a:cs typeface="Times New Roman" pitchFamily="18" charset="0"/>
              </a:rPr>
              <a:t>(a few tips to remember)</a:t>
            </a:r>
            <a:endParaRPr lang="en-US" sz="900"/>
          </a:p>
        </p:txBody>
      </p:sp>
      <p:pic>
        <p:nvPicPr>
          <p:cNvPr id="1028" name="Picture 4"/>
          <p:cNvPicPr>
            <a:picLocks noChangeAspect="1" noChangeArrowheads="1"/>
          </p:cNvPicPr>
          <p:nvPr/>
        </p:nvPicPr>
        <p:blipFill>
          <a:blip r:embed="rId2" cstate="print"/>
          <a:srcRect t="3206" r="994" b="15030"/>
          <a:stretch>
            <a:fillRect/>
          </a:stretch>
        </p:blipFill>
        <p:spPr bwMode="auto">
          <a:xfrm>
            <a:off x="1150938" y="762000"/>
            <a:ext cx="6773862" cy="4479925"/>
          </a:xfrm>
          <a:prstGeom prst="rect">
            <a:avLst/>
          </a:prstGeom>
          <a:ln>
            <a:solidFill>
              <a:srgbClr val="00B0F0"/>
            </a:solidFill>
          </a:ln>
          <a:effectLst>
            <a:outerShdw blurRad="292100" dist="139700" dir="2700000" algn="tl" rotWithShape="0">
              <a:srgbClr val="333333">
                <a:alpha val="65000"/>
              </a:srgbClr>
            </a:outerShdw>
          </a:effectLst>
        </p:spPr>
      </p:pic>
      <p:sp>
        <p:nvSpPr>
          <p:cNvPr id="1029" name="Oval 5"/>
          <p:cNvSpPr>
            <a:spLocks noChangeArrowheads="1"/>
          </p:cNvSpPr>
          <p:nvPr/>
        </p:nvSpPr>
        <p:spPr bwMode="auto">
          <a:xfrm>
            <a:off x="6705600" y="712788"/>
            <a:ext cx="1123950" cy="571500"/>
          </a:xfrm>
          <a:prstGeom prst="ellipse">
            <a:avLst/>
          </a:prstGeom>
          <a:noFill/>
          <a:ln w="12700">
            <a:solidFill>
              <a:srgbClr val="FF0000"/>
            </a:solidFill>
            <a:round/>
            <a:headEnd/>
            <a:tailEnd/>
          </a:ln>
          <a:effectLst>
            <a:outerShdw blurRad="50800" dist="38100" dir="2700000" algn="tl" rotWithShape="0">
              <a:prstClr val="black">
                <a:alpha val="40000"/>
              </a:prstClr>
            </a:outerShdw>
          </a:effectLst>
        </p:spPr>
        <p:txBody>
          <a:bodyPr/>
          <a:lstStyle/>
          <a:p>
            <a:pPr fontAlgn="auto">
              <a:spcBef>
                <a:spcPts val="0"/>
              </a:spcBef>
              <a:spcAft>
                <a:spcPts val="0"/>
              </a:spcAft>
              <a:defRPr/>
            </a:pPr>
            <a:endParaRPr lang="en-US">
              <a:latin typeface="+mn-lt"/>
            </a:endParaRPr>
          </a:p>
        </p:txBody>
      </p:sp>
      <p:sp>
        <p:nvSpPr>
          <p:cNvPr id="1030" name="AutoShape 6"/>
          <p:cNvSpPr>
            <a:spLocks noChangeArrowheads="1"/>
          </p:cNvSpPr>
          <p:nvPr/>
        </p:nvSpPr>
        <p:spPr bwMode="auto">
          <a:xfrm>
            <a:off x="5257800" y="838200"/>
            <a:ext cx="1371600" cy="342900"/>
          </a:xfrm>
          <a:prstGeom prst="wedgeRectCallout">
            <a:avLst>
              <a:gd name="adj1" fmla="val 59722"/>
              <a:gd name="adj2" fmla="val 17222"/>
            </a:avLst>
          </a:prstGeom>
          <a:solidFill>
            <a:srgbClr val="FFFFFF"/>
          </a:solidFill>
          <a:ln w="12700">
            <a:solidFill>
              <a:srgbClr val="FF0000"/>
            </a:solidFill>
            <a:miter lim="800000"/>
            <a:headEnd/>
            <a:tailEnd/>
          </a:ln>
          <a:effectLst>
            <a:outerShdw blurRad="50800" dist="38100" dir="2700000" algn="tl" rotWithShape="0">
              <a:prstClr val="black">
                <a:alpha val="40000"/>
              </a:prstClr>
            </a:outerShdw>
          </a:effectLst>
        </p:spPr>
        <p:txBody>
          <a:bodyPr/>
          <a:lstStyle/>
          <a:p>
            <a:pPr>
              <a:spcAft>
                <a:spcPts val="1000"/>
              </a:spcAft>
              <a:defRPr/>
            </a:pPr>
            <a:r>
              <a:rPr lang="en-US" sz="800" dirty="0">
                <a:latin typeface="Calibri" pitchFamily="34" charset="0"/>
              </a:rPr>
              <a:t>“Library hours” link tells   up-to-date schedule</a:t>
            </a:r>
            <a:endParaRPr lang="en-US" dirty="0">
              <a:latin typeface="Calibri" pitchFamily="34" charset="0"/>
            </a:endParaRPr>
          </a:p>
        </p:txBody>
      </p:sp>
      <p:sp>
        <p:nvSpPr>
          <p:cNvPr id="1034" name="Text Box 10"/>
          <p:cNvSpPr txBox="1">
            <a:spLocks noChangeArrowheads="1"/>
          </p:cNvSpPr>
          <p:nvPr/>
        </p:nvSpPr>
        <p:spPr bwMode="auto">
          <a:xfrm>
            <a:off x="5867400" y="3600450"/>
            <a:ext cx="2362200" cy="460375"/>
          </a:xfrm>
          <a:prstGeom prst="rect">
            <a:avLst/>
          </a:prstGeom>
          <a:solidFill>
            <a:srgbClr val="FFFFFF"/>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pPr>
              <a:spcAft>
                <a:spcPts val="300"/>
              </a:spcAft>
              <a:defRPr/>
            </a:pPr>
            <a:r>
              <a:rPr lang="en-US" sz="800" b="1" dirty="0">
                <a:latin typeface="+mn-lt"/>
              </a:rPr>
              <a:t>“One-A-Day” Database Vitamins</a:t>
            </a:r>
            <a:endParaRPr lang="en-US" sz="800" dirty="0">
              <a:latin typeface="+mn-lt"/>
            </a:endParaRPr>
          </a:p>
          <a:p>
            <a:pPr>
              <a:spcAft>
                <a:spcPts val="1000"/>
              </a:spcAft>
              <a:defRPr/>
            </a:pPr>
            <a:r>
              <a:rPr lang="en-US" sz="800" dirty="0">
                <a:latin typeface="+mn-lt"/>
              </a:rPr>
              <a:t>Use the featured resource as an easy reminder / tool to learn one new database each day.</a:t>
            </a:r>
          </a:p>
        </p:txBody>
      </p:sp>
      <p:sp>
        <p:nvSpPr>
          <p:cNvPr id="1036" name="Text Box 12"/>
          <p:cNvSpPr txBox="1">
            <a:spLocks noChangeArrowheads="1"/>
          </p:cNvSpPr>
          <p:nvPr/>
        </p:nvSpPr>
        <p:spPr bwMode="auto">
          <a:xfrm>
            <a:off x="4038600" y="4114800"/>
            <a:ext cx="4800600" cy="2286000"/>
          </a:xfrm>
          <a:prstGeom prst="rect">
            <a:avLst/>
          </a:prstGeom>
          <a:solidFill>
            <a:srgbClr val="FFFFFF"/>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pPr>
              <a:spcAft>
                <a:spcPts val="0"/>
              </a:spcAft>
              <a:defRPr/>
            </a:pPr>
            <a:r>
              <a:rPr lang="en-US" sz="800" b="1" dirty="0">
                <a:solidFill>
                  <a:srgbClr val="FF0000"/>
                </a:solidFill>
                <a:latin typeface="Calibri" pitchFamily="34" charset="0"/>
              </a:rPr>
              <a:t>Library Services</a:t>
            </a:r>
            <a:endParaRPr lang="en-US" sz="800" dirty="0">
              <a:solidFill>
                <a:srgbClr val="FF0000"/>
              </a:solidFill>
              <a:latin typeface="Calibri" pitchFamily="34" charset="0"/>
            </a:endParaRPr>
          </a:p>
          <a:p>
            <a:pPr marL="182880" lvl="1">
              <a:spcAft>
                <a:spcPts val="0"/>
              </a:spcAft>
              <a:buFont typeface="Arial" pitchFamily="34" charset="0"/>
              <a:buChar char="•"/>
              <a:defRPr/>
            </a:pPr>
            <a:r>
              <a:rPr lang="en-US" sz="800" dirty="0">
                <a:latin typeface="Calibri" pitchFamily="34" charset="0"/>
              </a:rPr>
              <a:t> Class information and online registration</a:t>
            </a:r>
          </a:p>
          <a:p>
            <a:pPr marL="182880">
              <a:spcAft>
                <a:spcPts val="0"/>
              </a:spcAft>
              <a:buFont typeface="Arial" pitchFamily="34" charset="0"/>
              <a:buChar char="•"/>
              <a:defRPr/>
            </a:pPr>
            <a:r>
              <a:rPr lang="en-US" sz="800" dirty="0">
                <a:latin typeface="Calibri" pitchFamily="34" charset="0"/>
              </a:rPr>
              <a:t> Software on Workstations – quickly find what software is available on which PCs or Macs in the Library</a:t>
            </a:r>
          </a:p>
          <a:p>
            <a:pPr marL="182880">
              <a:spcAft>
                <a:spcPts val="0"/>
              </a:spcAft>
              <a:buFont typeface="Arial" pitchFamily="34" charset="0"/>
              <a:buChar char="•"/>
              <a:defRPr/>
            </a:pPr>
            <a:r>
              <a:rPr lang="en-US" sz="800" dirty="0">
                <a:latin typeface="Calibri" pitchFamily="34" charset="0"/>
              </a:rPr>
              <a:t> ILL</a:t>
            </a:r>
          </a:p>
          <a:p>
            <a:pPr>
              <a:spcAft>
                <a:spcPts val="0"/>
              </a:spcAft>
              <a:defRPr/>
            </a:pPr>
            <a:r>
              <a:rPr lang="en-US" sz="800" b="1" dirty="0">
                <a:solidFill>
                  <a:srgbClr val="FF0000"/>
                </a:solidFill>
                <a:latin typeface="Calibri" pitchFamily="34" charset="0"/>
              </a:rPr>
              <a:t>Research Tools &amp; Resources</a:t>
            </a:r>
            <a:endParaRPr lang="en-US" sz="800" dirty="0">
              <a:solidFill>
                <a:srgbClr val="FF0000"/>
              </a:solidFill>
              <a:latin typeface="Calibri" pitchFamily="34" charset="0"/>
            </a:endParaRPr>
          </a:p>
          <a:p>
            <a:pPr marL="182880" lvl="1">
              <a:spcAft>
                <a:spcPts val="0"/>
              </a:spcAft>
              <a:buFont typeface="Arial" pitchFamily="34" charset="0"/>
              <a:buChar char="•"/>
              <a:defRPr/>
            </a:pPr>
            <a:r>
              <a:rPr lang="en-US" sz="800" dirty="0">
                <a:latin typeface="Calibri" pitchFamily="34" charset="0"/>
              </a:rPr>
              <a:t> Complete list of databases</a:t>
            </a:r>
          </a:p>
          <a:p>
            <a:pPr marL="182880">
              <a:spcAft>
                <a:spcPts val="0"/>
              </a:spcAft>
              <a:buFont typeface="Arial" pitchFamily="34" charset="0"/>
              <a:buChar char="•"/>
              <a:defRPr/>
            </a:pPr>
            <a:r>
              <a:rPr lang="en-US" sz="800" dirty="0">
                <a:latin typeface="Calibri" pitchFamily="34" charset="0"/>
              </a:rPr>
              <a:t> Online journals and books </a:t>
            </a:r>
            <a:r>
              <a:rPr lang="en-US" sz="800" i="1" dirty="0">
                <a:latin typeface="Calibri" pitchFamily="34" charset="0"/>
              </a:rPr>
              <a:t>(incomplete lists – use QUIN to search entire collection)</a:t>
            </a:r>
          </a:p>
          <a:p>
            <a:pPr marL="182880">
              <a:spcAft>
                <a:spcPts val="0"/>
              </a:spcAft>
              <a:buFont typeface="Arial" pitchFamily="34" charset="0"/>
              <a:buChar char="•"/>
              <a:defRPr/>
            </a:pPr>
            <a:r>
              <a:rPr lang="en-US" sz="800" dirty="0">
                <a:latin typeface="Calibri" pitchFamily="34" charset="0"/>
              </a:rPr>
              <a:t> Find Resources by Subjects </a:t>
            </a:r>
            <a:r>
              <a:rPr lang="en-US" sz="800" i="1" dirty="0">
                <a:latin typeface="Calibri" pitchFamily="34" charset="0"/>
              </a:rPr>
              <a:t>(VERY handy!!)</a:t>
            </a:r>
          </a:p>
          <a:p>
            <a:pPr marL="182880">
              <a:spcAft>
                <a:spcPts val="0"/>
              </a:spcAft>
              <a:buFont typeface="Arial" pitchFamily="34" charset="0"/>
              <a:buChar char="•"/>
              <a:defRPr/>
            </a:pPr>
            <a:r>
              <a:rPr lang="en-US" sz="800" dirty="0">
                <a:latin typeface="Calibri" pitchFamily="34" charset="0"/>
              </a:rPr>
              <a:t> EBM resources (</a:t>
            </a:r>
            <a:r>
              <a:rPr lang="en-US" sz="800" dirty="0" err="1">
                <a:latin typeface="Calibri" pitchFamily="34" charset="0"/>
              </a:rPr>
              <a:t>Cochranes</a:t>
            </a:r>
            <a:r>
              <a:rPr lang="en-US" sz="800" dirty="0">
                <a:latin typeface="Calibri" pitchFamily="34" charset="0"/>
              </a:rPr>
              <a:t>, Natural Standard, </a:t>
            </a:r>
          </a:p>
          <a:p>
            <a:pPr marL="182880">
              <a:spcAft>
                <a:spcPts val="0"/>
              </a:spcAft>
              <a:buFont typeface="Arial" pitchFamily="34" charset="0"/>
              <a:buChar char="•"/>
              <a:defRPr/>
            </a:pPr>
            <a:r>
              <a:rPr lang="en-US" sz="800" dirty="0">
                <a:latin typeface="Calibri" pitchFamily="34" charset="0"/>
              </a:rPr>
              <a:t> News &amp; Newspapers (LexisNexis, Mass </a:t>
            </a:r>
            <a:r>
              <a:rPr lang="en-US" sz="800" dirty="0" err="1">
                <a:latin typeface="Calibri" pitchFamily="34" charset="0"/>
              </a:rPr>
              <a:t>Newstand</a:t>
            </a:r>
            <a:r>
              <a:rPr lang="en-US" sz="800" dirty="0">
                <a:latin typeface="Calibri" pitchFamily="34" charset="0"/>
              </a:rPr>
              <a:t>, Facts on File, etc.)</a:t>
            </a:r>
          </a:p>
          <a:p>
            <a:pPr marL="182880">
              <a:spcAft>
                <a:spcPts val="0"/>
              </a:spcAft>
              <a:buFont typeface="Arial" pitchFamily="34" charset="0"/>
              <a:buChar char="•"/>
              <a:defRPr/>
            </a:pPr>
            <a:r>
              <a:rPr lang="en-US" sz="800" dirty="0">
                <a:latin typeface="Calibri" pitchFamily="34" charset="0"/>
              </a:rPr>
              <a:t> Statistics (CDC Fast Stats, </a:t>
            </a:r>
            <a:r>
              <a:rPr lang="en-US" sz="800" dirty="0" err="1">
                <a:latin typeface="Calibri" pitchFamily="34" charset="0"/>
              </a:rPr>
              <a:t>MassCHIP</a:t>
            </a:r>
            <a:r>
              <a:rPr lang="en-US" sz="800" dirty="0">
                <a:latin typeface="Calibri" pitchFamily="34" charset="0"/>
              </a:rPr>
              <a:t>, Current Index to Statistics, etc.)</a:t>
            </a:r>
          </a:p>
          <a:p>
            <a:pPr>
              <a:spcAft>
                <a:spcPts val="0"/>
              </a:spcAft>
              <a:defRPr/>
            </a:pPr>
            <a:r>
              <a:rPr lang="en-US" sz="800" b="1" dirty="0">
                <a:solidFill>
                  <a:srgbClr val="FF0000"/>
                </a:solidFill>
                <a:latin typeface="Calibri" pitchFamily="34" charset="0"/>
              </a:rPr>
              <a:t>Patients &amp; Consumers</a:t>
            </a:r>
            <a:endParaRPr lang="en-US" sz="800" dirty="0">
              <a:solidFill>
                <a:srgbClr val="FF0000"/>
              </a:solidFill>
              <a:latin typeface="Calibri" pitchFamily="34" charset="0"/>
            </a:endParaRPr>
          </a:p>
          <a:p>
            <a:pPr marL="182880" lvl="1">
              <a:spcAft>
                <a:spcPts val="0"/>
              </a:spcAft>
              <a:buFont typeface="Arial" pitchFamily="34" charset="0"/>
              <a:buChar char="•"/>
              <a:defRPr/>
            </a:pPr>
            <a:r>
              <a:rPr lang="en-US" sz="800" dirty="0">
                <a:latin typeface="Calibri" pitchFamily="34" charset="0"/>
              </a:rPr>
              <a:t> MedlinePlus</a:t>
            </a:r>
          </a:p>
          <a:p>
            <a:pPr marL="182880">
              <a:spcAft>
                <a:spcPts val="0"/>
              </a:spcAft>
              <a:buFont typeface="Arial" pitchFamily="34" charset="0"/>
              <a:buChar char="•"/>
              <a:defRPr/>
            </a:pPr>
            <a:r>
              <a:rPr lang="en-US" sz="800" dirty="0">
                <a:latin typeface="Calibri" pitchFamily="34" charset="0"/>
              </a:rPr>
              <a:t> Go Local Massachusetts</a:t>
            </a:r>
          </a:p>
          <a:p>
            <a:pPr marL="182880">
              <a:spcAft>
                <a:spcPts val="0"/>
              </a:spcAft>
              <a:buFont typeface="Arial" pitchFamily="34" charset="0"/>
              <a:buChar char="•"/>
              <a:defRPr/>
            </a:pPr>
            <a:r>
              <a:rPr lang="en-US" sz="800" dirty="0">
                <a:latin typeface="Calibri" pitchFamily="34" charset="0"/>
              </a:rPr>
              <a:t> </a:t>
            </a:r>
            <a:r>
              <a:rPr lang="en-US" sz="800" dirty="0" err="1">
                <a:latin typeface="Calibri" pitchFamily="34" charset="0"/>
              </a:rPr>
              <a:t>eMental</a:t>
            </a:r>
            <a:r>
              <a:rPr lang="en-US" sz="800" dirty="0">
                <a:latin typeface="Calibri" pitchFamily="34" charset="0"/>
              </a:rPr>
              <a:t> Health in Central Massachusetts</a:t>
            </a:r>
          </a:p>
          <a:p>
            <a:pPr marL="182880">
              <a:spcAft>
                <a:spcPts val="0"/>
              </a:spcAft>
              <a:buFont typeface="Arial" pitchFamily="34" charset="0"/>
              <a:buChar char="•"/>
              <a:defRPr/>
            </a:pPr>
            <a:r>
              <a:rPr lang="en-US" sz="800" dirty="0">
                <a:latin typeface="Calibri" pitchFamily="34" charset="0"/>
              </a:rPr>
              <a:t> Lab Tests Online</a:t>
            </a:r>
          </a:p>
          <a:p>
            <a:pPr marL="182880">
              <a:spcAft>
                <a:spcPts val="0"/>
              </a:spcAft>
              <a:buFont typeface="Arial" pitchFamily="34" charset="0"/>
              <a:buChar char="•"/>
              <a:defRPr/>
            </a:pPr>
            <a:r>
              <a:rPr lang="en-US" sz="800" dirty="0">
                <a:latin typeface="Calibri" pitchFamily="34" charset="0"/>
              </a:rPr>
              <a:t> Drug Information Portal</a:t>
            </a:r>
          </a:p>
          <a:p>
            <a:pPr>
              <a:spcAft>
                <a:spcPts val="0"/>
              </a:spcAft>
              <a:defRPr/>
            </a:pPr>
            <a:endParaRPr lang="en-US" dirty="0">
              <a:latin typeface="Calibri" pitchFamily="34" charset="0"/>
            </a:endParaRPr>
          </a:p>
        </p:txBody>
      </p:sp>
      <p:sp>
        <p:nvSpPr>
          <p:cNvPr id="1035" name="Text Box 11"/>
          <p:cNvSpPr txBox="1">
            <a:spLocks noChangeArrowheads="1"/>
          </p:cNvSpPr>
          <p:nvPr/>
        </p:nvSpPr>
        <p:spPr bwMode="auto">
          <a:xfrm>
            <a:off x="152400" y="4446588"/>
            <a:ext cx="3505200" cy="2362200"/>
          </a:xfrm>
          <a:prstGeom prst="rect">
            <a:avLst/>
          </a:prstGeom>
          <a:solidFill>
            <a:schemeClr val="bg1"/>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pPr>
              <a:spcBef>
                <a:spcPts val="0"/>
              </a:spcBef>
              <a:spcAft>
                <a:spcPts val="0"/>
              </a:spcAft>
              <a:defRPr/>
            </a:pPr>
            <a:r>
              <a:rPr lang="en-US" sz="800" b="1" dirty="0">
                <a:solidFill>
                  <a:srgbClr val="FF0000"/>
                </a:solidFill>
                <a:latin typeface="Calibri" pitchFamily="34" charset="0"/>
              </a:rPr>
              <a:t>Quick Links:</a:t>
            </a:r>
            <a:endParaRPr lang="en-US" sz="800" dirty="0">
              <a:solidFill>
                <a:srgbClr val="FF0000"/>
              </a:solidFill>
              <a:latin typeface="Calibri" pitchFamily="34" charset="0"/>
            </a:endParaRPr>
          </a:p>
          <a:p>
            <a:pPr>
              <a:spcBef>
                <a:spcPts val="0"/>
              </a:spcBef>
              <a:spcAft>
                <a:spcPts val="0"/>
              </a:spcAft>
              <a:defRPr/>
            </a:pPr>
            <a:r>
              <a:rPr lang="en-US" sz="800" dirty="0">
                <a:latin typeface="Calibri" pitchFamily="34" charset="0"/>
              </a:rPr>
              <a:t>  </a:t>
            </a:r>
            <a:r>
              <a:rPr lang="en-US" sz="800" b="1" dirty="0">
                <a:latin typeface="Calibri" pitchFamily="34" charset="0"/>
              </a:rPr>
              <a:t>Databases –</a:t>
            </a:r>
          </a:p>
          <a:p>
            <a:pPr marL="182880" lvl="1">
              <a:spcBef>
                <a:spcPts val="0"/>
              </a:spcBef>
              <a:spcAft>
                <a:spcPts val="0"/>
              </a:spcAft>
              <a:buFont typeface="Helvetica" pitchFamily="34" charset="0"/>
              <a:buChar char="•"/>
              <a:defRPr/>
            </a:pPr>
            <a:r>
              <a:rPr lang="en-US" sz="800" dirty="0">
                <a:latin typeface="Calibri" pitchFamily="34" charset="0"/>
              </a:rPr>
              <a:t> PubMed</a:t>
            </a:r>
          </a:p>
          <a:p>
            <a:pPr marL="182880" lvl="1">
              <a:spcBef>
                <a:spcPts val="0"/>
              </a:spcBef>
              <a:spcAft>
                <a:spcPts val="0"/>
              </a:spcAft>
              <a:buFont typeface="Helvetica" pitchFamily="34" charset="0"/>
              <a:buChar char="•"/>
              <a:defRPr/>
            </a:pPr>
            <a:r>
              <a:rPr lang="en-US" sz="800" dirty="0">
                <a:latin typeface="Calibri" pitchFamily="34" charset="0"/>
              </a:rPr>
              <a:t> Ovid (Medline, Cochrane, Biological  Abstracts, HAPI, </a:t>
            </a:r>
            <a:r>
              <a:rPr lang="en-US" sz="800" dirty="0" err="1">
                <a:latin typeface="Calibri" pitchFamily="34" charset="0"/>
              </a:rPr>
              <a:t>PsychINFO</a:t>
            </a:r>
            <a:r>
              <a:rPr lang="en-US" sz="800" dirty="0">
                <a:latin typeface="Calibri" pitchFamily="34" charset="0"/>
              </a:rPr>
              <a:t>)</a:t>
            </a:r>
          </a:p>
          <a:p>
            <a:pPr marL="182880">
              <a:spcBef>
                <a:spcPts val="0"/>
              </a:spcBef>
              <a:spcAft>
                <a:spcPts val="0"/>
              </a:spcAft>
              <a:buFont typeface="Helvetica" pitchFamily="34" charset="0"/>
              <a:buChar char="•"/>
              <a:defRPr/>
            </a:pPr>
            <a:r>
              <a:rPr lang="en-US" sz="800" dirty="0">
                <a:latin typeface="Calibri" pitchFamily="34" charset="0"/>
              </a:rPr>
              <a:t> CINAHL</a:t>
            </a:r>
          </a:p>
          <a:p>
            <a:pPr marL="182880">
              <a:spcBef>
                <a:spcPts val="0"/>
              </a:spcBef>
              <a:spcAft>
                <a:spcPts val="0"/>
              </a:spcAft>
              <a:buFont typeface="Helvetica" pitchFamily="34" charset="0"/>
              <a:buChar char="•"/>
              <a:defRPr/>
            </a:pPr>
            <a:r>
              <a:rPr lang="en-US" sz="800" dirty="0">
                <a:latin typeface="Calibri" pitchFamily="34" charset="0"/>
              </a:rPr>
              <a:t> ISI Web of Science / Journal Citation Reports</a:t>
            </a:r>
          </a:p>
          <a:p>
            <a:pPr>
              <a:spcBef>
                <a:spcPts val="0"/>
              </a:spcBef>
              <a:spcAft>
                <a:spcPts val="0"/>
              </a:spcAft>
              <a:defRPr/>
            </a:pPr>
            <a:r>
              <a:rPr lang="en-US" sz="800" dirty="0">
                <a:latin typeface="Calibri" pitchFamily="34" charset="0"/>
              </a:rPr>
              <a:t>  </a:t>
            </a:r>
            <a:r>
              <a:rPr lang="en-US" sz="800" b="1" dirty="0">
                <a:latin typeface="Calibri" pitchFamily="34" charset="0"/>
              </a:rPr>
              <a:t>Clinical Resources –</a:t>
            </a:r>
          </a:p>
          <a:p>
            <a:pPr marL="182880" lvl="2">
              <a:spcBef>
                <a:spcPts val="0"/>
              </a:spcBef>
              <a:spcAft>
                <a:spcPts val="0"/>
              </a:spcAft>
              <a:buFont typeface="Arial" pitchFamily="34" charset="0"/>
              <a:buChar char="•"/>
              <a:defRPr/>
            </a:pPr>
            <a:r>
              <a:rPr lang="en-US" sz="800" dirty="0">
                <a:latin typeface="Calibri" pitchFamily="34" charset="0"/>
              </a:rPr>
              <a:t> </a:t>
            </a:r>
            <a:r>
              <a:rPr lang="en-US" sz="800" dirty="0" err="1">
                <a:latin typeface="Calibri" pitchFamily="34" charset="0"/>
              </a:rPr>
              <a:t>UpToDate</a:t>
            </a:r>
            <a:endParaRPr lang="en-US" sz="800" dirty="0">
              <a:latin typeface="Calibri" pitchFamily="34" charset="0"/>
            </a:endParaRPr>
          </a:p>
          <a:p>
            <a:pPr marL="182880">
              <a:spcBef>
                <a:spcPts val="0"/>
              </a:spcBef>
              <a:spcAft>
                <a:spcPts val="0"/>
              </a:spcAft>
              <a:buFont typeface="Arial" pitchFamily="34" charset="0"/>
              <a:buChar char="•"/>
              <a:defRPr/>
            </a:pPr>
            <a:r>
              <a:rPr lang="en-US" sz="800" dirty="0">
                <a:latin typeface="Calibri" pitchFamily="34" charset="0"/>
              </a:rPr>
              <a:t> </a:t>
            </a:r>
            <a:r>
              <a:rPr lang="en-US" sz="800" dirty="0" err="1">
                <a:latin typeface="Calibri" pitchFamily="34" charset="0"/>
              </a:rPr>
              <a:t>eMedicine</a:t>
            </a:r>
            <a:r>
              <a:rPr lang="en-US" sz="800" dirty="0">
                <a:latin typeface="Calibri" pitchFamily="34" charset="0"/>
              </a:rPr>
              <a:t> </a:t>
            </a:r>
            <a:r>
              <a:rPr lang="en-US" sz="800" i="1" dirty="0">
                <a:latin typeface="Calibri" pitchFamily="34" charset="0"/>
              </a:rPr>
              <a:t>(images!)</a:t>
            </a:r>
            <a:endParaRPr lang="en-US" sz="800" dirty="0">
              <a:latin typeface="Calibri" pitchFamily="34" charset="0"/>
            </a:endParaRPr>
          </a:p>
          <a:p>
            <a:pPr marL="182880">
              <a:spcBef>
                <a:spcPts val="0"/>
              </a:spcBef>
              <a:spcAft>
                <a:spcPts val="0"/>
              </a:spcAft>
              <a:buFont typeface="Arial" pitchFamily="34" charset="0"/>
              <a:buChar char="•"/>
              <a:defRPr/>
            </a:pPr>
            <a:r>
              <a:rPr lang="en-US" sz="800" dirty="0">
                <a:latin typeface="Calibri" pitchFamily="34" charset="0"/>
              </a:rPr>
              <a:t> </a:t>
            </a:r>
            <a:r>
              <a:rPr lang="en-US" sz="800" dirty="0" err="1">
                <a:latin typeface="Calibri" pitchFamily="34" charset="0"/>
              </a:rPr>
              <a:t>DynaMed</a:t>
            </a:r>
            <a:endParaRPr lang="en-US" sz="800" dirty="0">
              <a:latin typeface="Calibri" pitchFamily="34" charset="0"/>
            </a:endParaRPr>
          </a:p>
          <a:p>
            <a:pPr marL="182880">
              <a:spcBef>
                <a:spcPts val="0"/>
              </a:spcBef>
              <a:spcAft>
                <a:spcPts val="0"/>
              </a:spcAft>
              <a:buFont typeface="Arial" pitchFamily="34" charset="0"/>
              <a:buChar char="•"/>
              <a:defRPr/>
            </a:pPr>
            <a:r>
              <a:rPr lang="en-US" sz="800" dirty="0">
                <a:latin typeface="Calibri" pitchFamily="34" charset="0"/>
              </a:rPr>
              <a:t> MICROMEDEX</a:t>
            </a:r>
          </a:p>
          <a:p>
            <a:pPr>
              <a:spcBef>
                <a:spcPts val="0"/>
              </a:spcBef>
              <a:spcAft>
                <a:spcPts val="0"/>
              </a:spcAft>
              <a:defRPr/>
            </a:pPr>
            <a:r>
              <a:rPr lang="en-US" sz="800" dirty="0">
                <a:latin typeface="Calibri" pitchFamily="34" charset="0"/>
              </a:rPr>
              <a:t>  </a:t>
            </a:r>
            <a:r>
              <a:rPr lang="en-US" sz="800" b="1" dirty="0">
                <a:latin typeface="Calibri" pitchFamily="34" charset="0"/>
              </a:rPr>
              <a:t>Online Catalogs – </a:t>
            </a:r>
          </a:p>
          <a:p>
            <a:pPr marL="182880" lvl="2">
              <a:spcBef>
                <a:spcPts val="0"/>
              </a:spcBef>
              <a:spcAft>
                <a:spcPts val="0"/>
              </a:spcAft>
              <a:buFont typeface="Arial" pitchFamily="34" charset="0"/>
              <a:buChar char="•"/>
              <a:defRPr/>
            </a:pPr>
            <a:r>
              <a:rPr lang="en-US" sz="800" dirty="0">
                <a:latin typeface="Calibri" pitchFamily="34" charset="0"/>
              </a:rPr>
              <a:t> QUIN</a:t>
            </a:r>
          </a:p>
          <a:p>
            <a:pPr marL="182880">
              <a:spcBef>
                <a:spcPts val="0"/>
              </a:spcBef>
              <a:spcAft>
                <a:spcPts val="0"/>
              </a:spcAft>
              <a:buFont typeface="Arial" pitchFamily="34" charset="0"/>
              <a:buChar char="•"/>
              <a:defRPr/>
            </a:pPr>
            <a:r>
              <a:rPr lang="en-US" sz="800" dirty="0">
                <a:latin typeface="Calibri" pitchFamily="34" charset="0"/>
              </a:rPr>
              <a:t> </a:t>
            </a:r>
            <a:r>
              <a:rPr lang="en-US" sz="800" dirty="0" err="1">
                <a:latin typeface="Calibri" pitchFamily="34" charset="0"/>
              </a:rPr>
              <a:t>WorldCat</a:t>
            </a:r>
            <a:endParaRPr lang="en-US" sz="800" dirty="0">
              <a:latin typeface="Calibri" pitchFamily="34" charset="0"/>
            </a:endParaRPr>
          </a:p>
          <a:p>
            <a:pPr marL="182880">
              <a:spcBef>
                <a:spcPts val="0"/>
              </a:spcBef>
              <a:spcAft>
                <a:spcPts val="0"/>
              </a:spcAft>
              <a:buFont typeface="Arial" pitchFamily="34" charset="0"/>
              <a:buChar char="•"/>
              <a:defRPr/>
            </a:pPr>
            <a:r>
              <a:rPr lang="en-US" sz="800" dirty="0">
                <a:latin typeface="Calibri" pitchFamily="34" charset="0"/>
              </a:rPr>
              <a:t> Virtual Catalog</a:t>
            </a:r>
          </a:p>
          <a:p>
            <a:pPr>
              <a:spcBef>
                <a:spcPts val="0"/>
              </a:spcBef>
              <a:spcAft>
                <a:spcPts val="0"/>
              </a:spcAft>
              <a:defRPr/>
            </a:pPr>
            <a:r>
              <a:rPr lang="en-US" sz="800" b="1" dirty="0">
                <a:latin typeface="Calibri" pitchFamily="34" charset="0"/>
              </a:rPr>
              <a:t>Others to remember:</a:t>
            </a:r>
          </a:p>
          <a:p>
            <a:pPr marL="182880" lvl="2">
              <a:spcBef>
                <a:spcPts val="0"/>
              </a:spcBef>
              <a:spcAft>
                <a:spcPts val="0"/>
              </a:spcAft>
              <a:buFont typeface="Arial" pitchFamily="34" charset="0"/>
              <a:buChar char="•"/>
              <a:defRPr/>
            </a:pPr>
            <a:r>
              <a:rPr lang="en-US" sz="800" dirty="0">
                <a:latin typeface="Calibri" pitchFamily="34" charset="0"/>
              </a:rPr>
              <a:t> EBM Page</a:t>
            </a:r>
          </a:p>
          <a:p>
            <a:pPr marL="182880" lvl="2">
              <a:spcBef>
                <a:spcPts val="0"/>
              </a:spcBef>
              <a:spcAft>
                <a:spcPts val="0"/>
              </a:spcAft>
              <a:buFont typeface="Arial" pitchFamily="34" charset="0"/>
              <a:buChar char="•"/>
              <a:defRPr/>
            </a:pPr>
            <a:r>
              <a:rPr lang="en-US" sz="800" dirty="0">
                <a:latin typeface="Calibri" pitchFamily="34" charset="0"/>
              </a:rPr>
              <a:t> eScholarship</a:t>
            </a:r>
            <a:endParaRPr lang="en-US" dirty="0">
              <a:latin typeface="Calibri" pitchFamily="34" charset="0"/>
            </a:endParaRPr>
          </a:p>
        </p:txBody>
      </p:sp>
      <p:sp>
        <p:nvSpPr>
          <p:cNvPr id="1031" name="AutoShape 7"/>
          <p:cNvSpPr>
            <a:spLocks noChangeArrowheads="1"/>
          </p:cNvSpPr>
          <p:nvPr/>
        </p:nvSpPr>
        <p:spPr bwMode="auto">
          <a:xfrm>
            <a:off x="1189038" y="1524000"/>
            <a:ext cx="1066800" cy="2895600"/>
          </a:xfrm>
          <a:prstGeom prst="wedgeRectCallout">
            <a:avLst>
              <a:gd name="adj1" fmla="val 797"/>
              <a:gd name="adj2" fmla="val 59372"/>
            </a:avLst>
          </a:prstGeom>
          <a:noFill/>
          <a:ln w="12700">
            <a:solidFill>
              <a:srgbClr val="FF0000"/>
            </a:solidFill>
            <a:miter lim="800000"/>
            <a:headEnd/>
            <a:tailEnd/>
          </a:ln>
          <a:effectLst>
            <a:outerShdw blurRad="50800" dist="38100" dir="2700000" algn="tl" rotWithShape="0">
              <a:prstClr val="black">
                <a:alpha val="40000"/>
              </a:prstClr>
            </a:outerShdw>
          </a:effectLst>
        </p:spPr>
        <p:txBody>
          <a:bodyPr/>
          <a:lstStyle/>
          <a:p>
            <a:pPr>
              <a:defRPr/>
            </a:pPr>
            <a:endParaRPr lang="en-US"/>
          </a:p>
        </p:txBody>
      </p:sp>
      <p:sp>
        <p:nvSpPr>
          <p:cNvPr id="1033" name="AutoShape 9"/>
          <p:cNvSpPr>
            <a:spLocks noChangeArrowheads="1"/>
          </p:cNvSpPr>
          <p:nvPr/>
        </p:nvSpPr>
        <p:spPr bwMode="auto">
          <a:xfrm>
            <a:off x="6553200" y="2362200"/>
            <a:ext cx="1295400" cy="914400"/>
          </a:xfrm>
          <a:prstGeom prst="wedgeRectCallout">
            <a:avLst>
              <a:gd name="adj1" fmla="val 2302"/>
              <a:gd name="adj2" fmla="val 83500"/>
            </a:avLst>
          </a:prstGeom>
          <a:noFill/>
          <a:ln w="12700">
            <a:solidFill>
              <a:srgbClr val="FF0000"/>
            </a:solidFill>
            <a:miter lim="800000"/>
            <a:headEnd/>
            <a:tailEnd/>
          </a:ln>
          <a:effectLst>
            <a:outerShdw blurRad="50800" dist="38100" dir="2700000" algn="tl" rotWithShape="0">
              <a:prstClr val="black">
                <a:alpha val="40000"/>
              </a:prstClr>
            </a:outerShdw>
          </a:effectLst>
        </p:spPr>
        <p:txBody>
          <a:bodyPr/>
          <a:lstStyle/>
          <a:p>
            <a:pPr>
              <a:defRPr/>
            </a:pPr>
            <a:endParaRPr lang="en-US"/>
          </a:p>
        </p:txBody>
      </p:sp>
      <p:sp>
        <p:nvSpPr>
          <p:cNvPr id="1032" name="AutoShape 8"/>
          <p:cNvSpPr>
            <a:spLocks noChangeArrowheads="1"/>
          </p:cNvSpPr>
          <p:nvPr/>
        </p:nvSpPr>
        <p:spPr bwMode="auto">
          <a:xfrm>
            <a:off x="2362200" y="1449388"/>
            <a:ext cx="3352800" cy="2400300"/>
          </a:xfrm>
          <a:prstGeom prst="wedgeRectCallout">
            <a:avLst>
              <a:gd name="adj1" fmla="val -1949"/>
              <a:gd name="adj2" fmla="val 72125"/>
            </a:avLst>
          </a:prstGeom>
          <a:noFill/>
          <a:ln w="12700">
            <a:solidFill>
              <a:srgbClr val="FF0000"/>
            </a:solidFill>
            <a:miter lim="800000"/>
            <a:headEnd/>
            <a:tailEnd/>
          </a:ln>
          <a:effectLst>
            <a:outerShdw blurRad="50800" dist="38100" dir="2700000" algn="tl" rotWithShape="0">
              <a:prstClr val="black">
                <a:alpha val="40000"/>
              </a:prstClr>
            </a:outerShdw>
          </a:effectLst>
        </p:spPr>
        <p:txBody>
          <a:bodyPr/>
          <a:lstStyle/>
          <a:p>
            <a:pPr>
              <a:defRPr/>
            </a:pPr>
            <a:endParaRPr lang="en-US"/>
          </a:p>
        </p:txBody>
      </p:sp>
      <p:sp>
        <p:nvSpPr>
          <p:cNvPr id="14" name="TextBox 13"/>
          <p:cNvSpPr txBox="1"/>
          <p:nvPr/>
        </p:nvSpPr>
        <p:spPr>
          <a:xfrm>
            <a:off x="4572000" y="6477000"/>
            <a:ext cx="3352800" cy="246221"/>
          </a:xfrm>
          <a:prstGeom prst="rect">
            <a:avLst/>
          </a:prstGeom>
          <a:noFill/>
        </p:spPr>
        <p:txBody>
          <a:bodyPr wrap="square" rtlCol="0">
            <a:spAutoFit/>
          </a:bodyPr>
          <a:lstStyle/>
          <a:p>
            <a:r>
              <a:rPr lang="en-US" sz="1000" dirty="0" smtClean="0"/>
              <a:t>© 2009 University of Massachusetts</a:t>
            </a:r>
            <a:endParaRPr lang="en-US" sz="1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US" dirty="0" smtClean="0"/>
              <a:t>Searching </a:t>
            </a:r>
            <a:r>
              <a:rPr lang="en-US" b="1" dirty="0" err="1" smtClean="0"/>
              <a:t>Pubmed</a:t>
            </a:r>
            <a:r>
              <a:rPr lang="en-US" b="1" dirty="0" smtClean="0"/>
              <a:t> and CINAHL</a:t>
            </a:r>
          </a:p>
        </p:txBody>
      </p:sp>
      <p:sp>
        <p:nvSpPr>
          <p:cNvPr id="11267" name="Content Placeholder 2"/>
          <p:cNvSpPr>
            <a:spLocks noGrp="1"/>
          </p:cNvSpPr>
          <p:nvPr>
            <p:ph idx="1"/>
          </p:nvPr>
        </p:nvSpPr>
        <p:spPr/>
        <p:txBody>
          <a:bodyPr/>
          <a:lstStyle/>
          <a:p>
            <a:pPr marL="596646" indent="-514350">
              <a:buFont typeface="Arial" charset="0"/>
              <a:buAutoNum type="arabicPeriod"/>
            </a:pPr>
            <a:r>
              <a:rPr lang="en-US" dirty="0" smtClean="0">
                <a:solidFill>
                  <a:srgbClr val="FF0000"/>
                </a:solidFill>
              </a:rPr>
              <a:t>Make your Objectives Clear</a:t>
            </a:r>
          </a:p>
          <a:p>
            <a:pPr marL="596646" indent="-514350">
              <a:buFont typeface="Arial" charset="0"/>
              <a:buAutoNum type="arabicPeriod"/>
            </a:pPr>
            <a:endParaRPr lang="en-US" dirty="0" smtClean="0">
              <a:solidFill>
                <a:srgbClr val="FF0000"/>
              </a:solidFill>
            </a:endParaRPr>
          </a:p>
          <a:p>
            <a:pPr marL="596646" indent="-514350">
              <a:buFont typeface="Arial" charset="0"/>
              <a:buAutoNum type="arabicPeriod"/>
            </a:pPr>
            <a:endParaRPr lang="en-US" dirty="0" smtClean="0">
              <a:solidFill>
                <a:srgbClr val="FF0000"/>
              </a:solidFill>
            </a:endParaRPr>
          </a:p>
          <a:p>
            <a:pPr marL="596646" indent="-514350">
              <a:buFont typeface="Arial" charset="0"/>
              <a:buAutoNum type="arabicPeriod"/>
            </a:pPr>
            <a:endParaRPr lang="en-US" dirty="0" smtClean="0">
              <a:solidFill>
                <a:srgbClr val="FF0000"/>
              </a:solidFill>
            </a:endParaRPr>
          </a:p>
          <a:p>
            <a:pPr marL="596646" indent="-514350">
              <a:buFont typeface="Arial" charset="0"/>
              <a:buAutoNum type="arabicPeriod"/>
            </a:pPr>
            <a:endParaRPr lang="en-US" dirty="0" smtClean="0">
              <a:solidFill>
                <a:srgbClr val="FF0000"/>
              </a:solidFill>
            </a:endParaRPr>
          </a:p>
          <a:p>
            <a:pPr marL="596646" indent="-514350">
              <a:buFont typeface="Arial" charset="0"/>
              <a:buAutoNum type="arabicPeriod"/>
            </a:pPr>
            <a:endParaRPr lang="en-US" sz="3200" dirty="0" smtClean="0">
              <a:solidFill>
                <a:srgbClr val="FF0000"/>
              </a:solidFill>
            </a:endParaRPr>
          </a:p>
          <a:p>
            <a:pPr marL="596646" indent="-514350">
              <a:buFont typeface="Arial" charset="0"/>
              <a:buAutoNum type="arabicPeriod"/>
            </a:pPr>
            <a:r>
              <a:rPr lang="en-US" sz="3200" dirty="0" smtClean="0">
                <a:solidFill>
                  <a:srgbClr val="FF0000"/>
                </a:solidFill>
              </a:rPr>
              <a:t> HANDOUTS with screenshots</a:t>
            </a:r>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
        <p:nvSpPr>
          <p:cNvPr id="10" name="Rounded Rectangle 9"/>
          <p:cNvSpPr/>
          <p:nvPr/>
        </p:nvSpPr>
        <p:spPr>
          <a:xfrm>
            <a:off x="1752600" y="2209800"/>
            <a:ext cx="6629400" cy="2057400"/>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charset="0"/>
              <a:buNone/>
            </a:pPr>
            <a:r>
              <a:rPr lang="en-US" sz="2000" dirty="0" smtClean="0"/>
              <a:t>This training session will provide attendees with the following skills:</a:t>
            </a:r>
          </a:p>
          <a:p>
            <a:pPr lvl="1"/>
            <a:r>
              <a:rPr lang="en-US" sz="2000" dirty="0" smtClean="0"/>
              <a:t>Locating the resource</a:t>
            </a:r>
          </a:p>
          <a:p>
            <a:pPr lvl="1"/>
            <a:r>
              <a:rPr lang="en-US" sz="2000" dirty="0" smtClean="0"/>
              <a:t>Basic navigation</a:t>
            </a:r>
          </a:p>
          <a:p>
            <a:pPr lvl="1"/>
            <a:r>
              <a:rPr lang="en-US" sz="2000" dirty="0" smtClean="0"/>
              <a:t>Searching</a:t>
            </a:r>
          </a:p>
          <a:p>
            <a:pPr lvl="1"/>
            <a:r>
              <a:rPr lang="en-US" sz="2000" dirty="0" smtClean="0"/>
              <a:t>Understanding your results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143000" y="6248400"/>
            <a:ext cx="2895600" cy="476250"/>
          </a:xfrm>
        </p:spPr>
        <p:txBody>
          <a:bodyPr/>
          <a:lstStyle/>
          <a:p>
            <a:r>
              <a:rPr lang="en-US" dirty="0" smtClean="0"/>
              <a:t> © 2009 University of Massachusetts</a:t>
            </a:r>
            <a:endParaRPr lang="en-US" dirty="0"/>
          </a:p>
        </p:txBody>
      </p:sp>
      <p:sp>
        <p:nvSpPr>
          <p:cNvPr id="5" name="TextBox 4"/>
          <p:cNvSpPr txBox="1"/>
          <p:nvPr/>
        </p:nvSpPr>
        <p:spPr>
          <a:xfrm>
            <a:off x="1981200" y="457200"/>
            <a:ext cx="5715000" cy="738664"/>
          </a:xfrm>
          <a:prstGeom prst="rect">
            <a:avLst/>
          </a:prstGeom>
          <a:noFill/>
        </p:spPr>
        <p:txBody>
          <a:bodyPr wrap="square" rtlCol="0">
            <a:spAutoFit/>
          </a:bodyPr>
          <a:lstStyle/>
          <a:p>
            <a:pPr lvl="1"/>
            <a:r>
              <a:rPr lang="en-US" sz="1400" b="1" dirty="0" smtClean="0"/>
              <a:t>Single Citation Matcher</a:t>
            </a:r>
            <a:r>
              <a:rPr lang="en-US" sz="1400" dirty="0" smtClean="0"/>
              <a:t>- to search for an article by its identifying information (such as author, journal title, article title, etc.), use this great tool!</a:t>
            </a:r>
            <a:endParaRPr lang="en-US" sz="1400" dirty="0"/>
          </a:p>
        </p:txBody>
      </p:sp>
      <p:pic>
        <p:nvPicPr>
          <p:cNvPr id="320514" name="Picture 2"/>
          <p:cNvPicPr>
            <a:picLocks noChangeAspect="1" noChangeArrowheads="1"/>
          </p:cNvPicPr>
          <p:nvPr/>
        </p:nvPicPr>
        <p:blipFill>
          <a:blip r:embed="rId2" cstate="print"/>
          <a:srcRect t="15207" r="41565" b="34131"/>
          <a:stretch>
            <a:fillRect/>
          </a:stretch>
        </p:blipFill>
        <p:spPr bwMode="auto">
          <a:xfrm>
            <a:off x="2362200" y="1752600"/>
            <a:ext cx="4686300" cy="2790825"/>
          </a:xfrm>
          <a:prstGeom prst="rect">
            <a:avLst/>
          </a:prstGeom>
          <a:noFill/>
          <a:ln w="9525">
            <a:noFill/>
            <a:miter lim="800000"/>
            <a:headEnd/>
            <a:tailEnd/>
          </a:ln>
        </p:spPr>
      </p:pic>
      <p:sp>
        <p:nvSpPr>
          <p:cNvPr id="320516" name="AutoShape 4"/>
          <p:cNvSpPr>
            <a:spLocks noChangeArrowheads="1"/>
          </p:cNvSpPr>
          <p:nvPr/>
        </p:nvSpPr>
        <p:spPr bwMode="auto">
          <a:xfrm>
            <a:off x="7086600" y="1752600"/>
            <a:ext cx="1181100" cy="1836738"/>
          </a:xfrm>
          <a:prstGeom prst="wedgeEllipseCallout">
            <a:avLst>
              <a:gd name="adj1" fmla="val -49444"/>
              <a:gd name="adj2" fmla="val 46875"/>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rPr>
              <a:t>This is where you input the identifying information to find the article. </a:t>
            </a:r>
            <a:endParaRPr kumimoji="0" lang="en-US" sz="1800" b="0" i="0" u="none" strike="noStrike" cap="none" normalizeH="0" baseline="0" dirty="0" smtClean="0">
              <a:ln>
                <a:noFill/>
              </a:ln>
              <a:solidFill>
                <a:schemeClr val="tx1"/>
              </a:solidFill>
              <a:effectLst/>
              <a:latin typeface="Arial" pitchFamily="34" charset="0"/>
            </a:endParaRPr>
          </a:p>
        </p:txBody>
      </p:sp>
      <p:sp>
        <p:nvSpPr>
          <p:cNvPr id="320517" name="AutoShape 5"/>
          <p:cNvSpPr>
            <a:spLocks noChangeArrowheads="1"/>
          </p:cNvSpPr>
          <p:nvPr/>
        </p:nvSpPr>
        <p:spPr bwMode="auto">
          <a:xfrm>
            <a:off x="1143000" y="2819400"/>
            <a:ext cx="914400" cy="1371600"/>
          </a:xfrm>
          <a:prstGeom prst="wedgeEllipseCallout">
            <a:avLst>
              <a:gd name="adj1" fmla="val 85972"/>
              <a:gd name="adj2" fmla="val 602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rPr>
              <a:t>Located in the Blue Tool Bar</a:t>
            </a:r>
            <a:endParaRPr kumimoji="0" lang="en-US" sz="1800" b="0" i="0" u="none" strike="noStrike" cap="none" normalizeH="0" baseline="0" smtClean="0">
              <a:ln>
                <a:noFill/>
              </a:ln>
              <a:solidFill>
                <a:schemeClr val="tx1"/>
              </a:solidFill>
              <a:effectLst/>
              <a:latin typeface="Arial" pitchFamily="34" charset="0"/>
            </a:endParaRPr>
          </a:p>
        </p:txBody>
      </p:sp>
      <p:sp>
        <p:nvSpPr>
          <p:cNvPr id="9" name="Oval 8"/>
          <p:cNvSpPr/>
          <p:nvPr/>
        </p:nvSpPr>
        <p:spPr>
          <a:xfrm flipH="1" flipV="1">
            <a:off x="2286000" y="4191000"/>
            <a:ext cx="9144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3505200" y="2971800"/>
            <a:ext cx="3505200" cy="16002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143000" y="6248400"/>
            <a:ext cx="2895600" cy="476250"/>
          </a:xfrm>
        </p:spPr>
        <p:txBody>
          <a:bodyPr/>
          <a:lstStyle/>
          <a:p>
            <a:r>
              <a:rPr lang="en-US" dirty="0" smtClean="0"/>
              <a:t> © University of Massachusetts 2009</a:t>
            </a:r>
            <a:endParaRPr lang="en-US" dirty="0"/>
          </a:p>
        </p:txBody>
      </p:sp>
      <p:sp>
        <p:nvSpPr>
          <p:cNvPr id="319490" name="Rectangle 2"/>
          <p:cNvSpPr>
            <a:spLocks noChangeArrowheads="1"/>
          </p:cNvSpPr>
          <p:nvPr/>
        </p:nvSpPr>
        <p:spPr bwMode="auto">
          <a:xfrm>
            <a:off x="1447800" y="59324"/>
            <a:ext cx="7696200" cy="3662541"/>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lvl="2"/>
            <a:r>
              <a:rPr kumimoji="0" lang="en-US" sz="1200" b="1" i="0" u="none" strike="noStrike" cap="none" normalizeH="0" baseline="0" dirty="0" smtClean="0">
                <a:ln>
                  <a:noFill/>
                </a:ln>
                <a:solidFill>
                  <a:schemeClr val="tx1"/>
                </a:solidFill>
                <a:effectLst/>
                <a:latin typeface="Arial" pitchFamily="34" charset="0"/>
                <a:ea typeface="Times New Roman" pitchFamily="18" charset="0"/>
              </a:rPr>
              <a:t>CINAHL (Cumulative Index to Nursing &amp; Allied Health Literature) </a:t>
            </a:r>
          </a:p>
          <a:p>
            <a:pPr lvl="2"/>
            <a:endParaRPr kumimoji="0" lang="en-US" sz="1100" b="0" i="0" u="none" strike="noStrike" cap="none" normalizeH="0" baseline="0" dirty="0" smtClean="0">
              <a:ln>
                <a:noFill/>
              </a:ln>
              <a:solidFill>
                <a:schemeClr val="tx1"/>
              </a:solidFill>
              <a:effectLst/>
              <a:latin typeface="Arial" pitchFamily="34" charset="0"/>
            </a:endParaRPr>
          </a:p>
          <a:p>
            <a:pPr lvl="2" eaLnBrk="0" hangingPunct="0"/>
            <a:r>
              <a:rPr kumimoji="0" lang="en-US" sz="1200" b="0" i="0" u="none" strike="noStrike" cap="none" normalizeH="0" baseline="0" dirty="0" smtClean="0">
                <a:ln>
                  <a:noFill/>
                </a:ln>
                <a:solidFill>
                  <a:schemeClr val="tx1"/>
                </a:solidFill>
                <a:effectLst/>
                <a:latin typeface="Arial" pitchFamily="34" charset="0"/>
                <a:ea typeface="Times New Roman" pitchFamily="18" charset="0"/>
              </a:rPr>
              <a:t>This  training session  will provide attendees with the following skills:</a:t>
            </a:r>
          </a:p>
          <a:p>
            <a:pPr lvl="2" eaLnBrk="0" hangingPunct="0"/>
            <a:endParaRPr kumimoji="0" lang="en-US" sz="1100" b="0" i="0" u="none" strike="noStrike" cap="none" normalizeH="0" baseline="0" dirty="0" smtClean="0">
              <a:ln>
                <a:noFill/>
              </a:ln>
              <a:solidFill>
                <a:schemeClr val="tx1"/>
              </a:solidFill>
              <a:effectLst/>
              <a:latin typeface="Arial" pitchFamily="34" charset="0"/>
            </a:endParaRPr>
          </a:p>
          <a:p>
            <a:pPr lvl="2" eaLnBrk="0" hangingPunct="0">
              <a:buFontTx/>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Locating the Resource</a:t>
            </a:r>
          </a:p>
          <a:p>
            <a:pPr lvl="2" eaLnBrk="0" hangingPunct="0">
              <a:buFontTx/>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Basic Navigation </a:t>
            </a:r>
          </a:p>
          <a:p>
            <a:pPr lvl="2" eaLnBrk="0" hangingPunct="0">
              <a:buFontTx/>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Searching</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Keyword</a:t>
            </a: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Search Strategies</a:t>
            </a:r>
            <a:endParaRPr kumimoji="0" lang="en-US" sz="1100" b="0" i="0" u="none" strike="noStrike" cap="none" normalizeH="0" baseline="0" dirty="0" smtClean="0">
              <a:ln>
                <a:noFill/>
              </a:ln>
              <a:solidFill>
                <a:schemeClr val="tx1"/>
              </a:solidFill>
              <a:effectLst/>
              <a:latin typeface="Arial" pitchFamily="34" charset="0"/>
            </a:endParaRPr>
          </a:p>
          <a:p>
            <a:pPr lvl="4" eaLnBrk="0" hangingPunct="0">
              <a:buFont typeface="Courier New" pitchFamily="49" charset="0"/>
              <a:buChar char="o"/>
            </a:pPr>
            <a:r>
              <a:rPr kumimoji="0" lang="en-US" sz="1200" b="0" i="0" u="none" strike="noStrike" cap="none" normalizeH="0" baseline="0" dirty="0" err="1" smtClean="0">
                <a:ln>
                  <a:noFill/>
                </a:ln>
                <a:solidFill>
                  <a:schemeClr val="tx1"/>
                </a:solidFill>
                <a:effectLst/>
                <a:latin typeface="Arial" pitchFamily="34" charset="0"/>
                <a:ea typeface="Times New Roman" pitchFamily="18" charset="0"/>
              </a:rPr>
              <a:t>And/Or</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endParaRPr>
          </a:p>
          <a:p>
            <a:pPr lvl="4" eaLnBrk="0" hangingPunct="0">
              <a:buFont typeface="Courier New" pitchFamily="49" charset="0"/>
              <a:buChar char="o"/>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Truncation</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Refine Search</a:t>
            </a: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Basic Publications Search</a:t>
            </a: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Basic Author Search</a:t>
            </a: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Search History/Alerts</a:t>
            </a:r>
            <a:endParaRPr kumimoji="0" lang="en-US" sz="1100" b="0" i="0" u="none" strike="noStrike" cap="none" normalizeH="0" baseline="0" dirty="0" smtClean="0">
              <a:ln>
                <a:noFill/>
              </a:ln>
              <a:solidFill>
                <a:schemeClr val="tx1"/>
              </a:solidFill>
              <a:effectLst/>
              <a:latin typeface="Arial" pitchFamily="34" charset="0"/>
            </a:endParaRPr>
          </a:p>
          <a:p>
            <a:pPr lvl="2" eaLnBrk="0" hangingPunct="0">
              <a:buFontTx/>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Understanding Your Results</a:t>
            </a:r>
            <a:endParaRPr kumimoji="0" lang="en-US" sz="1100" b="0" i="0" u="none" strike="noStrike" cap="none" normalizeH="0" baseline="0" dirty="0" smtClean="0">
              <a:ln>
                <a:noFill/>
              </a:ln>
              <a:solidFill>
                <a:schemeClr val="tx1"/>
              </a:solidFill>
              <a:effectLst/>
              <a:latin typeface="Arial" pitchFamily="34" charset="0"/>
            </a:endParaRP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Result List</a:t>
            </a:r>
          </a:p>
          <a:p>
            <a:pPr lvl="3" eaLnBrk="0" hangingPunct="0">
              <a:buFont typeface="Symbol" pitchFamily="18" charset="2"/>
              <a:buChar char=""/>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Citation</a:t>
            </a:r>
            <a:endParaRPr kumimoji="0" lang="en-US" sz="1100" b="0" i="0" u="none" strike="noStrike" cap="none" normalizeH="0" baseline="0" dirty="0" smtClean="0">
              <a:ln>
                <a:noFill/>
              </a:ln>
              <a:solidFill>
                <a:schemeClr val="tx1"/>
              </a:solidFill>
              <a:effectLst/>
              <a:latin typeface="Arial" pitchFamily="34" charset="0"/>
            </a:endParaRPr>
          </a:p>
          <a:p>
            <a:pPr lvl="4" eaLnBrk="0" hangingPunct="0">
              <a:buFont typeface="Courier New" pitchFamily="49" charset="0"/>
              <a:buChar char="o"/>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Anatomy of a Citation Record</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rPr>
              <a:t>________________________________________________________________________</a:t>
            </a:r>
            <a:r>
              <a:rPr kumimoji="0" lang="en-US" sz="1100" b="0" i="0" u="none" strike="noStrike" cap="none" normalizeH="0" baseline="0" dirty="0" smtClean="0">
                <a:ln>
                  <a:noFill/>
                </a:ln>
                <a:solidFill>
                  <a:schemeClr val="tx1"/>
                </a:solidFill>
                <a:effectLst/>
                <a:latin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19491" name="Picture 3" descr="MCj00787110000[1]"/>
          <p:cNvPicPr>
            <a:picLocks noChangeAspect="1" noChangeArrowheads="1"/>
          </p:cNvPicPr>
          <p:nvPr/>
        </p:nvPicPr>
        <p:blipFill>
          <a:blip r:embed="rId2" cstate="print"/>
          <a:srcRect/>
          <a:stretch>
            <a:fillRect/>
          </a:stretch>
        </p:blipFill>
        <p:spPr bwMode="auto">
          <a:xfrm>
            <a:off x="1143000" y="3657600"/>
            <a:ext cx="228600" cy="457200"/>
          </a:xfrm>
          <a:prstGeom prst="rect">
            <a:avLst/>
          </a:prstGeom>
          <a:noFill/>
          <a:ln w="9525">
            <a:noFill/>
            <a:miter lim="800000"/>
            <a:headEnd/>
            <a:tailEnd/>
          </a:ln>
        </p:spPr>
      </p:pic>
      <p:sp>
        <p:nvSpPr>
          <p:cNvPr id="9" name="TextBox 8"/>
          <p:cNvSpPr txBox="1"/>
          <p:nvPr/>
        </p:nvSpPr>
        <p:spPr>
          <a:xfrm>
            <a:off x="1828800" y="3810000"/>
            <a:ext cx="5257800" cy="276999"/>
          </a:xfrm>
          <a:prstGeom prst="rect">
            <a:avLst/>
          </a:prstGeom>
          <a:noFill/>
        </p:spPr>
        <p:txBody>
          <a:bodyPr wrap="square" rtlCol="0">
            <a:spAutoFit/>
          </a:bodyPr>
          <a:lstStyle/>
          <a:p>
            <a:r>
              <a:rPr lang="en-US" sz="1200" i="1" dirty="0" smtClean="0"/>
              <a:t>“I’ve never seen or used CINAHL before.  Where do I begin</a:t>
            </a:r>
            <a:r>
              <a:rPr lang="en-US" sz="1200" dirty="0" smtClean="0"/>
              <a:t>?</a:t>
            </a:r>
            <a:r>
              <a:rPr lang="en-US" sz="1200" i="1" dirty="0" smtClean="0"/>
              <a:t>”</a:t>
            </a:r>
            <a:r>
              <a:rPr lang="en-US" sz="1200" dirty="0" smtClean="0"/>
              <a:t> </a:t>
            </a:r>
            <a:endParaRPr lang="en-US" sz="1200" dirty="0"/>
          </a:p>
        </p:txBody>
      </p:sp>
      <p:sp>
        <p:nvSpPr>
          <p:cNvPr id="10" name="TextBox 9"/>
          <p:cNvSpPr txBox="1"/>
          <p:nvPr/>
        </p:nvSpPr>
        <p:spPr>
          <a:xfrm>
            <a:off x="1676400" y="4114800"/>
            <a:ext cx="6858000" cy="276999"/>
          </a:xfrm>
          <a:prstGeom prst="rect">
            <a:avLst/>
          </a:prstGeom>
          <a:noFill/>
        </p:spPr>
        <p:txBody>
          <a:bodyPr wrap="square" rtlCol="0">
            <a:spAutoFit/>
          </a:bodyPr>
          <a:lstStyle/>
          <a:p>
            <a:pPr lvl="0">
              <a:buFont typeface="Arial" pitchFamily="34" charset="0"/>
              <a:buChar char="•"/>
            </a:pPr>
            <a:r>
              <a:rPr lang="en-US" sz="1200" dirty="0" smtClean="0"/>
              <a:t>  From the LSL homepage, click the blue link along the left side of the  screen that says CINAHL.</a:t>
            </a:r>
            <a:endParaRPr lang="en-US" sz="1200" dirty="0"/>
          </a:p>
        </p:txBody>
      </p:sp>
      <p:pic>
        <p:nvPicPr>
          <p:cNvPr id="319492" name="Picture 4"/>
          <p:cNvPicPr>
            <a:picLocks noChangeAspect="1" noChangeArrowheads="1"/>
          </p:cNvPicPr>
          <p:nvPr/>
        </p:nvPicPr>
        <p:blipFill>
          <a:blip r:embed="rId3" cstate="print"/>
          <a:srcRect l="1379" t="22223" r="77826" b="30556"/>
          <a:stretch>
            <a:fillRect/>
          </a:stretch>
        </p:blipFill>
        <p:spPr bwMode="auto">
          <a:xfrm>
            <a:off x="1219200" y="4343400"/>
            <a:ext cx="1724025" cy="2085975"/>
          </a:xfrm>
          <a:prstGeom prst="rect">
            <a:avLst/>
          </a:prstGeom>
          <a:noFill/>
          <a:ln w="9525">
            <a:noFill/>
            <a:miter lim="800000"/>
            <a:headEnd/>
            <a:tailEnd/>
          </a:ln>
        </p:spPr>
      </p:pic>
      <p:sp>
        <p:nvSpPr>
          <p:cNvPr id="13" name="TextBox 12"/>
          <p:cNvSpPr txBox="1"/>
          <p:nvPr/>
        </p:nvSpPr>
        <p:spPr>
          <a:xfrm>
            <a:off x="914400" y="5638800"/>
            <a:ext cx="1524000" cy="369332"/>
          </a:xfrm>
          <a:prstGeom prst="rect">
            <a:avLst/>
          </a:prstGeom>
          <a:noFill/>
        </p:spPr>
        <p:txBody>
          <a:bodyPr wrap="square" rtlCol="0">
            <a:spAutoFit/>
          </a:bodyPr>
          <a:lstStyle/>
          <a:p>
            <a:endParaRPr lang="en-US" dirty="0"/>
          </a:p>
        </p:txBody>
      </p:sp>
      <p:sp>
        <p:nvSpPr>
          <p:cNvPr id="17" name="Oval 16"/>
          <p:cNvSpPr/>
          <p:nvPr/>
        </p:nvSpPr>
        <p:spPr>
          <a:xfrm flipV="1">
            <a:off x="914400" y="5791200"/>
            <a:ext cx="9144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urved Connector 24"/>
          <p:cNvCxnSpPr/>
          <p:nvPr/>
        </p:nvCxnSpPr>
        <p:spPr>
          <a:xfrm rot="10800000" flipV="1">
            <a:off x="2057400" y="4419600"/>
            <a:ext cx="6096000" cy="15240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b="1" dirty="0" smtClean="0"/>
              <a:t>Shadowing</a:t>
            </a:r>
          </a:p>
        </p:txBody>
      </p:sp>
      <p:sp>
        <p:nvSpPr>
          <p:cNvPr id="12291" name="Content Placeholder 2"/>
          <p:cNvSpPr>
            <a:spLocks noGrp="1"/>
          </p:cNvSpPr>
          <p:nvPr>
            <p:ph idx="1"/>
          </p:nvPr>
        </p:nvSpPr>
        <p:spPr/>
        <p:txBody>
          <a:bodyPr/>
          <a:lstStyle/>
          <a:p>
            <a:pPr eaLnBrk="1" hangingPunct="1"/>
            <a:r>
              <a:rPr lang="en-US" smtClean="0"/>
              <a:t>One hour per week for 3 months.</a:t>
            </a:r>
          </a:p>
          <a:p>
            <a:pPr eaLnBrk="1" hangingPunct="1"/>
            <a:endParaRPr lang="en-US" smtClean="0"/>
          </a:p>
          <a:p>
            <a:pPr eaLnBrk="1" hangingPunct="1"/>
            <a:r>
              <a:rPr lang="en-US" smtClean="0"/>
              <a:t>Staff began to realize that librarians don’t know everything.</a:t>
            </a:r>
          </a:p>
          <a:p>
            <a:pPr eaLnBrk="1" hangingPunct="1"/>
            <a:endParaRPr lang="en-US" smtClean="0"/>
          </a:p>
          <a:p>
            <a:pPr eaLnBrk="1" hangingPunct="1"/>
            <a:r>
              <a:rPr lang="en-US" smtClean="0"/>
              <a:t>Hopefully that transfers to:</a:t>
            </a:r>
          </a:p>
          <a:p>
            <a:pPr eaLnBrk="1" hangingPunct="1">
              <a:buFont typeface="Arial" charset="0"/>
              <a:buNone/>
            </a:pPr>
            <a:r>
              <a:rPr lang="en-US" i="1" smtClean="0"/>
              <a:t>“Maybe I DON’T need to know everything!”</a:t>
            </a:r>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143000"/>
          </a:xfrm>
        </p:spPr>
        <p:txBody>
          <a:bodyPr>
            <a:normAutofit fontScale="90000"/>
          </a:bodyPr>
          <a:lstStyle/>
          <a:p>
            <a:r>
              <a:rPr lang="en-US" sz="4400" dirty="0" smtClean="0"/>
              <a:t>Benefits of a formalized program</a:t>
            </a:r>
            <a:endParaRPr lang="en-US" dirty="0"/>
          </a:p>
        </p:txBody>
      </p:sp>
      <p:sp>
        <p:nvSpPr>
          <p:cNvPr id="3" name="Content Placeholder 2"/>
          <p:cNvSpPr>
            <a:spLocks noGrp="1"/>
          </p:cNvSpPr>
          <p:nvPr>
            <p:ph idx="1"/>
          </p:nvPr>
        </p:nvSpPr>
        <p:spPr>
          <a:xfrm>
            <a:off x="1447800" y="1143000"/>
            <a:ext cx="7479792" cy="4800600"/>
          </a:xfrm>
        </p:spPr>
        <p:txBody>
          <a:bodyPr>
            <a:normAutofit fontScale="92500" lnSpcReduction="10000"/>
          </a:bodyPr>
          <a:lstStyle/>
          <a:p>
            <a:pPr>
              <a:lnSpc>
                <a:spcPct val="90000"/>
              </a:lnSpc>
              <a:buNone/>
            </a:pPr>
            <a:r>
              <a:rPr lang="en-US" dirty="0" smtClean="0">
                <a:solidFill>
                  <a:srgbClr val="FF0000"/>
                </a:solidFill>
              </a:rPr>
              <a:t>For the Library:</a:t>
            </a:r>
          </a:p>
          <a:p>
            <a:pPr>
              <a:lnSpc>
                <a:spcPct val="90000"/>
              </a:lnSpc>
              <a:buSzPct val="120000"/>
              <a:buFont typeface="Arial" pitchFamily="34" charset="0"/>
              <a:buChar char="•"/>
            </a:pPr>
            <a:r>
              <a:rPr lang="en-US" dirty="0" smtClean="0"/>
              <a:t>Better positioned for our future in a changing information environment</a:t>
            </a:r>
          </a:p>
          <a:p>
            <a:pPr>
              <a:lnSpc>
                <a:spcPct val="90000"/>
              </a:lnSpc>
              <a:buSzPct val="120000"/>
              <a:buFont typeface="Arial" pitchFamily="34" charset="0"/>
              <a:buChar char="•"/>
            </a:pPr>
            <a:r>
              <a:rPr lang="en-US" dirty="0" smtClean="0"/>
              <a:t>Flexible resources—knock down the “silos”</a:t>
            </a:r>
            <a:endParaRPr lang="en-US" sz="2400" dirty="0" smtClean="0">
              <a:solidFill>
                <a:srgbClr val="FF0000"/>
              </a:solidFill>
            </a:endParaRPr>
          </a:p>
          <a:p>
            <a:pPr>
              <a:lnSpc>
                <a:spcPct val="90000"/>
              </a:lnSpc>
              <a:buSzPct val="120000"/>
              <a:buFont typeface="Arial" pitchFamily="34" charset="0"/>
              <a:buChar char="•"/>
            </a:pPr>
            <a:r>
              <a:rPr lang="en-US" dirty="0" smtClean="0"/>
              <a:t>Staff with even more skills             </a:t>
            </a:r>
          </a:p>
          <a:p>
            <a:pPr>
              <a:lnSpc>
                <a:spcPct val="90000"/>
              </a:lnSpc>
              <a:buSzPct val="120000"/>
              <a:buNone/>
            </a:pPr>
            <a:endParaRPr lang="en-US" dirty="0" smtClean="0"/>
          </a:p>
          <a:p>
            <a:pPr>
              <a:lnSpc>
                <a:spcPct val="90000"/>
              </a:lnSpc>
              <a:buSzPct val="120000"/>
              <a:buFont typeface="Arial" pitchFamily="34" charset="0"/>
              <a:buChar char="•"/>
            </a:pPr>
            <a:r>
              <a:rPr lang="en-US" dirty="0" smtClean="0">
                <a:solidFill>
                  <a:srgbClr val="FF0000"/>
                </a:solidFill>
              </a:rPr>
              <a:t>For Library Assistants:</a:t>
            </a:r>
          </a:p>
          <a:p>
            <a:pPr>
              <a:lnSpc>
                <a:spcPct val="90000"/>
              </a:lnSpc>
              <a:buSzPct val="120000"/>
              <a:buFont typeface="Arial" pitchFamily="34" charset="0"/>
              <a:buChar char="•"/>
            </a:pPr>
            <a:r>
              <a:rPr lang="en-US" dirty="0" smtClean="0"/>
              <a:t>Evaluation criteria detail clear and consistent expectations</a:t>
            </a:r>
          </a:p>
          <a:p>
            <a:pPr>
              <a:lnSpc>
                <a:spcPct val="90000"/>
              </a:lnSpc>
              <a:buSzPct val="120000"/>
              <a:buFont typeface="Arial" pitchFamily="34" charset="0"/>
              <a:buChar char="•"/>
            </a:pPr>
            <a:r>
              <a:rPr lang="en-US" dirty="0" smtClean="0"/>
              <a:t>Particularly helpful for </a:t>
            </a:r>
            <a:r>
              <a:rPr lang="en-US" i="1" dirty="0" smtClean="0"/>
              <a:t>New Staff</a:t>
            </a:r>
          </a:p>
          <a:p>
            <a:pPr>
              <a:lnSpc>
                <a:spcPct val="90000"/>
              </a:lnSpc>
              <a:buSzPct val="120000"/>
              <a:buFont typeface="Arial" pitchFamily="34" charset="0"/>
              <a:buChar char="•"/>
            </a:pPr>
            <a:r>
              <a:rPr lang="en-US" dirty="0" smtClean="0"/>
              <a:t>Part of a Career Ladder Program</a:t>
            </a:r>
          </a:p>
          <a:p>
            <a:endParaRPr lang="en-US" dirty="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
        <p:nvSpPr>
          <p:cNvPr id="7" name="Can 6"/>
          <p:cNvSpPr/>
          <p:nvPr/>
        </p:nvSpPr>
        <p:spPr>
          <a:xfrm>
            <a:off x="7086600" y="3429000"/>
            <a:ext cx="304800" cy="6065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6477000" y="3352800"/>
            <a:ext cx="381000" cy="6827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83222">
            <a:off x="7647775" y="3538367"/>
            <a:ext cx="268251" cy="50918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5599295">
            <a:off x="8181578" y="3801425"/>
            <a:ext cx="250980" cy="44594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0" nodeType="clickEffect">
                                  <p:stCondLst>
                                    <p:cond delay="0"/>
                                  </p:stCondLst>
                                  <p:childTnLst>
                                    <p:anim calcmode="lin" valueType="num">
                                      <p:cBhvr additive="base">
                                        <p:cTn id="24" dur="500"/>
                                        <p:tgtEl>
                                          <p:spTgt spid="10"/>
                                        </p:tgtEl>
                                        <p:attrNameLst>
                                          <p:attrName>ppt_x</p:attrName>
                                        </p:attrNameLst>
                                      </p:cBhvr>
                                      <p:tavLst>
                                        <p:tav tm="0">
                                          <p:val>
                                            <p:strVal val="ppt_x"/>
                                          </p:val>
                                        </p:tav>
                                        <p:tav tm="100000">
                                          <p:val>
                                            <p:strVal val="1+ppt_w/2"/>
                                          </p:val>
                                        </p:tav>
                                      </p:tavLst>
                                    </p:anim>
                                    <p:anim calcmode="lin" valueType="num">
                                      <p:cBhvr additive="base">
                                        <p:cTn id="25" dur="500"/>
                                        <p:tgtEl>
                                          <p:spTgt spid="10"/>
                                        </p:tgtEl>
                                        <p:attrNameLst>
                                          <p:attrName>ppt_y</p:attrName>
                                        </p:attrNameLst>
                                      </p:cBhvr>
                                      <p:tavLst>
                                        <p:tav tm="0">
                                          <p:val>
                                            <p:strVal val="ppt_y"/>
                                          </p:val>
                                        </p:tav>
                                        <p:tav tm="100000">
                                          <p:val>
                                            <p:strVal val="ppt_y"/>
                                          </p:val>
                                        </p:tav>
                                      </p:tavLst>
                                    </p:anim>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500"/>
                            </p:stCondLst>
                            <p:childTnLst>
                              <p:par>
                                <p:cTn id="28" presetID="2" presetClass="exit" presetSubtype="2" fill="hold" grpId="0" nodeType="afterEffect">
                                  <p:stCondLst>
                                    <p:cond delay="0"/>
                                  </p:stCondLst>
                                  <p:childTnLst>
                                    <p:anim calcmode="lin" valueType="num">
                                      <p:cBhvr additive="base">
                                        <p:cTn id="29" dur="500"/>
                                        <p:tgtEl>
                                          <p:spTgt spid="9"/>
                                        </p:tgtEl>
                                        <p:attrNameLst>
                                          <p:attrName>ppt_x</p:attrName>
                                        </p:attrNameLst>
                                      </p:cBhvr>
                                      <p:tavLst>
                                        <p:tav tm="0">
                                          <p:val>
                                            <p:strVal val="ppt_x"/>
                                          </p:val>
                                        </p:tav>
                                        <p:tav tm="100000">
                                          <p:val>
                                            <p:strVal val="1+ppt_w/2"/>
                                          </p:val>
                                        </p:tav>
                                      </p:tavLst>
                                    </p:anim>
                                    <p:anim calcmode="lin" valueType="num">
                                      <p:cBhvr additive="base">
                                        <p:cTn id="30" dur="500"/>
                                        <p:tgtEl>
                                          <p:spTgt spid="9"/>
                                        </p:tgtEl>
                                        <p:attrNameLst>
                                          <p:attrName>ppt_y</p:attrName>
                                        </p:attrNameLst>
                                      </p:cBhvr>
                                      <p:tavLst>
                                        <p:tav tm="0">
                                          <p:val>
                                            <p:strVal val="ppt_y"/>
                                          </p:val>
                                        </p:tav>
                                        <p:tav tm="100000">
                                          <p:val>
                                            <p:strVal val="ppt_y"/>
                                          </p:val>
                                        </p:tav>
                                      </p:tavLst>
                                    </p:anim>
                                    <p:set>
                                      <p:cBhvr>
                                        <p:cTn id="31" dur="1" fill="hold">
                                          <p:stCondLst>
                                            <p:cond delay="499"/>
                                          </p:stCondLst>
                                        </p:cTn>
                                        <p:tgtEl>
                                          <p:spTgt spid="9"/>
                                        </p:tgtEl>
                                        <p:attrNameLst>
                                          <p:attrName>style.visibility</p:attrName>
                                        </p:attrNameLst>
                                      </p:cBhvr>
                                      <p:to>
                                        <p:strVal val="hidden"/>
                                      </p:to>
                                    </p:set>
                                  </p:childTnLst>
                                </p:cTn>
                              </p:par>
                            </p:childTnLst>
                          </p:cTn>
                        </p:par>
                        <p:par>
                          <p:cTn id="32" fill="hold">
                            <p:stCondLst>
                              <p:cond delay="1000"/>
                            </p:stCondLst>
                            <p:childTnLst>
                              <p:par>
                                <p:cTn id="33" presetID="2" presetClass="exit" presetSubtype="2" fill="hold" grpId="0" nodeType="afterEffect">
                                  <p:stCondLst>
                                    <p:cond delay="0"/>
                                  </p:stCondLst>
                                  <p:childTnLst>
                                    <p:anim calcmode="lin" valueType="num">
                                      <p:cBhvr additive="base">
                                        <p:cTn id="34" dur="500"/>
                                        <p:tgtEl>
                                          <p:spTgt spid="7"/>
                                        </p:tgtEl>
                                        <p:attrNameLst>
                                          <p:attrName>ppt_x</p:attrName>
                                        </p:attrNameLst>
                                      </p:cBhvr>
                                      <p:tavLst>
                                        <p:tav tm="0">
                                          <p:val>
                                            <p:strVal val="ppt_x"/>
                                          </p:val>
                                        </p:tav>
                                        <p:tav tm="100000">
                                          <p:val>
                                            <p:strVal val="1+ppt_w/2"/>
                                          </p:val>
                                        </p:tav>
                                      </p:tavLst>
                                    </p:anim>
                                    <p:anim calcmode="lin" valueType="num">
                                      <p:cBhvr additive="base">
                                        <p:cTn id="35" dur="500"/>
                                        <p:tgtEl>
                                          <p:spTgt spid="7"/>
                                        </p:tgtEl>
                                        <p:attrNameLst>
                                          <p:attrName>ppt_y</p:attrName>
                                        </p:attrNameLst>
                                      </p:cBhvr>
                                      <p:tavLst>
                                        <p:tav tm="0">
                                          <p:val>
                                            <p:strVal val="ppt_y"/>
                                          </p:val>
                                        </p:tav>
                                        <p:tav tm="100000">
                                          <p:val>
                                            <p:strVal val="ppt_y"/>
                                          </p:val>
                                        </p:tav>
                                      </p:tavLst>
                                    </p:anim>
                                    <p:set>
                                      <p:cBhvr>
                                        <p:cTn id="36" dur="1" fill="hold">
                                          <p:stCondLst>
                                            <p:cond delay="499"/>
                                          </p:stCondLst>
                                        </p:cTn>
                                        <p:tgtEl>
                                          <p:spTgt spid="7"/>
                                        </p:tgtEl>
                                        <p:attrNameLst>
                                          <p:attrName>style.visibility</p:attrName>
                                        </p:attrNameLst>
                                      </p:cBhvr>
                                      <p:to>
                                        <p:strVal val="hidden"/>
                                      </p:to>
                                    </p:set>
                                  </p:childTnLst>
                                </p:cTn>
                              </p:par>
                            </p:childTnLst>
                          </p:cTn>
                        </p:par>
                        <p:par>
                          <p:cTn id="37" fill="hold">
                            <p:stCondLst>
                              <p:cond delay="1500"/>
                            </p:stCondLst>
                            <p:childTnLst>
                              <p:par>
                                <p:cTn id="38" presetID="6" presetClass="emph" presetSubtype="0" fill="hold" grpId="0" nodeType="afterEffect">
                                  <p:stCondLst>
                                    <p:cond delay="0"/>
                                  </p:stCondLst>
                                  <p:childTnLst>
                                    <p:animScale>
                                      <p:cBhvr>
                                        <p:cTn id="39" dur="2000" fill="hold"/>
                                        <p:tgtEl>
                                          <p:spTgt spid="8"/>
                                        </p:tgtEl>
                                      </p:cBhvr>
                                      <p:by x="100000" y="25000"/>
                                    </p:animScale>
                                  </p:childTnLst>
                                </p:cTn>
                              </p:par>
                            </p:childTnLst>
                          </p:cTn>
                        </p:par>
                        <p:par>
                          <p:cTn id="40" fill="hold">
                            <p:stCondLst>
                              <p:cond delay="3500"/>
                            </p:stCondLst>
                            <p:childTnLst>
                              <p:par>
                                <p:cTn id="41" presetID="2" presetClass="exit" presetSubtype="2" fill="hold" grpId="1" nodeType="afterEffect">
                                  <p:stCondLst>
                                    <p:cond delay="0"/>
                                  </p:stCondLst>
                                  <p:childTnLst>
                                    <p:anim calcmode="lin" valueType="num">
                                      <p:cBhvr additive="base">
                                        <p:cTn id="42" dur="500"/>
                                        <p:tgtEl>
                                          <p:spTgt spid="8"/>
                                        </p:tgtEl>
                                        <p:attrNameLst>
                                          <p:attrName>ppt_x</p:attrName>
                                        </p:attrNameLst>
                                      </p:cBhvr>
                                      <p:tavLst>
                                        <p:tav tm="0">
                                          <p:val>
                                            <p:strVal val="ppt_x"/>
                                          </p:val>
                                        </p:tav>
                                        <p:tav tm="100000">
                                          <p:val>
                                            <p:strVal val="1+ppt_w/2"/>
                                          </p:val>
                                        </p:tav>
                                      </p:tavLst>
                                    </p:anim>
                                    <p:anim calcmode="lin" valueType="num">
                                      <p:cBhvr additive="base">
                                        <p:cTn id="43" dur="500"/>
                                        <p:tgtEl>
                                          <p:spTgt spid="8"/>
                                        </p:tgtEl>
                                        <p:attrNameLst>
                                          <p:attrName>ppt_y</p:attrName>
                                        </p:attrNameLst>
                                      </p:cBhvr>
                                      <p:tavLst>
                                        <p:tav tm="0">
                                          <p:val>
                                            <p:strVal val="ppt_y"/>
                                          </p:val>
                                        </p:tav>
                                        <p:tav tm="100000">
                                          <p:val>
                                            <p:strVal val="ppt_y"/>
                                          </p:val>
                                        </p:tav>
                                      </p:tavLst>
                                    </p:anim>
                                    <p:set>
                                      <p:cBhvr>
                                        <p:cTn id="44" dur="1" fill="hold">
                                          <p:stCondLst>
                                            <p:cond delay="499"/>
                                          </p:stCondLst>
                                        </p:cTn>
                                        <p:tgtEl>
                                          <p:spTgt spid="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additive="base">
                                        <p:cTn id="4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additive="base">
                                        <p:cTn id="5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57" fill="hold">
                            <p:stCondLst>
                              <p:cond delay="1000"/>
                            </p:stCondLst>
                            <p:childTnLst>
                              <p:par>
                                <p:cTn id="58" presetID="2" presetClass="entr" presetSubtype="4" fill="hold" grpId="0" nodeType="after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 calcmode="lin" valueType="num">
                                      <p:cBhvr additive="base">
                                        <p:cTn id="6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1"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2" presetClass="entr" presetSubtype="4" fill="hold" grpId="0" nodeType="after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anim calcmode="lin" valueType="num">
                                      <p:cBhvr additive="base">
                                        <p:cTn id="6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6"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67" fill="hold">
                            <p:stCondLst>
                              <p:cond delay="3000"/>
                            </p:stCondLst>
                            <p:childTnLst>
                              <p:par>
                                <p:cTn id="68" presetID="2" presetClass="entr" presetSubtype="4" fill="hold" grpId="0" nodeType="after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 calcmode="lin" valueType="num">
                                      <p:cBhvr additive="base">
                                        <p:cTn id="7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71"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P spid="8" grpId="0" animBg="1"/>
      <p:bldP spid="8" grpId="1"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b="1" dirty="0" smtClean="0"/>
              <a:t>Hands-On</a:t>
            </a:r>
          </a:p>
        </p:txBody>
      </p:sp>
      <p:sp>
        <p:nvSpPr>
          <p:cNvPr id="13315" name="Content Placeholder 2"/>
          <p:cNvSpPr>
            <a:spLocks noGrp="1"/>
          </p:cNvSpPr>
          <p:nvPr>
            <p:ph idx="1"/>
          </p:nvPr>
        </p:nvSpPr>
        <p:spPr/>
        <p:txBody>
          <a:bodyPr>
            <a:normAutofit lnSpcReduction="10000"/>
          </a:bodyPr>
          <a:lstStyle/>
          <a:p>
            <a:pPr eaLnBrk="1" hangingPunct="1"/>
            <a:r>
              <a:rPr lang="en-US" dirty="0" smtClean="0"/>
              <a:t>Five reference questions/wk for 12 weeks</a:t>
            </a:r>
          </a:p>
          <a:p>
            <a:pPr eaLnBrk="1" hangingPunct="1"/>
            <a:endParaRPr lang="en-US" dirty="0" smtClean="0"/>
          </a:p>
          <a:p>
            <a:pPr eaLnBrk="1" hangingPunct="1"/>
            <a:r>
              <a:rPr lang="en-US" dirty="0" smtClean="0"/>
              <a:t>Advantages</a:t>
            </a:r>
          </a:p>
          <a:p>
            <a:pPr lvl="1" eaLnBrk="1" hangingPunct="1"/>
            <a:r>
              <a:rPr lang="en-US" dirty="0" smtClean="0"/>
              <a:t> Actually had to look for resources and use them</a:t>
            </a:r>
          </a:p>
          <a:p>
            <a:pPr lvl="1" eaLnBrk="1" hangingPunct="1"/>
            <a:r>
              <a:rPr lang="en-US" dirty="0" smtClean="0"/>
              <a:t>Doing helps you retain knowledge</a:t>
            </a:r>
          </a:p>
          <a:p>
            <a:pPr lvl="1" eaLnBrk="1" hangingPunct="1"/>
            <a:endParaRPr lang="en-US" dirty="0" smtClean="0"/>
          </a:p>
          <a:p>
            <a:pPr eaLnBrk="1" hangingPunct="1"/>
            <a:r>
              <a:rPr lang="en-US" dirty="0" smtClean="0"/>
              <a:t>Assumptions</a:t>
            </a:r>
          </a:p>
          <a:p>
            <a:pPr lvl="1" eaLnBrk="1" hangingPunct="1"/>
            <a:r>
              <a:rPr lang="en-US" dirty="0" smtClean="0"/>
              <a:t>We gave Staff “off duty” time to work on assignments</a:t>
            </a:r>
          </a:p>
          <a:p>
            <a:pPr lvl="1" eaLnBrk="1" hangingPunct="1"/>
            <a:endParaRPr lang="en-US" dirty="0" smtClean="0"/>
          </a:p>
          <a:p>
            <a:pPr lvl="1" eaLnBrk="1" hangingPunct="1"/>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b="1" dirty="0" smtClean="0"/>
              <a:t>Sample Questions</a:t>
            </a:r>
          </a:p>
        </p:txBody>
      </p:sp>
      <p:sp>
        <p:nvSpPr>
          <p:cNvPr id="14339" name="Content Placeholder 2"/>
          <p:cNvSpPr>
            <a:spLocks noGrp="1"/>
          </p:cNvSpPr>
          <p:nvPr>
            <p:ph idx="1"/>
          </p:nvPr>
        </p:nvSpPr>
        <p:spPr/>
        <p:txBody>
          <a:bodyPr/>
          <a:lstStyle/>
          <a:p>
            <a:pPr>
              <a:buFont typeface="Arial" charset="0"/>
              <a:buNone/>
            </a:pPr>
            <a:r>
              <a:rPr lang="en-US" sz="1800" dirty="0" smtClean="0"/>
              <a:t>1.  Where would you direct a patron who wants to see what our online resources are (journals, books, databases, internet links, etc.) in the area of </a:t>
            </a:r>
            <a:r>
              <a:rPr lang="en-US" sz="1800" b="1" dirty="0" smtClean="0"/>
              <a:t>Geriatrics</a:t>
            </a:r>
            <a:r>
              <a:rPr lang="en-US" sz="1800" dirty="0" smtClean="0"/>
              <a:t>?</a:t>
            </a:r>
          </a:p>
          <a:p>
            <a:pPr>
              <a:buFont typeface="Arial" charset="0"/>
              <a:buNone/>
            </a:pPr>
            <a:r>
              <a:rPr lang="en-US" sz="1800" dirty="0" smtClean="0"/>
              <a:t> 2.  Does the library subscribe to the </a:t>
            </a:r>
            <a:r>
              <a:rPr lang="en-US" sz="1800" b="1" i="1" dirty="0" smtClean="0"/>
              <a:t>Community of Science (COS) Funding Opportunities </a:t>
            </a:r>
            <a:r>
              <a:rPr lang="en-US" sz="1800" dirty="0" smtClean="0"/>
              <a:t>database?  </a:t>
            </a:r>
            <a:r>
              <a:rPr lang="en-US" dirty="0" smtClean="0"/>
              <a:t/>
            </a:r>
            <a:br>
              <a:rPr lang="en-US" dirty="0" smtClean="0"/>
            </a:br>
            <a:r>
              <a:rPr lang="en-US" sz="1800" dirty="0" smtClean="0"/>
              <a:t>[Once you find the database, try a search to see how the results are displayed and what information is provided.   Just for fun, try the </a:t>
            </a:r>
            <a:r>
              <a:rPr lang="en-US" sz="1800" b="1" dirty="0" smtClean="0"/>
              <a:t>Search Wizard</a:t>
            </a:r>
            <a:r>
              <a:rPr lang="en-US" sz="1800" dirty="0" smtClean="0"/>
              <a:t> to the right of the search box.   See if you can find some funding that would support your research on diabetes. ]</a:t>
            </a:r>
          </a:p>
          <a:p>
            <a:pPr>
              <a:buFont typeface="Arial" charset="0"/>
              <a:buNone/>
            </a:pPr>
            <a:r>
              <a:rPr lang="en-US" sz="1800" dirty="0" smtClean="0"/>
              <a:t> 3.  What are five resources you could suggest to a patient or family member to find information about heart attacks?  </a:t>
            </a:r>
          </a:p>
          <a:p>
            <a:pPr>
              <a:buFont typeface="Arial" charset="0"/>
              <a:buNone/>
            </a:pPr>
            <a:r>
              <a:rPr lang="en-US" sz="1800" dirty="0" smtClean="0"/>
              <a:t> 4.  Do we have online access to the ICD-9 CM?   If so, is it a current edition?     Do we have it in print?   What does ICD-9 CM mean?</a:t>
            </a:r>
          </a:p>
          <a:p>
            <a:pPr>
              <a:buFont typeface="Arial" charset="0"/>
              <a:buNone/>
            </a:pPr>
            <a:r>
              <a:rPr lang="en-US" sz="1800" dirty="0" smtClean="0"/>
              <a:t>5.  Where would you find some basic history about the Worcester Foundation for Biomedical Research and the types of materials the Foundation has donated to the UMMS Archives ?  </a:t>
            </a:r>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b="1" dirty="0" smtClean="0"/>
              <a:t>Ongoing Training</a:t>
            </a:r>
          </a:p>
        </p:txBody>
      </p:sp>
      <p:sp>
        <p:nvSpPr>
          <p:cNvPr id="15363" name="Content Placeholder 2"/>
          <p:cNvSpPr>
            <a:spLocks noGrp="1"/>
          </p:cNvSpPr>
          <p:nvPr>
            <p:ph idx="1"/>
          </p:nvPr>
        </p:nvSpPr>
        <p:spPr/>
        <p:txBody>
          <a:bodyPr/>
          <a:lstStyle/>
          <a:p>
            <a:pPr algn="ctr" eaLnBrk="1" hangingPunct="1">
              <a:buFont typeface="Arial" charset="0"/>
              <a:buNone/>
            </a:pPr>
            <a:r>
              <a:rPr lang="en-US" sz="4000" smtClean="0"/>
              <a:t>Library Grand Rounds</a:t>
            </a:r>
          </a:p>
          <a:p>
            <a:pPr algn="ctr" eaLnBrk="1" hangingPunct="1">
              <a:buFont typeface="Arial" charset="0"/>
              <a:buNone/>
            </a:pPr>
            <a:endParaRPr lang="en-US" sz="4000" smtClean="0"/>
          </a:p>
          <a:p>
            <a:pPr algn="ctr" eaLnBrk="1" hangingPunct="1">
              <a:buFont typeface="Arial" charset="0"/>
              <a:buNone/>
            </a:pPr>
            <a:endParaRPr lang="en-US" sz="4000" smtClean="0"/>
          </a:p>
        </p:txBody>
      </p:sp>
      <p:pic>
        <p:nvPicPr>
          <p:cNvPr id="15364" name="Picture 3" descr="grand rounds.jpg"/>
          <p:cNvPicPr>
            <a:picLocks noChangeAspect="1"/>
          </p:cNvPicPr>
          <p:nvPr/>
        </p:nvPicPr>
        <p:blipFill>
          <a:blip r:embed="rId3" cstate="print"/>
          <a:srcRect/>
          <a:stretch>
            <a:fillRect/>
          </a:stretch>
        </p:blipFill>
        <p:spPr bwMode="auto">
          <a:xfrm>
            <a:off x="1752600" y="2895600"/>
            <a:ext cx="5715000" cy="2667000"/>
          </a:xfrm>
          <a:prstGeom prst="rect">
            <a:avLst/>
          </a:prstGeom>
          <a:noFill/>
          <a:ln w="9525">
            <a:noFill/>
            <a:miter lim="800000"/>
            <a:headEnd/>
            <a:tailEnd/>
          </a:ln>
        </p:spPr>
      </p:pic>
      <p:sp>
        <p:nvSpPr>
          <p:cNvPr id="15365" name="TextBox 4"/>
          <p:cNvSpPr txBox="1">
            <a:spLocks noChangeArrowheads="1"/>
          </p:cNvSpPr>
          <p:nvPr/>
        </p:nvSpPr>
        <p:spPr bwMode="auto">
          <a:xfrm>
            <a:off x="5638800" y="5562600"/>
            <a:ext cx="3124200" cy="261610"/>
          </a:xfrm>
          <a:prstGeom prst="rect">
            <a:avLst/>
          </a:prstGeom>
          <a:noFill/>
          <a:ln w="9525">
            <a:noFill/>
            <a:miter lim="800000"/>
            <a:headEnd/>
            <a:tailEnd/>
          </a:ln>
        </p:spPr>
        <p:txBody>
          <a:bodyPr>
            <a:spAutoFit/>
          </a:bodyPr>
          <a:lstStyle/>
          <a:p>
            <a:r>
              <a:rPr lang="en-US" sz="1100">
                <a:solidFill>
                  <a:prstClr val="black"/>
                </a:solidFill>
              </a:rPr>
              <a:t>National Library of Congress</a:t>
            </a:r>
          </a:p>
        </p:txBody>
      </p:sp>
      <p:sp>
        <p:nvSpPr>
          <p:cNvPr id="6" name="Footer Placeholder 5"/>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b="1" dirty="0" smtClean="0"/>
              <a:t>Evaluation</a:t>
            </a:r>
          </a:p>
        </p:txBody>
      </p:sp>
      <p:sp>
        <p:nvSpPr>
          <p:cNvPr id="16388" name="Content Placeholder 7"/>
          <p:cNvSpPr>
            <a:spLocks noGrp="1"/>
          </p:cNvSpPr>
          <p:nvPr>
            <p:ph idx="1"/>
          </p:nvPr>
        </p:nvSpPr>
        <p:spPr/>
        <p:txBody>
          <a:bodyPr/>
          <a:lstStyle/>
          <a:p>
            <a:endParaRPr lang="en-US" smtClean="0"/>
          </a:p>
        </p:txBody>
      </p:sp>
      <p:pic>
        <p:nvPicPr>
          <p:cNvPr id="16387" name="Picture 5"/>
          <p:cNvPicPr>
            <a:picLocks noChangeAspect="1" noChangeArrowheads="1"/>
          </p:cNvPicPr>
          <p:nvPr/>
        </p:nvPicPr>
        <p:blipFill>
          <a:blip r:embed="rId3" cstate="print"/>
          <a:srcRect/>
          <a:stretch>
            <a:fillRect/>
          </a:stretch>
        </p:blipFill>
        <p:spPr bwMode="auto">
          <a:xfrm>
            <a:off x="1600200" y="1447800"/>
            <a:ext cx="6094413" cy="45720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dirty="0" smtClean="0"/>
              <a:t>In Conclusion</a:t>
            </a:r>
          </a:p>
        </p:txBody>
      </p:sp>
      <p:sp>
        <p:nvSpPr>
          <p:cNvPr id="17411" name="Content Placeholder 2"/>
          <p:cNvSpPr>
            <a:spLocks noGrp="1"/>
          </p:cNvSpPr>
          <p:nvPr>
            <p:ph idx="1"/>
          </p:nvPr>
        </p:nvSpPr>
        <p:spPr/>
        <p:txBody>
          <a:bodyPr>
            <a:normAutofit/>
          </a:bodyPr>
          <a:lstStyle/>
          <a:p>
            <a:pPr eaLnBrk="1" hangingPunct="1"/>
            <a:r>
              <a:rPr lang="en-US" dirty="0" smtClean="0"/>
              <a:t>Cross-Training has been Successful </a:t>
            </a:r>
          </a:p>
          <a:p>
            <a:pPr lvl="1"/>
            <a:r>
              <a:rPr lang="en-US" dirty="0" smtClean="0"/>
              <a:t>Staffing resources flexible</a:t>
            </a:r>
          </a:p>
          <a:p>
            <a:pPr lvl="1"/>
            <a:r>
              <a:rPr lang="en-US" dirty="0" smtClean="0"/>
              <a:t>One staff promotion the first year</a:t>
            </a:r>
          </a:p>
          <a:p>
            <a:pPr eaLnBrk="1" hangingPunct="1"/>
            <a:r>
              <a:rPr lang="en-US" dirty="0" smtClean="0"/>
              <a:t>Successful implementation of Single Service Desk</a:t>
            </a:r>
          </a:p>
          <a:p>
            <a:pPr eaLnBrk="1" hangingPunct="1"/>
            <a:r>
              <a:rPr lang="en-US" dirty="0" smtClean="0"/>
              <a:t>Triage is working</a:t>
            </a:r>
          </a:p>
          <a:p>
            <a:pPr eaLnBrk="1" hangingPunct="1"/>
            <a:endParaRPr lang="en-US" dirty="0" smtClean="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Steps</a:t>
            </a:r>
            <a:endParaRPr lang="en-US" b="1" dirty="0"/>
          </a:p>
        </p:txBody>
      </p:sp>
      <p:sp>
        <p:nvSpPr>
          <p:cNvPr id="3" name="Content Placeholder 2"/>
          <p:cNvSpPr>
            <a:spLocks noGrp="1"/>
          </p:cNvSpPr>
          <p:nvPr>
            <p:ph idx="1"/>
          </p:nvPr>
        </p:nvSpPr>
        <p:spPr/>
        <p:txBody>
          <a:bodyPr/>
          <a:lstStyle/>
          <a:p>
            <a:r>
              <a:rPr lang="en-US" dirty="0" smtClean="0"/>
              <a:t>Evaluation of the training program</a:t>
            </a:r>
          </a:p>
          <a:p>
            <a:r>
              <a:rPr lang="en-US" dirty="0" smtClean="0"/>
              <a:t>Evaluation of the single service point</a:t>
            </a:r>
          </a:p>
          <a:p>
            <a:r>
              <a:rPr lang="en-US" dirty="0" smtClean="0"/>
              <a:t>Reviewing and revising program elements</a:t>
            </a: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4831080"/>
          </a:xfrm>
        </p:spPr>
        <p:txBody>
          <a:bodyPr>
            <a:normAutofit/>
          </a:bodyPr>
          <a:lstStyle/>
          <a:p>
            <a:r>
              <a:rPr lang="en-US" sz="2400" dirty="0" smtClean="0"/>
              <a:t>Information concerning the Career Ladder Program mentioned on slide # 4 may be found in:</a:t>
            </a:r>
            <a:br>
              <a:rPr lang="en-US" sz="2400" dirty="0" smtClean="0"/>
            </a:br>
            <a:r>
              <a:rPr lang="en-US" sz="2400" dirty="0" smtClean="0"/>
              <a:t/>
            </a:r>
            <a:br>
              <a:rPr lang="en-US" sz="2400" dirty="0" smtClean="0"/>
            </a:br>
            <a:r>
              <a:rPr lang="en-US" sz="2400" dirty="0" smtClean="0"/>
              <a:t/>
            </a:r>
            <a:br>
              <a:rPr lang="en-US" sz="2400" dirty="0" smtClean="0"/>
            </a:br>
            <a:r>
              <a:rPr lang="en-US" sz="2000" dirty="0" smtClean="0">
                <a:solidFill>
                  <a:schemeClr val="tx1"/>
                </a:solidFill>
              </a:rPr>
              <a:t>Jane Fama and Elaine Martin. “One Model for Creating a Career Ladder for Library Support Staff.”  </a:t>
            </a:r>
            <a:r>
              <a:rPr lang="en-US" sz="2000" i="1" dirty="0" smtClean="0">
                <a:solidFill>
                  <a:schemeClr val="tx1"/>
                </a:solidFill>
              </a:rPr>
              <a:t>The Journal of Academic Librarianship</a:t>
            </a:r>
            <a:r>
              <a:rPr lang="en-US" sz="2000" dirty="0" smtClean="0">
                <a:solidFill>
                  <a:schemeClr val="tx1"/>
                </a:solidFill>
              </a:rPr>
              <a:t> 35, no. 5 (2009): 475-481</a:t>
            </a:r>
            <a:r>
              <a:rPr lang="en-US" sz="2400" dirty="0" smtClean="0">
                <a:solidFill>
                  <a:schemeClr val="tx1"/>
                </a:solidFill>
              </a:rPr>
              <a:t>.</a:t>
            </a:r>
            <a:r>
              <a:rPr lang="en-US" sz="2400" dirty="0" smtClean="0"/>
              <a:t/>
            </a:r>
            <a:br>
              <a:rPr lang="en-US" sz="2400" dirty="0" smtClean="0"/>
            </a:br>
            <a:endParaRPr lang="en-US" sz="2400" dirty="0"/>
          </a:p>
        </p:txBody>
      </p:sp>
      <p:sp>
        <p:nvSpPr>
          <p:cNvPr id="3" name="Footer Placeholder 2"/>
          <p:cNvSpPr>
            <a:spLocks noGrp="1"/>
          </p:cNvSpPr>
          <p:nvPr>
            <p:ph type="ftr" sz="quarter" idx="11"/>
          </p:nvPr>
        </p:nvSpPr>
        <p:spPr>
          <a:xfrm>
            <a:off x="1600200" y="6248400"/>
            <a:ext cx="2895600" cy="476250"/>
          </a:xfrm>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We welcome your comments, questions, and suggestions!</a:t>
            </a:r>
            <a:endParaRPr lang="en-US" sz="2400" dirty="0"/>
          </a:p>
        </p:txBody>
      </p:sp>
      <p:sp>
        <p:nvSpPr>
          <p:cNvPr id="3" name="Content Placeholder 2"/>
          <p:cNvSpPr>
            <a:spLocks noGrp="1"/>
          </p:cNvSpPr>
          <p:nvPr>
            <p:ph idx="1"/>
          </p:nvPr>
        </p:nvSpPr>
        <p:spPr>
          <a:xfrm>
            <a:off x="1447800" y="1371600"/>
            <a:ext cx="7696200" cy="4419600"/>
          </a:xfrm>
        </p:spPr>
        <p:txBody>
          <a:bodyPr>
            <a:normAutofit fontScale="92500" lnSpcReduction="20000"/>
          </a:bodyPr>
          <a:lstStyle/>
          <a:p>
            <a:r>
              <a:rPr lang="en-US" dirty="0" smtClean="0"/>
              <a:t>Our contact information:</a:t>
            </a:r>
          </a:p>
          <a:p>
            <a:pPr lvl="1"/>
            <a:r>
              <a:rPr lang="en-US" dirty="0" smtClean="0"/>
              <a:t>Jane Fama</a:t>
            </a:r>
          </a:p>
          <a:p>
            <a:pPr lvl="2"/>
            <a:r>
              <a:rPr lang="en-US" dirty="0" smtClean="0">
                <a:hlinkClick r:id="rId3"/>
              </a:rPr>
              <a:t>Jane.Fama@umassmed.edu</a:t>
            </a:r>
            <a:endParaRPr lang="en-US" dirty="0" smtClean="0"/>
          </a:p>
          <a:p>
            <a:pPr lvl="2"/>
            <a:r>
              <a:rPr lang="en-US" dirty="0" smtClean="0"/>
              <a:t>508-856-2099</a:t>
            </a:r>
          </a:p>
          <a:p>
            <a:pPr lvl="1"/>
            <a:r>
              <a:rPr lang="en-US" dirty="0" smtClean="0"/>
              <a:t>Barbara Ingrassia</a:t>
            </a:r>
          </a:p>
          <a:p>
            <a:pPr lvl="2"/>
            <a:r>
              <a:rPr lang="en-US" dirty="0" smtClean="0">
                <a:hlinkClick r:id="rId4"/>
              </a:rPr>
              <a:t>Barbara.Ingrassia@umassmed.edu</a:t>
            </a:r>
            <a:endParaRPr lang="en-US" dirty="0" smtClean="0"/>
          </a:p>
          <a:p>
            <a:pPr lvl="2"/>
            <a:r>
              <a:rPr lang="en-US" dirty="0" smtClean="0"/>
              <a:t>508-856-1041</a:t>
            </a:r>
          </a:p>
          <a:p>
            <a:pPr>
              <a:buNone/>
            </a:pPr>
            <a:endParaRPr lang="en-US" dirty="0" smtClean="0"/>
          </a:p>
          <a:p>
            <a:pPr>
              <a:buNone/>
            </a:pPr>
            <a:endParaRPr lang="en-US" dirty="0" smtClean="0"/>
          </a:p>
          <a:p>
            <a:r>
              <a:rPr lang="en-US" sz="1900" dirty="0" smtClean="0"/>
              <a:t>The Lamar Soutter Library   </a:t>
            </a:r>
          </a:p>
          <a:p>
            <a:r>
              <a:rPr lang="en-US" sz="1900" dirty="0" smtClean="0"/>
              <a:t>University of Massachusetts Medical School</a:t>
            </a:r>
          </a:p>
          <a:p>
            <a:pPr lvl="1">
              <a:buNone/>
            </a:pPr>
            <a:r>
              <a:rPr lang="en-US" sz="1900" dirty="0" smtClean="0">
                <a:hlinkClick r:id="rId5"/>
              </a:rPr>
              <a:t>http://library.umassmed.edu</a:t>
            </a:r>
            <a:endParaRPr lang="en-US" sz="1900" dirty="0" smtClean="0"/>
          </a:p>
          <a:p>
            <a:pPr algn="ctr">
              <a:buNone/>
            </a:pPr>
            <a:endParaRPr lang="en-US" sz="1600" dirty="0" smtClean="0"/>
          </a:p>
          <a:p>
            <a:pPr algn="ctr">
              <a:buNone/>
            </a:pPr>
            <a:endParaRPr lang="en-US" sz="1600" dirty="0" smtClean="0"/>
          </a:p>
          <a:p>
            <a:endParaRPr lang="en-US" sz="1600" dirty="0" smtClean="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371600" y="6172200"/>
            <a:ext cx="5638800" cy="476250"/>
          </a:xfrm>
        </p:spPr>
        <p:txBody>
          <a:bodyPr/>
          <a:lstStyle/>
          <a:p>
            <a:r>
              <a:rPr lang="en-US" dirty="0" smtClean="0"/>
              <a:t> © 2009 University of Massachusetts</a:t>
            </a:r>
            <a:endParaRPr lang="en-US" dirty="0"/>
          </a:p>
        </p:txBody>
      </p:sp>
      <p:sp>
        <p:nvSpPr>
          <p:cNvPr id="4" name="TextBox 3"/>
          <p:cNvSpPr txBox="1"/>
          <p:nvPr/>
        </p:nvSpPr>
        <p:spPr>
          <a:xfrm>
            <a:off x="1752600" y="914400"/>
            <a:ext cx="5791200" cy="4278094"/>
          </a:xfrm>
          <a:prstGeom prst="rect">
            <a:avLst/>
          </a:prstGeom>
          <a:noFill/>
        </p:spPr>
        <p:txBody>
          <a:bodyPr wrap="square" rtlCol="0">
            <a:spAutoFit/>
          </a:bodyPr>
          <a:lstStyle/>
          <a:p>
            <a:r>
              <a:rPr lang="en-US" sz="1600" b="1" dirty="0" smtClean="0"/>
              <a:t>Copyright Notice</a:t>
            </a:r>
            <a:endParaRPr lang="en-US" sz="1600" dirty="0" smtClean="0"/>
          </a:p>
          <a:p>
            <a:r>
              <a:rPr lang="en-US" sz="1600" b="1" dirty="0" smtClean="0"/>
              <a:t> </a:t>
            </a:r>
            <a:endParaRPr lang="en-US" sz="1600" dirty="0" smtClean="0"/>
          </a:p>
          <a:p>
            <a:r>
              <a:rPr lang="en-US" sz="1600" b="1" dirty="0" smtClean="0"/>
              <a:t>All original content in this presentation is the intellectual property of the University of Massachusetts.  Requests for permission for use of content for any other purpose should be directed to: </a:t>
            </a:r>
            <a:endParaRPr lang="en-US" sz="1600" dirty="0" smtClean="0"/>
          </a:p>
          <a:p>
            <a:r>
              <a:rPr lang="en-US" sz="1600" b="1" dirty="0" smtClean="0"/>
              <a:t> </a:t>
            </a:r>
            <a:endParaRPr lang="en-US" sz="1600" dirty="0" smtClean="0"/>
          </a:p>
          <a:p>
            <a:r>
              <a:rPr lang="en-US" sz="1600" b="1" u="sng" dirty="0" smtClean="0">
                <a:hlinkClick r:id="rId2"/>
              </a:rPr>
              <a:t>Barbara.ingrassia@umassmed.edu</a:t>
            </a:r>
            <a:endParaRPr lang="en-US" sz="1600" dirty="0" smtClean="0"/>
          </a:p>
          <a:p>
            <a:r>
              <a:rPr lang="en-US" sz="1600" b="1" dirty="0" smtClean="0"/>
              <a:t> </a:t>
            </a:r>
            <a:endParaRPr lang="en-US" sz="1600" dirty="0" smtClean="0"/>
          </a:p>
          <a:p>
            <a:r>
              <a:rPr lang="en-US" sz="1600" b="1" dirty="0" smtClean="0"/>
              <a:t>Third party content included on this web site is in the public domain, or is used in accordance with the fair use doctrine, or used by permission.  In all such cases, attribution of third party content is made.  Requests for permission for uses of third party content should be directed to the copyright holder.</a:t>
            </a:r>
            <a:endParaRPr lang="en-US" sz="1600" dirty="0" smtClean="0"/>
          </a:p>
          <a:p>
            <a:r>
              <a:rPr lang="en-US" sz="1600" dirty="0" smtClean="0"/>
              <a:t> </a:t>
            </a:r>
          </a:p>
          <a:p>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The Training was arranged around these </a:t>
            </a:r>
            <a:br>
              <a:rPr lang="en-US" sz="3600" dirty="0" smtClean="0"/>
            </a:br>
            <a:r>
              <a:rPr lang="en-US" sz="4400" b="1" dirty="0" smtClean="0"/>
              <a:t>4 Areas of Responsibility</a:t>
            </a:r>
            <a:endParaRPr lang="en-US" sz="4400" b="1" dirty="0"/>
          </a:p>
        </p:txBody>
      </p:sp>
      <p:sp>
        <p:nvSpPr>
          <p:cNvPr id="3" name="Content Placeholder 2"/>
          <p:cNvSpPr>
            <a:spLocks noGrp="1"/>
          </p:cNvSpPr>
          <p:nvPr>
            <p:ph idx="1"/>
          </p:nvPr>
        </p:nvSpPr>
        <p:spPr>
          <a:xfrm>
            <a:off x="1447800" y="1752600"/>
            <a:ext cx="7498080" cy="4800600"/>
          </a:xfrm>
        </p:spPr>
        <p:txBody>
          <a:bodyPr>
            <a:normAutofit/>
          </a:bodyPr>
          <a:lstStyle/>
          <a:p>
            <a:pPr>
              <a:lnSpc>
                <a:spcPct val="90000"/>
              </a:lnSpc>
              <a:buSzPct val="130000"/>
              <a:buFont typeface="Arial" pitchFamily="34" charset="0"/>
              <a:buChar char="•"/>
            </a:pPr>
            <a:r>
              <a:rPr lang="en-US" sz="2800" b="1" dirty="0" smtClean="0">
                <a:solidFill>
                  <a:srgbClr val="FF0000"/>
                </a:solidFill>
              </a:rPr>
              <a:t>Public Desk </a:t>
            </a:r>
            <a:r>
              <a:rPr lang="en-US" sz="2800" dirty="0" smtClean="0"/>
              <a:t>- Circulation, Ready-Reference, Single Service Point</a:t>
            </a:r>
            <a:endParaRPr lang="en-US" sz="2800" b="1" dirty="0" smtClean="0">
              <a:solidFill>
                <a:srgbClr val="FF0000"/>
              </a:solidFill>
            </a:endParaRPr>
          </a:p>
          <a:p>
            <a:pPr>
              <a:lnSpc>
                <a:spcPct val="90000"/>
              </a:lnSpc>
              <a:buSzPct val="130000"/>
              <a:buFont typeface="Arial" pitchFamily="34" charset="0"/>
              <a:buChar char="•"/>
            </a:pPr>
            <a:r>
              <a:rPr lang="en-US" sz="2800" b="1" dirty="0" smtClean="0">
                <a:solidFill>
                  <a:srgbClr val="FF0000"/>
                </a:solidFill>
              </a:rPr>
              <a:t>Interlibrary Loan  </a:t>
            </a:r>
            <a:r>
              <a:rPr lang="en-US" sz="2800" dirty="0" smtClean="0"/>
              <a:t>- Borrowing/Lending/</a:t>
            </a:r>
            <a:r>
              <a:rPr lang="en-US" sz="2800" dirty="0" err="1" smtClean="0"/>
              <a:t>Loansome</a:t>
            </a:r>
            <a:r>
              <a:rPr lang="en-US" sz="2800" dirty="0" smtClean="0"/>
              <a:t> Doc</a:t>
            </a:r>
          </a:p>
          <a:p>
            <a:pPr>
              <a:lnSpc>
                <a:spcPct val="90000"/>
              </a:lnSpc>
              <a:buSzPct val="130000"/>
              <a:buFont typeface="Arial" pitchFamily="34" charset="0"/>
              <a:buChar char="•"/>
            </a:pPr>
            <a:r>
              <a:rPr lang="en-US" sz="2800" b="1" dirty="0" smtClean="0">
                <a:solidFill>
                  <a:srgbClr val="FF0000"/>
                </a:solidFill>
              </a:rPr>
              <a:t>Resource Management </a:t>
            </a:r>
            <a:r>
              <a:rPr lang="en-US" sz="2800" dirty="0" smtClean="0"/>
              <a:t>- Acquisitions, Copy-Cataloging, Serials Processing, Stacks Maintenance</a:t>
            </a:r>
          </a:p>
          <a:p>
            <a:pPr>
              <a:lnSpc>
                <a:spcPct val="90000"/>
              </a:lnSpc>
              <a:buSzPct val="130000"/>
              <a:buFont typeface="Arial" pitchFamily="34" charset="0"/>
              <a:buChar char="•"/>
            </a:pPr>
            <a:r>
              <a:rPr lang="en-US" sz="2800" b="1" dirty="0" smtClean="0">
                <a:solidFill>
                  <a:srgbClr val="FF0000"/>
                </a:solidFill>
              </a:rPr>
              <a:t>Technology Support + Initiatives </a:t>
            </a:r>
            <a:r>
              <a:rPr lang="en-US" sz="2800" dirty="0" smtClean="0"/>
              <a:t>– Technology Support, Web Page, Technology Initiatives (e.g.: The </a:t>
            </a:r>
            <a:r>
              <a:rPr lang="en-US" sz="2800" dirty="0" err="1" smtClean="0"/>
              <a:t>eScholarship</a:t>
            </a:r>
            <a:r>
              <a:rPr lang="en-US" sz="2800" dirty="0" smtClean="0"/>
              <a:t> IR)</a:t>
            </a:r>
          </a:p>
          <a:p>
            <a:endParaRPr lang="en-US" dirty="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58962"/>
          </a:xfrm>
        </p:spPr>
        <p:txBody>
          <a:bodyPr>
            <a:normAutofit/>
          </a:bodyPr>
          <a:lstStyle/>
          <a:p>
            <a:r>
              <a:rPr lang="en-US" sz="4400" b="1" dirty="0" smtClean="0"/>
              <a:t>Training was divided into:</a:t>
            </a:r>
            <a:br>
              <a:rPr lang="en-US" sz="4400" b="1" dirty="0" smtClean="0"/>
            </a:br>
            <a:r>
              <a:rPr lang="en-US" sz="4400" i="1" dirty="0" smtClean="0"/>
              <a:t>    </a:t>
            </a:r>
            <a:r>
              <a:rPr lang="en-US" sz="3600" i="1" dirty="0" smtClean="0"/>
              <a:t>Basic Skills Sets</a:t>
            </a:r>
            <a:endParaRPr lang="en-US" sz="3600" i="1" dirty="0"/>
          </a:p>
        </p:txBody>
      </p:sp>
      <p:sp>
        <p:nvSpPr>
          <p:cNvPr id="3" name="Content Placeholder 2"/>
          <p:cNvSpPr>
            <a:spLocks noGrp="1"/>
          </p:cNvSpPr>
          <p:nvPr>
            <p:ph idx="1"/>
          </p:nvPr>
        </p:nvSpPr>
        <p:spPr>
          <a:xfrm>
            <a:off x="1435608" y="2209800"/>
            <a:ext cx="7498080" cy="4038600"/>
          </a:xfrm>
        </p:spPr>
        <p:txBody>
          <a:bodyPr/>
          <a:lstStyle/>
          <a:p>
            <a:pPr lvl="1">
              <a:buSzPct val="130000"/>
              <a:buFontTx/>
              <a:buChar char="•"/>
            </a:pPr>
            <a:r>
              <a:rPr lang="en-US" dirty="0" smtClean="0"/>
              <a:t>Functional Job Skills</a:t>
            </a:r>
          </a:p>
          <a:p>
            <a:pPr lvl="1">
              <a:buSzPct val="130000"/>
              <a:buNone/>
            </a:pPr>
            <a:endParaRPr lang="en-US" dirty="0" smtClean="0"/>
          </a:p>
          <a:p>
            <a:pPr lvl="1">
              <a:buSzPct val="130000"/>
              <a:buFontTx/>
              <a:buChar char="•"/>
            </a:pPr>
            <a:r>
              <a:rPr lang="en-US" dirty="0" smtClean="0"/>
              <a:t>Library Basic Skills</a:t>
            </a:r>
          </a:p>
          <a:p>
            <a:pPr lvl="1">
              <a:buSzPct val="130000"/>
              <a:buNone/>
            </a:pPr>
            <a:endParaRPr lang="en-US" dirty="0" smtClean="0"/>
          </a:p>
          <a:p>
            <a:pPr lvl="1">
              <a:buSzPct val="130000"/>
              <a:buFontTx/>
              <a:buChar char="•"/>
            </a:pPr>
            <a:r>
              <a:rPr lang="en-US" dirty="0" smtClean="0"/>
              <a:t>Team Skills</a:t>
            </a:r>
          </a:p>
          <a:p>
            <a:pPr lvl="1">
              <a:buSzPct val="130000"/>
              <a:buFontTx/>
              <a:buChar char="•"/>
            </a:pPr>
            <a:endParaRPr lang="en-US" dirty="0" smtClean="0"/>
          </a:p>
          <a:p>
            <a:pPr lvl="1">
              <a:buSzPct val="130000"/>
              <a:buFontTx/>
              <a:buChar char="•"/>
            </a:pPr>
            <a:r>
              <a:rPr lang="en-US" dirty="0" smtClean="0"/>
              <a:t>Microsoft Office Skills</a:t>
            </a:r>
          </a:p>
          <a:p>
            <a:pPr>
              <a:buNone/>
            </a:pP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1000"/>
                                        <p:tgtEl>
                                          <p:spTgt spid="3">
                                            <p:txEl>
                                              <p:pRg st="2" end="2"/>
                                            </p:txEl>
                                          </p:spTgt>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1000"/>
                                        <p:tgtEl>
                                          <p:spTgt spid="3">
                                            <p:txEl>
                                              <p:pRg st="4" end="4"/>
                                            </p:txEl>
                                          </p:spTgt>
                                        </p:tgtEl>
                                      </p:cBhvr>
                                    </p:animEffect>
                                  </p:childTnLst>
                                </p:cTn>
                              </p:par>
                            </p:childTnLst>
                          </p:cTn>
                        </p:par>
                        <p:par>
                          <p:cTn id="16" fill="hold">
                            <p:stCondLst>
                              <p:cond delay="2500"/>
                            </p:stCondLst>
                            <p:childTnLst>
                              <p:par>
                                <p:cTn id="17" presetID="22" presetClass="entr" presetSubtype="4"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ipe(down)">
                                      <p:cBhvr>
                                        <p:cTn id="19"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Training Methods</a:t>
            </a:r>
            <a:endParaRPr lang="en-US" b="1" dirty="0"/>
          </a:p>
        </p:txBody>
      </p:sp>
      <p:sp>
        <p:nvSpPr>
          <p:cNvPr id="3" name="Content Placeholder 2"/>
          <p:cNvSpPr>
            <a:spLocks noGrp="1"/>
          </p:cNvSpPr>
          <p:nvPr>
            <p:ph idx="1"/>
          </p:nvPr>
        </p:nvSpPr>
        <p:spPr/>
        <p:txBody>
          <a:bodyPr>
            <a:normAutofit fontScale="92500" lnSpcReduction="20000"/>
          </a:bodyPr>
          <a:lstStyle/>
          <a:p>
            <a:pPr lvl="1">
              <a:lnSpc>
                <a:spcPct val="90000"/>
              </a:lnSpc>
              <a:buNone/>
            </a:pPr>
            <a:r>
              <a:rPr lang="en-US" sz="3200" b="1" dirty="0" smtClean="0"/>
              <a:t>Combination of:</a:t>
            </a:r>
          </a:p>
          <a:p>
            <a:pPr lvl="2">
              <a:lnSpc>
                <a:spcPct val="90000"/>
              </a:lnSpc>
              <a:buClr>
                <a:srgbClr val="C00000"/>
              </a:buClr>
              <a:buSzPct val="130000"/>
              <a:buFont typeface="Arial" pitchFamily="34" charset="0"/>
              <a:buChar char="•"/>
            </a:pPr>
            <a:r>
              <a:rPr lang="en-US" sz="2800" b="1" i="1" dirty="0" smtClean="0"/>
              <a:t>Classes— </a:t>
            </a:r>
            <a:endParaRPr lang="en-US" sz="2800" b="1" i="1" dirty="0" smtClean="0">
              <a:solidFill>
                <a:srgbClr val="FF0000"/>
              </a:solidFill>
            </a:endParaRPr>
          </a:p>
          <a:p>
            <a:pPr lvl="2">
              <a:lnSpc>
                <a:spcPct val="90000"/>
              </a:lnSpc>
              <a:buClr>
                <a:srgbClr val="C00000"/>
              </a:buClr>
              <a:buSzPct val="130000"/>
              <a:buFont typeface="Arial" pitchFamily="34" charset="0"/>
              <a:buChar char="•"/>
            </a:pPr>
            <a:r>
              <a:rPr lang="en-US" dirty="0" smtClean="0"/>
              <a:t>	Developed and delivered by:</a:t>
            </a:r>
          </a:p>
          <a:p>
            <a:pPr lvl="3">
              <a:lnSpc>
                <a:spcPct val="90000"/>
              </a:lnSpc>
              <a:buClr>
                <a:srgbClr val="C00000"/>
              </a:buClr>
              <a:buSzPct val="130000"/>
              <a:buFont typeface="Arial" pitchFamily="34" charset="0"/>
              <a:buChar char="•"/>
            </a:pPr>
            <a:r>
              <a:rPr lang="en-US" sz="2400" b="1" dirty="0" smtClean="0"/>
              <a:t> LSL Staff </a:t>
            </a:r>
            <a:r>
              <a:rPr lang="en-US" sz="2400" dirty="0" smtClean="0"/>
              <a:t>-- primarily</a:t>
            </a:r>
          </a:p>
          <a:p>
            <a:pPr lvl="3">
              <a:lnSpc>
                <a:spcPct val="90000"/>
              </a:lnSpc>
              <a:buClr>
                <a:srgbClr val="C00000"/>
              </a:buClr>
              <a:buSzPct val="130000"/>
              <a:buFont typeface="Arial" pitchFamily="34" charset="0"/>
              <a:buChar char="•"/>
            </a:pPr>
            <a:r>
              <a:rPr lang="en-US" dirty="0" smtClean="0"/>
              <a:t> UMMS Human Resources</a:t>
            </a:r>
          </a:p>
          <a:p>
            <a:pPr lvl="4">
              <a:lnSpc>
                <a:spcPct val="90000"/>
              </a:lnSpc>
              <a:buClr>
                <a:srgbClr val="C00000"/>
              </a:buClr>
              <a:buSzPct val="130000"/>
              <a:buFont typeface="Arial" pitchFamily="34" charset="0"/>
              <a:buChar char="•"/>
            </a:pPr>
            <a:r>
              <a:rPr lang="en-US" sz="1500" dirty="0" smtClean="0"/>
              <a:t>Your Customer is Upset</a:t>
            </a:r>
          </a:p>
          <a:p>
            <a:pPr lvl="4">
              <a:lnSpc>
                <a:spcPct val="90000"/>
              </a:lnSpc>
              <a:buClr>
                <a:srgbClr val="C00000"/>
              </a:buClr>
              <a:buSzPct val="130000"/>
              <a:buFont typeface="Arial" pitchFamily="34" charset="0"/>
              <a:buChar char="•"/>
            </a:pPr>
            <a:r>
              <a:rPr lang="en-US" sz="1500" dirty="0" smtClean="0"/>
              <a:t>Communication skills</a:t>
            </a:r>
          </a:p>
          <a:p>
            <a:pPr lvl="3">
              <a:lnSpc>
                <a:spcPct val="90000"/>
              </a:lnSpc>
              <a:buClr>
                <a:srgbClr val="C00000"/>
              </a:buClr>
              <a:buSzPct val="130000"/>
              <a:buFont typeface="Arial" pitchFamily="34" charset="0"/>
              <a:buChar char="•"/>
            </a:pPr>
            <a:r>
              <a:rPr lang="en-US" dirty="0" smtClean="0"/>
              <a:t>UMMS Diversity &amp; Equal Opportunity Office</a:t>
            </a:r>
          </a:p>
          <a:p>
            <a:pPr lvl="4">
              <a:lnSpc>
                <a:spcPct val="90000"/>
              </a:lnSpc>
              <a:buClr>
                <a:srgbClr val="C00000"/>
              </a:buClr>
              <a:buSzPct val="130000"/>
            </a:pPr>
            <a:r>
              <a:rPr lang="en-US" sz="1500" dirty="0" smtClean="0"/>
              <a:t>Various policies</a:t>
            </a:r>
          </a:p>
          <a:p>
            <a:pPr lvl="3">
              <a:lnSpc>
                <a:spcPct val="90000"/>
              </a:lnSpc>
              <a:buClr>
                <a:srgbClr val="C00000"/>
              </a:buClr>
              <a:buSzPct val="130000"/>
              <a:buFont typeface="Arial" pitchFamily="34" charset="0"/>
              <a:buChar char="•"/>
            </a:pPr>
            <a:r>
              <a:rPr lang="en-US" dirty="0" smtClean="0"/>
              <a:t>UMMS Information Systems</a:t>
            </a:r>
          </a:p>
          <a:p>
            <a:pPr lvl="3">
              <a:lnSpc>
                <a:spcPct val="90000"/>
              </a:lnSpc>
              <a:buClr>
                <a:srgbClr val="C00000"/>
              </a:buClr>
              <a:buSzPct val="130000"/>
              <a:buFont typeface="Arial" pitchFamily="34" charset="0"/>
              <a:buChar char="•"/>
            </a:pPr>
            <a:r>
              <a:rPr lang="en-US" strike="sngStrike" dirty="0" smtClean="0"/>
              <a:t>Consortia Groups</a:t>
            </a:r>
          </a:p>
          <a:p>
            <a:pPr lvl="2">
              <a:lnSpc>
                <a:spcPct val="90000"/>
              </a:lnSpc>
              <a:buClr>
                <a:srgbClr val="C00000"/>
              </a:buClr>
              <a:buSzPct val="130000"/>
              <a:buFont typeface="Arial" pitchFamily="34" charset="0"/>
              <a:buChar char="•"/>
            </a:pPr>
            <a:r>
              <a:rPr lang="en-US" sz="2800" b="1" i="1" dirty="0" smtClean="0"/>
              <a:t>Hands-on</a:t>
            </a:r>
            <a:endParaRPr lang="en-US" dirty="0" smtClean="0"/>
          </a:p>
          <a:p>
            <a:pPr lvl="2">
              <a:lnSpc>
                <a:spcPct val="90000"/>
              </a:lnSpc>
              <a:buClr>
                <a:srgbClr val="C00000"/>
              </a:buClr>
              <a:buSzPct val="130000"/>
              <a:buFont typeface="Arial" pitchFamily="34" charset="0"/>
              <a:buChar char="•"/>
            </a:pPr>
            <a:r>
              <a:rPr lang="en-US" sz="2800" b="1" i="1" dirty="0" smtClean="0"/>
              <a:t>Independent Study</a:t>
            </a:r>
          </a:p>
          <a:p>
            <a:pPr lvl="1">
              <a:lnSpc>
                <a:spcPct val="90000"/>
              </a:lnSpc>
              <a:buFontTx/>
              <a:buNone/>
            </a:pPr>
            <a:endParaRPr lang="en-US" dirty="0" smtClean="0"/>
          </a:p>
          <a:p>
            <a:pPr lvl="1">
              <a:lnSpc>
                <a:spcPct val="90000"/>
              </a:lnSpc>
              <a:buFontTx/>
              <a:buNone/>
            </a:pPr>
            <a:r>
              <a:rPr lang="en-US" sz="2000" dirty="0" smtClean="0"/>
              <a:t>Study time was allotted in staff work schedules, as needed</a:t>
            </a:r>
            <a:r>
              <a:rPr lang="en-US" dirty="0" smtClean="0"/>
              <a:t>. </a:t>
            </a:r>
          </a:p>
          <a:p>
            <a:endParaRPr lang="en-US" dirty="0"/>
          </a:p>
        </p:txBody>
      </p:sp>
      <p:sp>
        <p:nvSpPr>
          <p:cNvPr id="5" name="Footer Placeholder 4"/>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Evaluation</a:t>
            </a:r>
            <a:endParaRPr lang="en-US" b="1" dirty="0"/>
          </a:p>
        </p:txBody>
      </p:sp>
      <p:sp>
        <p:nvSpPr>
          <p:cNvPr id="3" name="Content Placeholder 2"/>
          <p:cNvSpPr>
            <a:spLocks noGrp="1"/>
          </p:cNvSpPr>
          <p:nvPr>
            <p:ph idx="1"/>
          </p:nvPr>
        </p:nvSpPr>
        <p:spPr/>
        <p:txBody>
          <a:bodyPr/>
          <a:lstStyle/>
          <a:p>
            <a:pPr lvl="1">
              <a:lnSpc>
                <a:spcPct val="90000"/>
              </a:lnSpc>
              <a:buSzPct val="130000"/>
              <a:buFont typeface="Arial" pitchFamily="34" charset="0"/>
              <a:buChar char="•"/>
            </a:pPr>
            <a:r>
              <a:rPr lang="en-US" dirty="0" smtClean="0"/>
              <a:t>Each duty has evaluation criteria</a:t>
            </a:r>
          </a:p>
          <a:p>
            <a:pPr lvl="1">
              <a:lnSpc>
                <a:spcPct val="90000"/>
              </a:lnSpc>
              <a:buSzPct val="130000"/>
              <a:buFont typeface="Arial" pitchFamily="34" charset="0"/>
              <a:buChar char="•"/>
            </a:pPr>
            <a:endParaRPr lang="en-US" dirty="0" smtClean="0"/>
          </a:p>
          <a:p>
            <a:pPr lvl="1">
              <a:lnSpc>
                <a:spcPct val="90000"/>
              </a:lnSpc>
              <a:buSzPct val="130000"/>
              <a:buFont typeface="Arial" pitchFamily="34" charset="0"/>
              <a:buChar char="•"/>
            </a:pPr>
            <a:r>
              <a:rPr lang="en-US" dirty="0" smtClean="0"/>
              <a:t>Ongoing to track progress</a:t>
            </a:r>
          </a:p>
          <a:p>
            <a:pPr lvl="1">
              <a:lnSpc>
                <a:spcPct val="90000"/>
              </a:lnSpc>
              <a:buSzPct val="130000"/>
              <a:buFont typeface="Arial" pitchFamily="34" charset="0"/>
              <a:buChar char="•"/>
            </a:pPr>
            <a:endParaRPr lang="en-US" dirty="0" smtClean="0"/>
          </a:p>
          <a:p>
            <a:pPr lvl="1">
              <a:lnSpc>
                <a:spcPct val="90000"/>
              </a:lnSpc>
              <a:buSzPct val="130000"/>
              <a:buFont typeface="Arial" pitchFamily="34" charset="0"/>
              <a:buChar char="•"/>
            </a:pPr>
            <a:r>
              <a:rPr lang="en-US" dirty="0" smtClean="0"/>
              <a:t>Pass/Fail</a:t>
            </a:r>
          </a:p>
          <a:p>
            <a:pPr lvl="1">
              <a:lnSpc>
                <a:spcPct val="90000"/>
              </a:lnSpc>
              <a:buSzPct val="130000"/>
              <a:buFont typeface="Arial" pitchFamily="34" charset="0"/>
              <a:buChar char="•"/>
            </a:pPr>
            <a:r>
              <a:rPr lang="en-US" dirty="0" smtClean="0"/>
              <a:t>Opportunity for re-evaluation</a:t>
            </a:r>
          </a:p>
          <a:p>
            <a:pPr lvl="1">
              <a:lnSpc>
                <a:spcPct val="90000"/>
              </a:lnSpc>
              <a:buSzPct val="130000"/>
              <a:buFont typeface="Arial" pitchFamily="34" charset="0"/>
              <a:buChar char="•"/>
            </a:pPr>
            <a:endParaRPr lang="en-US" dirty="0" smtClean="0"/>
          </a:p>
          <a:p>
            <a:pPr lvl="1">
              <a:lnSpc>
                <a:spcPct val="90000"/>
              </a:lnSpc>
              <a:buSzPct val="130000"/>
              <a:buFont typeface="Arial" pitchFamily="34" charset="0"/>
              <a:buChar char="•"/>
            </a:pPr>
            <a:r>
              <a:rPr lang="en-US" dirty="0" smtClean="0"/>
              <a:t>Maintain portfolio of their training materials and evidence of progress</a:t>
            </a:r>
          </a:p>
          <a:p>
            <a:pPr>
              <a:buNone/>
            </a:pP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Evaluation Methods</a:t>
            </a:r>
            <a:endParaRPr lang="en-US" b="1" dirty="0"/>
          </a:p>
        </p:txBody>
      </p:sp>
      <p:sp>
        <p:nvSpPr>
          <p:cNvPr id="3" name="Content Placeholder 2"/>
          <p:cNvSpPr>
            <a:spLocks noGrp="1"/>
          </p:cNvSpPr>
          <p:nvPr>
            <p:ph idx="1"/>
          </p:nvPr>
        </p:nvSpPr>
        <p:spPr/>
        <p:txBody>
          <a:bodyPr>
            <a:normAutofit lnSpcReduction="10000"/>
          </a:bodyPr>
          <a:lstStyle/>
          <a:p>
            <a:pPr lvl="1">
              <a:buSzPct val="120000"/>
              <a:buFontTx/>
              <a:buChar char="•"/>
            </a:pPr>
            <a:r>
              <a:rPr lang="en-US" dirty="0" smtClean="0"/>
              <a:t>Case Study</a:t>
            </a:r>
          </a:p>
          <a:p>
            <a:pPr lvl="1">
              <a:buSzPct val="120000"/>
              <a:buFontTx/>
              <a:buChar char="•"/>
            </a:pPr>
            <a:r>
              <a:rPr lang="en-US" dirty="0" smtClean="0"/>
              <a:t>Observation—”Real Time,”  “After the Fact”</a:t>
            </a:r>
          </a:p>
          <a:p>
            <a:pPr lvl="1">
              <a:buSzPct val="120000"/>
              <a:buFontTx/>
              <a:buChar char="•"/>
            </a:pPr>
            <a:r>
              <a:rPr lang="en-US" strike="sngStrike" dirty="0" smtClean="0"/>
              <a:t>Role Playing</a:t>
            </a:r>
          </a:p>
          <a:p>
            <a:pPr lvl="1">
              <a:buSzPct val="120000"/>
              <a:buFontTx/>
              <a:buChar char="•"/>
            </a:pPr>
            <a:r>
              <a:rPr lang="en-US" dirty="0" smtClean="0"/>
              <a:t>Written Assessment</a:t>
            </a:r>
          </a:p>
          <a:p>
            <a:pPr lvl="1">
              <a:buSzPct val="120000"/>
              <a:buFontTx/>
              <a:buChar char="•"/>
            </a:pPr>
            <a:r>
              <a:rPr lang="en-US" strike="sngStrike" dirty="0" smtClean="0"/>
              <a:t>Self-Evaluation</a:t>
            </a:r>
          </a:p>
          <a:p>
            <a:pPr lvl="1">
              <a:buSzPct val="120000"/>
              <a:buFontTx/>
              <a:buChar char="•"/>
            </a:pPr>
            <a:r>
              <a:rPr lang="en-US" strike="sngStrike" dirty="0" smtClean="0"/>
              <a:t>Customer Evaluation</a:t>
            </a:r>
          </a:p>
          <a:p>
            <a:pPr lvl="1">
              <a:buNone/>
            </a:pPr>
            <a:endParaRPr lang="en-US" dirty="0" smtClean="0"/>
          </a:p>
          <a:p>
            <a:pPr marL="0" lvl="1" indent="0">
              <a:buNone/>
            </a:pPr>
            <a:r>
              <a:rPr lang="en-US" dirty="0" smtClean="0"/>
              <a:t>The specific evaluation technique depends on the type of skill being assessed: behavioral, process, or knowledge-based</a:t>
            </a:r>
            <a:endParaRPr lang="en-US" dirty="0"/>
          </a:p>
        </p:txBody>
      </p:sp>
      <p:sp>
        <p:nvSpPr>
          <p:cNvPr id="4" name="Footer Placeholder 3"/>
          <p:cNvSpPr>
            <a:spLocks noGrp="1"/>
          </p:cNvSpPr>
          <p:nvPr>
            <p:ph type="ftr" sz="quarter" idx="11"/>
          </p:nvPr>
        </p:nvSpPr>
        <p:spPr/>
        <p:txBody>
          <a:bodyPr/>
          <a:lstStyle/>
          <a:p>
            <a:r>
              <a:rPr lang="en-US" dirty="0" smtClean="0"/>
              <a:t> © 2009 University of Massachusetts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ustom 12">
      <a:dk1>
        <a:sysClr val="windowText" lastClr="000000"/>
      </a:dk1>
      <a:lt1>
        <a:sysClr val="window" lastClr="FFFFFF"/>
      </a:lt1>
      <a:dk2>
        <a:srgbClr val="E99797"/>
      </a:dk2>
      <a:lt2>
        <a:srgbClr val="9D3232"/>
      </a:lt2>
      <a:accent1>
        <a:srgbClr val="CE6868"/>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2833</TotalTime>
  <Words>6788</Words>
  <Application>Microsoft Office PowerPoint</Application>
  <PresentationFormat>On-screen Show (4:3)</PresentationFormat>
  <Paragraphs>1076</Paragraphs>
  <Slides>48</Slides>
  <Notes>40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Solstice</vt:lpstr>
      <vt:lpstr>Document</vt:lpstr>
      <vt:lpstr>October Conference Biomedical Libraries at Dartmouth College October 9, 2009 </vt:lpstr>
      <vt:lpstr> Training Library Assistants  for  New Roles </vt:lpstr>
      <vt:lpstr>Why a new training program? Why now?</vt:lpstr>
      <vt:lpstr>Benefits of a formalized program</vt:lpstr>
      <vt:lpstr>The Training was arranged around these  4 Areas of Responsibility</vt:lpstr>
      <vt:lpstr>Training was divided into:     Basic Skills Sets</vt:lpstr>
      <vt:lpstr> Training Methods</vt:lpstr>
      <vt:lpstr> Evaluation</vt:lpstr>
      <vt:lpstr>Evaluation Methods</vt:lpstr>
      <vt:lpstr>Area of Responsibility – Public Desk</vt:lpstr>
      <vt:lpstr>Slide 11</vt:lpstr>
      <vt:lpstr>Slide 12</vt:lpstr>
      <vt:lpstr>Slide 13</vt:lpstr>
      <vt:lpstr>Slide 14</vt:lpstr>
      <vt:lpstr>Slide 15</vt:lpstr>
      <vt:lpstr>  Team Training</vt:lpstr>
      <vt:lpstr>Microsoft Skills: As needed by each AR</vt:lpstr>
      <vt:lpstr>Slide 18</vt:lpstr>
      <vt:lpstr>Slide 19</vt:lpstr>
      <vt:lpstr>Slide 20</vt:lpstr>
      <vt:lpstr>Slide 21</vt:lpstr>
      <vt:lpstr> Training Methods</vt:lpstr>
      <vt:lpstr>Training was divided into:     Basic Skills Sets</vt:lpstr>
      <vt:lpstr>Training  for the Single Service Desk  </vt:lpstr>
      <vt:lpstr>Addressing Concerns</vt:lpstr>
      <vt:lpstr>Slide 26</vt:lpstr>
      <vt:lpstr>Training Plan</vt:lpstr>
      <vt:lpstr>Classes</vt:lpstr>
      <vt:lpstr>Class Objectives</vt:lpstr>
      <vt:lpstr>Reference Interview</vt:lpstr>
      <vt:lpstr>Reference Interview II</vt:lpstr>
      <vt:lpstr>Slide 32</vt:lpstr>
      <vt:lpstr>Slide 33</vt:lpstr>
      <vt:lpstr>Web Resources</vt:lpstr>
      <vt:lpstr>Slide 35</vt:lpstr>
      <vt:lpstr>Searching Pubmed and CINAHL</vt:lpstr>
      <vt:lpstr>Slide 37</vt:lpstr>
      <vt:lpstr>Slide 38</vt:lpstr>
      <vt:lpstr>Shadowing</vt:lpstr>
      <vt:lpstr>Hands-On</vt:lpstr>
      <vt:lpstr>Sample Questions</vt:lpstr>
      <vt:lpstr>Ongoing Training</vt:lpstr>
      <vt:lpstr>Evaluation</vt:lpstr>
      <vt:lpstr>In Conclusion</vt:lpstr>
      <vt:lpstr>Next Steps</vt:lpstr>
      <vt:lpstr>Information concerning the Career Ladder Program mentioned on slide # 4 may be found in:   Jane Fama and Elaine Martin. “One Model for Creating a Career Ladder for Library Support Staff.”  The Journal of Academic Librarianship 35, no. 5 (2009): 475-481. </vt:lpstr>
      <vt:lpstr>We welcome your comments, questions, and suggestions!</vt:lpstr>
      <vt:lpstr>Slide 48</vt:lpstr>
    </vt:vector>
  </TitlesOfParts>
  <Company>UMMS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Reaching New Levels</dc:title>
  <dc:creator>Information Services</dc:creator>
  <cp:lastModifiedBy>ingrassb</cp:lastModifiedBy>
  <cp:revision>425</cp:revision>
  <dcterms:created xsi:type="dcterms:W3CDTF">2007-08-22T15:45:40Z</dcterms:created>
  <dcterms:modified xsi:type="dcterms:W3CDTF">2010-09-08T13:48:10Z</dcterms:modified>
</cp:coreProperties>
</file>