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004000" cy="51206400"/>
  <p:notesSz cx="6858000" cy="11872913"/>
  <p:defaultTextStyle>
    <a:defPPr>
      <a:defRPr lang="en-US"/>
    </a:defPPr>
    <a:lvl1pPr algn="l" rtl="0" fontAlgn="base">
      <a:spcBef>
        <a:spcPct val="0"/>
      </a:spcBef>
      <a:spcAft>
        <a:spcPct val="0"/>
      </a:spcAft>
      <a:defRPr sz="4100" kern="1200">
        <a:solidFill>
          <a:schemeClr val="tx1"/>
        </a:solidFill>
        <a:latin typeface="Arial" charset="0"/>
        <a:ea typeface="+mn-ea"/>
        <a:cs typeface="+mn-cs"/>
      </a:defRPr>
    </a:lvl1pPr>
    <a:lvl2pPr marL="533370" algn="l" rtl="0" fontAlgn="base">
      <a:spcBef>
        <a:spcPct val="0"/>
      </a:spcBef>
      <a:spcAft>
        <a:spcPct val="0"/>
      </a:spcAft>
      <a:defRPr sz="4100" kern="1200">
        <a:solidFill>
          <a:schemeClr val="tx1"/>
        </a:solidFill>
        <a:latin typeface="Arial" charset="0"/>
        <a:ea typeface="+mn-ea"/>
        <a:cs typeface="+mn-cs"/>
      </a:defRPr>
    </a:lvl2pPr>
    <a:lvl3pPr marL="1066739" algn="l" rtl="0" fontAlgn="base">
      <a:spcBef>
        <a:spcPct val="0"/>
      </a:spcBef>
      <a:spcAft>
        <a:spcPct val="0"/>
      </a:spcAft>
      <a:defRPr sz="4100" kern="1200">
        <a:solidFill>
          <a:schemeClr val="tx1"/>
        </a:solidFill>
        <a:latin typeface="Arial" charset="0"/>
        <a:ea typeface="+mn-ea"/>
        <a:cs typeface="+mn-cs"/>
      </a:defRPr>
    </a:lvl3pPr>
    <a:lvl4pPr marL="1600109" algn="l" rtl="0" fontAlgn="base">
      <a:spcBef>
        <a:spcPct val="0"/>
      </a:spcBef>
      <a:spcAft>
        <a:spcPct val="0"/>
      </a:spcAft>
      <a:defRPr sz="4100" kern="1200">
        <a:solidFill>
          <a:schemeClr val="tx1"/>
        </a:solidFill>
        <a:latin typeface="Arial" charset="0"/>
        <a:ea typeface="+mn-ea"/>
        <a:cs typeface="+mn-cs"/>
      </a:defRPr>
    </a:lvl4pPr>
    <a:lvl5pPr marL="2133478" algn="l" rtl="0" fontAlgn="base">
      <a:spcBef>
        <a:spcPct val="0"/>
      </a:spcBef>
      <a:spcAft>
        <a:spcPct val="0"/>
      </a:spcAft>
      <a:defRPr sz="4100" kern="1200">
        <a:solidFill>
          <a:schemeClr val="tx1"/>
        </a:solidFill>
        <a:latin typeface="Arial" charset="0"/>
        <a:ea typeface="+mn-ea"/>
        <a:cs typeface="+mn-cs"/>
      </a:defRPr>
    </a:lvl5pPr>
    <a:lvl6pPr marL="2666848" algn="l" defTabSz="1066739" rtl="0" eaLnBrk="1" latinLnBrk="0" hangingPunct="1">
      <a:defRPr sz="4100" kern="1200">
        <a:solidFill>
          <a:schemeClr val="tx1"/>
        </a:solidFill>
        <a:latin typeface="Arial" charset="0"/>
        <a:ea typeface="+mn-ea"/>
        <a:cs typeface="+mn-cs"/>
      </a:defRPr>
    </a:lvl6pPr>
    <a:lvl7pPr marL="3200217" algn="l" defTabSz="1066739" rtl="0" eaLnBrk="1" latinLnBrk="0" hangingPunct="1">
      <a:defRPr sz="4100" kern="1200">
        <a:solidFill>
          <a:schemeClr val="tx1"/>
        </a:solidFill>
        <a:latin typeface="Arial" charset="0"/>
        <a:ea typeface="+mn-ea"/>
        <a:cs typeface="+mn-cs"/>
      </a:defRPr>
    </a:lvl7pPr>
    <a:lvl8pPr marL="3733587" algn="l" defTabSz="1066739" rtl="0" eaLnBrk="1" latinLnBrk="0" hangingPunct="1">
      <a:defRPr sz="4100" kern="1200">
        <a:solidFill>
          <a:schemeClr val="tx1"/>
        </a:solidFill>
        <a:latin typeface="Arial" charset="0"/>
        <a:ea typeface="+mn-ea"/>
        <a:cs typeface="+mn-cs"/>
      </a:defRPr>
    </a:lvl8pPr>
    <a:lvl9pPr marL="4266956" algn="l" defTabSz="1066739" rtl="0" eaLnBrk="1" latinLnBrk="0" hangingPunct="1">
      <a:defRPr sz="41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432">
          <p15:clr>
            <a:srgbClr val="A4A3A4"/>
          </p15:clr>
        </p15:guide>
        <p15:guide id="2" pos="10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D80057"/>
    <a:srgbClr val="FFFFB3"/>
    <a:srgbClr val="FFFFD1"/>
    <a:srgbClr val="FFFF99"/>
    <a:srgbClr val="FEFDC6"/>
    <a:srgbClr val="FFECC5"/>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086" autoAdjust="0"/>
  </p:normalViewPr>
  <p:slideViewPr>
    <p:cSldViewPr showGuides="1">
      <p:cViewPr>
        <p:scale>
          <a:sx n="10" d="100"/>
          <a:sy n="10" d="100"/>
        </p:scale>
        <p:origin x="2814" y="144"/>
      </p:cViewPr>
      <p:guideLst>
        <p:guide orient="horz" pos="432"/>
        <p:guide pos="103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591" cy="59405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3827" y="0"/>
            <a:ext cx="2972590" cy="594052"/>
          </a:xfrm>
          <a:prstGeom prst="rect">
            <a:avLst/>
          </a:prstGeom>
        </p:spPr>
        <p:txBody>
          <a:bodyPr vert="horz" lIns="91440" tIns="45720" rIns="91440" bIns="45720" rtlCol="0"/>
          <a:lstStyle>
            <a:lvl1pPr algn="r">
              <a:defRPr sz="1200"/>
            </a:lvl1pPr>
          </a:lstStyle>
          <a:p>
            <a:fld id="{A77B21B6-E807-4979-B53D-8CC234DCF9CB}" type="datetimeFigureOut">
              <a:rPr lang="en-US" smtClean="0"/>
              <a:pPr/>
              <a:t>3/17/2017</a:t>
            </a:fld>
            <a:endParaRPr lang="en-US"/>
          </a:p>
        </p:txBody>
      </p:sp>
      <p:sp>
        <p:nvSpPr>
          <p:cNvPr id="4" name="Slide Image Placeholder 3"/>
          <p:cNvSpPr>
            <a:spLocks noGrp="1" noRot="1" noChangeAspect="1"/>
          </p:cNvSpPr>
          <p:nvPr>
            <p:ph type="sldImg" idx="2"/>
          </p:nvPr>
        </p:nvSpPr>
        <p:spPr>
          <a:xfrm>
            <a:off x="2038350" y="890588"/>
            <a:ext cx="2782888" cy="4451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6591" y="5640445"/>
            <a:ext cx="5486400" cy="53424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11276834"/>
            <a:ext cx="2972591" cy="59405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3827" y="11276834"/>
            <a:ext cx="2972590" cy="594052"/>
          </a:xfrm>
          <a:prstGeom prst="rect">
            <a:avLst/>
          </a:prstGeom>
        </p:spPr>
        <p:txBody>
          <a:bodyPr vert="horz" lIns="91440" tIns="45720" rIns="91440" bIns="45720" rtlCol="0" anchor="b"/>
          <a:lstStyle>
            <a:lvl1pPr algn="r">
              <a:defRPr sz="1200"/>
            </a:lvl1pPr>
          </a:lstStyle>
          <a:p>
            <a:fld id="{28B58821-D6CE-4AE0-849E-1C559DB09B0D}" type="slidenum">
              <a:rPr lang="en-US" smtClean="0"/>
              <a:pPr/>
              <a:t>‹#›</a:t>
            </a:fld>
            <a:endParaRPr lang="en-US"/>
          </a:p>
        </p:txBody>
      </p:sp>
    </p:spTree>
    <p:extLst>
      <p:ext uri="{BB962C8B-B14F-4D97-AF65-F5344CB8AC3E}">
        <p14:creationId xmlns:p14="http://schemas.microsoft.com/office/powerpoint/2010/main" val="3184905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8350" y="890588"/>
            <a:ext cx="2782888" cy="44513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8B58821-D6CE-4AE0-849E-1C559DB09B0D}" type="slidenum">
              <a:rPr lang="en-US" smtClean="0"/>
              <a:pPr/>
              <a:t>1</a:t>
            </a:fld>
            <a:endParaRPr lang="en-US"/>
          </a:p>
        </p:txBody>
      </p:sp>
    </p:spTree>
    <p:extLst>
      <p:ext uri="{BB962C8B-B14F-4D97-AF65-F5344CB8AC3E}">
        <p14:creationId xmlns:p14="http://schemas.microsoft.com/office/powerpoint/2010/main" val="4149273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9993" y="15907545"/>
            <a:ext cx="27204018" cy="10975446"/>
          </a:xfrm>
        </p:spPr>
        <p:txBody>
          <a:bodyPr/>
          <a:lstStyle/>
          <a:p>
            <a:r>
              <a:rPr lang="en-US" smtClean="0"/>
              <a:t>Click to edit Master title style</a:t>
            </a:r>
            <a:endParaRPr lang="en-US"/>
          </a:p>
        </p:txBody>
      </p:sp>
      <p:sp>
        <p:nvSpPr>
          <p:cNvPr id="3" name="Subtitle 2"/>
          <p:cNvSpPr>
            <a:spLocks noGrp="1"/>
          </p:cNvSpPr>
          <p:nvPr>
            <p:ph type="subTitle" idx="1"/>
          </p:nvPr>
        </p:nvSpPr>
        <p:spPr>
          <a:xfrm>
            <a:off x="4799983" y="29016592"/>
            <a:ext cx="22404035" cy="13086821"/>
          </a:xfrm>
        </p:spPr>
        <p:txBody>
          <a:bodyPr/>
          <a:lstStyle>
            <a:lvl1pPr marL="0" indent="0" algn="ctr">
              <a:buNone/>
              <a:defRPr/>
            </a:lvl1pPr>
            <a:lvl2pPr marL="533370" indent="0" algn="ctr">
              <a:buNone/>
              <a:defRPr/>
            </a:lvl2pPr>
            <a:lvl3pPr marL="1066739" indent="0" algn="ctr">
              <a:buNone/>
              <a:defRPr/>
            </a:lvl3pPr>
            <a:lvl4pPr marL="1600109" indent="0" algn="ctr">
              <a:buNone/>
              <a:defRPr/>
            </a:lvl4pPr>
            <a:lvl5pPr marL="2133478" indent="0" algn="ctr">
              <a:buNone/>
              <a:defRPr/>
            </a:lvl5pPr>
            <a:lvl6pPr marL="2666848" indent="0" algn="ctr">
              <a:buNone/>
              <a:defRPr/>
            </a:lvl6pPr>
            <a:lvl7pPr marL="3200217" indent="0" algn="ctr">
              <a:buNone/>
              <a:defRPr/>
            </a:lvl7pPr>
            <a:lvl8pPr marL="3733587" indent="0" algn="ctr">
              <a:buNone/>
              <a:defRPr/>
            </a:lvl8pPr>
            <a:lvl9pPr marL="4266956"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652AFB-09B8-4ABC-8519-46A81B9A57B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A681936-7B4A-419F-BA48-5F4D6A6B54A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203518" y="2050258"/>
            <a:ext cx="7201518" cy="4369249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98966" y="2050258"/>
            <a:ext cx="21456386" cy="4369249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50E1045-6C24-452A-BC9C-1F2C9C0C37B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D3BE0B-BB14-46EB-A7F3-2D0078FD68A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094" y="32904112"/>
            <a:ext cx="27204018" cy="10171642"/>
          </a:xfrm>
        </p:spPr>
        <p:txBody>
          <a:bodyPr anchor="t"/>
          <a:lstStyle>
            <a:lvl1pPr algn="l">
              <a:defRPr sz="4700" b="1" cap="all"/>
            </a:lvl1pPr>
          </a:lstStyle>
          <a:p>
            <a:r>
              <a:rPr lang="en-US" smtClean="0"/>
              <a:t>Click to edit Master title style</a:t>
            </a:r>
            <a:endParaRPr lang="en-US"/>
          </a:p>
        </p:txBody>
      </p:sp>
      <p:sp>
        <p:nvSpPr>
          <p:cNvPr id="3" name="Text Placeholder 2"/>
          <p:cNvSpPr>
            <a:spLocks noGrp="1"/>
          </p:cNvSpPr>
          <p:nvPr>
            <p:ph type="body" idx="1"/>
          </p:nvPr>
        </p:nvSpPr>
        <p:spPr>
          <a:xfrm>
            <a:off x="2528094" y="21702713"/>
            <a:ext cx="27204018" cy="11201400"/>
          </a:xfrm>
        </p:spPr>
        <p:txBody>
          <a:bodyPr anchor="b"/>
          <a:lstStyle>
            <a:lvl1pPr marL="0" indent="0">
              <a:buNone/>
              <a:defRPr sz="2300"/>
            </a:lvl1pPr>
            <a:lvl2pPr marL="533370" indent="0">
              <a:buNone/>
              <a:defRPr sz="2100"/>
            </a:lvl2pPr>
            <a:lvl3pPr marL="1066739" indent="0">
              <a:buNone/>
              <a:defRPr sz="1900"/>
            </a:lvl3pPr>
            <a:lvl4pPr marL="1600109" indent="0">
              <a:buNone/>
              <a:defRPr sz="1600"/>
            </a:lvl4pPr>
            <a:lvl5pPr marL="2133478" indent="0">
              <a:buNone/>
              <a:defRPr sz="1600"/>
            </a:lvl5pPr>
            <a:lvl6pPr marL="2666848" indent="0">
              <a:buNone/>
              <a:defRPr sz="1600"/>
            </a:lvl6pPr>
            <a:lvl7pPr marL="3200217" indent="0">
              <a:buNone/>
              <a:defRPr sz="1600"/>
            </a:lvl7pPr>
            <a:lvl8pPr marL="3733587" indent="0">
              <a:buNone/>
              <a:defRPr sz="1600"/>
            </a:lvl8pPr>
            <a:lvl9pPr marL="4266956"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F78B4C-537E-4443-A07D-14A9D82D014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98965" y="11947790"/>
            <a:ext cx="14328952" cy="3379496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76083" y="11947790"/>
            <a:ext cx="14328952" cy="33794964"/>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5CA057-D756-4852-BA13-295D4C4C64A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510" y="2050257"/>
            <a:ext cx="28802983" cy="8534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509" y="11462544"/>
            <a:ext cx="14140657" cy="4776522"/>
          </a:xfrm>
        </p:spPr>
        <p:txBody>
          <a:bodyPr anchor="b"/>
          <a:lstStyle>
            <a:lvl1pPr marL="0" indent="0">
              <a:buNone/>
              <a:defRPr sz="2800" b="1"/>
            </a:lvl1pPr>
            <a:lvl2pPr marL="533370" indent="0">
              <a:buNone/>
              <a:defRPr sz="2300" b="1"/>
            </a:lvl2pPr>
            <a:lvl3pPr marL="1066739" indent="0">
              <a:buNone/>
              <a:defRPr sz="2100" b="1"/>
            </a:lvl3pPr>
            <a:lvl4pPr marL="1600109" indent="0">
              <a:buNone/>
              <a:defRPr sz="1900" b="1"/>
            </a:lvl4pPr>
            <a:lvl5pPr marL="2133478" indent="0">
              <a:buNone/>
              <a:defRPr sz="1900" b="1"/>
            </a:lvl5pPr>
            <a:lvl6pPr marL="2666848" indent="0">
              <a:buNone/>
              <a:defRPr sz="1900" b="1"/>
            </a:lvl6pPr>
            <a:lvl7pPr marL="3200217" indent="0">
              <a:buNone/>
              <a:defRPr sz="1900" b="1"/>
            </a:lvl7pPr>
            <a:lvl8pPr marL="3733587" indent="0">
              <a:buNone/>
              <a:defRPr sz="1900" b="1"/>
            </a:lvl8pPr>
            <a:lvl9pPr marL="4266956" indent="0">
              <a:buNone/>
              <a:defRPr sz="1900" b="1"/>
            </a:lvl9pPr>
          </a:lstStyle>
          <a:p>
            <a:pPr lvl="0"/>
            <a:r>
              <a:rPr lang="en-US" smtClean="0"/>
              <a:t>Click to edit Master text styles</a:t>
            </a:r>
          </a:p>
        </p:txBody>
      </p:sp>
      <p:sp>
        <p:nvSpPr>
          <p:cNvPr id="4" name="Content Placeholder 3"/>
          <p:cNvSpPr>
            <a:spLocks noGrp="1"/>
          </p:cNvSpPr>
          <p:nvPr>
            <p:ph sz="half" idx="2"/>
          </p:nvPr>
        </p:nvSpPr>
        <p:spPr>
          <a:xfrm>
            <a:off x="1600509" y="16239067"/>
            <a:ext cx="14140657" cy="295036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8205" y="11462544"/>
            <a:ext cx="14145287" cy="4776522"/>
          </a:xfrm>
        </p:spPr>
        <p:txBody>
          <a:bodyPr anchor="b"/>
          <a:lstStyle>
            <a:lvl1pPr marL="0" indent="0">
              <a:buNone/>
              <a:defRPr sz="2800" b="1"/>
            </a:lvl1pPr>
            <a:lvl2pPr marL="533370" indent="0">
              <a:buNone/>
              <a:defRPr sz="2300" b="1"/>
            </a:lvl2pPr>
            <a:lvl3pPr marL="1066739" indent="0">
              <a:buNone/>
              <a:defRPr sz="2100" b="1"/>
            </a:lvl3pPr>
            <a:lvl4pPr marL="1600109" indent="0">
              <a:buNone/>
              <a:defRPr sz="1900" b="1"/>
            </a:lvl4pPr>
            <a:lvl5pPr marL="2133478" indent="0">
              <a:buNone/>
              <a:defRPr sz="1900" b="1"/>
            </a:lvl5pPr>
            <a:lvl6pPr marL="2666848" indent="0">
              <a:buNone/>
              <a:defRPr sz="1900" b="1"/>
            </a:lvl6pPr>
            <a:lvl7pPr marL="3200217" indent="0">
              <a:buNone/>
              <a:defRPr sz="1900" b="1"/>
            </a:lvl7pPr>
            <a:lvl8pPr marL="3733587" indent="0">
              <a:buNone/>
              <a:defRPr sz="1900" b="1"/>
            </a:lvl8pPr>
            <a:lvl9pPr marL="4266956" indent="0">
              <a:buNone/>
              <a:defRPr sz="1900" b="1"/>
            </a:lvl9pPr>
          </a:lstStyle>
          <a:p>
            <a:pPr lvl="0"/>
            <a:r>
              <a:rPr lang="en-US" smtClean="0"/>
              <a:t>Click to edit Master text styles</a:t>
            </a:r>
          </a:p>
        </p:txBody>
      </p:sp>
      <p:sp>
        <p:nvSpPr>
          <p:cNvPr id="6" name="Content Placeholder 5"/>
          <p:cNvSpPr>
            <a:spLocks noGrp="1"/>
          </p:cNvSpPr>
          <p:nvPr>
            <p:ph sz="quarter" idx="4"/>
          </p:nvPr>
        </p:nvSpPr>
        <p:spPr>
          <a:xfrm>
            <a:off x="16258205" y="16239067"/>
            <a:ext cx="14145287" cy="295036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343DA41-7FC1-49C7-B5D2-B9E1D832B98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4498A9-2B35-4BF3-ADE3-E105640D1C9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65FBA26-DF24-4412-ADA2-F0C9F909467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510" y="2039145"/>
            <a:ext cx="10529094" cy="8677010"/>
          </a:xfrm>
        </p:spPr>
        <p:txBody>
          <a:bodyPr anchor="b"/>
          <a:lstStyle>
            <a:lvl1pPr algn="l">
              <a:defRPr sz="2300" b="1"/>
            </a:lvl1pPr>
          </a:lstStyle>
          <a:p>
            <a:r>
              <a:rPr lang="en-US" smtClean="0"/>
              <a:t>Click to edit Master title style</a:t>
            </a:r>
            <a:endParaRPr lang="en-US"/>
          </a:p>
        </p:txBody>
      </p:sp>
      <p:sp>
        <p:nvSpPr>
          <p:cNvPr id="3" name="Content Placeholder 2"/>
          <p:cNvSpPr>
            <a:spLocks noGrp="1"/>
          </p:cNvSpPr>
          <p:nvPr>
            <p:ph idx="1"/>
          </p:nvPr>
        </p:nvSpPr>
        <p:spPr>
          <a:xfrm>
            <a:off x="12512367" y="2039145"/>
            <a:ext cx="17891125" cy="43703610"/>
          </a:xfrm>
        </p:spPr>
        <p:txBody>
          <a:bodyPr/>
          <a:lstStyle>
            <a:lvl1pPr>
              <a:defRPr sz="37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510" y="10716154"/>
            <a:ext cx="10529094" cy="35026600"/>
          </a:xfrm>
        </p:spPr>
        <p:txBody>
          <a:bodyPr/>
          <a:lstStyle>
            <a:lvl1pPr marL="0" indent="0">
              <a:buNone/>
              <a:defRPr sz="1600"/>
            </a:lvl1pPr>
            <a:lvl2pPr marL="533370" indent="0">
              <a:buNone/>
              <a:defRPr sz="1400"/>
            </a:lvl2pPr>
            <a:lvl3pPr marL="1066739" indent="0">
              <a:buNone/>
              <a:defRPr sz="1200"/>
            </a:lvl3pPr>
            <a:lvl4pPr marL="1600109" indent="0">
              <a:buNone/>
              <a:defRPr sz="1000"/>
            </a:lvl4pPr>
            <a:lvl5pPr marL="2133478" indent="0">
              <a:buNone/>
              <a:defRPr sz="1000"/>
            </a:lvl5pPr>
            <a:lvl6pPr marL="2666848" indent="0">
              <a:buNone/>
              <a:defRPr sz="1000"/>
            </a:lvl6pPr>
            <a:lvl7pPr marL="3200217" indent="0">
              <a:buNone/>
              <a:defRPr sz="1000"/>
            </a:lvl7pPr>
            <a:lvl8pPr marL="3733587" indent="0">
              <a:buNone/>
              <a:defRPr sz="1000"/>
            </a:lvl8pPr>
            <a:lvl9pPr marL="4266956"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F888F2E-3871-44D5-9D4A-C163753871D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2389" y="35845221"/>
            <a:ext cx="19203018" cy="4230158"/>
          </a:xfrm>
        </p:spPr>
        <p:txBody>
          <a:bodyPr anchor="b"/>
          <a:lstStyle>
            <a:lvl1pPr algn="l">
              <a:defRPr sz="2300" b="1"/>
            </a:lvl1pPr>
          </a:lstStyle>
          <a:p>
            <a:r>
              <a:rPr lang="en-US" smtClean="0"/>
              <a:t>Click to edit Master title style</a:t>
            </a:r>
            <a:endParaRPr lang="en-US"/>
          </a:p>
        </p:txBody>
      </p:sp>
      <p:sp>
        <p:nvSpPr>
          <p:cNvPr id="3" name="Picture Placeholder 2"/>
          <p:cNvSpPr>
            <a:spLocks noGrp="1"/>
          </p:cNvSpPr>
          <p:nvPr>
            <p:ph type="pic" idx="1"/>
          </p:nvPr>
        </p:nvSpPr>
        <p:spPr>
          <a:xfrm>
            <a:off x="6272389" y="4574647"/>
            <a:ext cx="19203018" cy="30724211"/>
          </a:xfrm>
        </p:spPr>
        <p:txBody>
          <a:bodyPr/>
          <a:lstStyle>
            <a:lvl1pPr marL="0" indent="0">
              <a:buNone/>
              <a:defRPr sz="3700"/>
            </a:lvl1pPr>
            <a:lvl2pPr marL="533370" indent="0">
              <a:buNone/>
              <a:defRPr sz="3300"/>
            </a:lvl2pPr>
            <a:lvl3pPr marL="1066739" indent="0">
              <a:buNone/>
              <a:defRPr sz="2800"/>
            </a:lvl3pPr>
            <a:lvl4pPr marL="1600109" indent="0">
              <a:buNone/>
              <a:defRPr sz="2300"/>
            </a:lvl4pPr>
            <a:lvl5pPr marL="2133478" indent="0">
              <a:buNone/>
              <a:defRPr sz="2300"/>
            </a:lvl5pPr>
            <a:lvl6pPr marL="2666848" indent="0">
              <a:buNone/>
              <a:defRPr sz="2300"/>
            </a:lvl6pPr>
            <a:lvl7pPr marL="3200217" indent="0">
              <a:buNone/>
              <a:defRPr sz="2300"/>
            </a:lvl7pPr>
            <a:lvl8pPr marL="3733587" indent="0">
              <a:buNone/>
              <a:defRPr sz="2300"/>
            </a:lvl8pPr>
            <a:lvl9pPr marL="4266956" indent="0">
              <a:buNone/>
              <a:defRPr sz="2300"/>
            </a:lvl9pPr>
          </a:lstStyle>
          <a:p>
            <a:pPr lvl="0"/>
            <a:endParaRPr lang="en-US" noProof="0" smtClean="0"/>
          </a:p>
        </p:txBody>
      </p:sp>
      <p:sp>
        <p:nvSpPr>
          <p:cNvPr id="4" name="Text Placeholder 3"/>
          <p:cNvSpPr>
            <a:spLocks noGrp="1"/>
          </p:cNvSpPr>
          <p:nvPr>
            <p:ph type="body" sz="half" idx="2"/>
          </p:nvPr>
        </p:nvSpPr>
        <p:spPr>
          <a:xfrm>
            <a:off x="6272389" y="40075380"/>
            <a:ext cx="19203018" cy="6010011"/>
          </a:xfrm>
        </p:spPr>
        <p:txBody>
          <a:bodyPr/>
          <a:lstStyle>
            <a:lvl1pPr marL="0" indent="0">
              <a:buNone/>
              <a:defRPr sz="1600"/>
            </a:lvl1pPr>
            <a:lvl2pPr marL="533370" indent="0">
              <a:buNone/>
              <a:defRPr sz="1400"/>
            </a:lvl2pPr>
            <a:lvl3pPr marL="1066739" indent="0">
              <a:buNone/>
              <a:defRPr sz="1200"/>
            </a:lvl3pPr>
            <a:lvl4pPr marL="1600109" indent="0">
              <a:buNone/>
              <a:defRPr sz="1000"/>
            </a:lvl4pPr>
            <a:lvl5pPr marL="2133478" indent="0">
              <a:buNone/>
              <a:defRPr sz="1000"/>
            </a:lvl5pPr>
            <a:lvl6pPr marL="2666848" indent="0">
              <a:buNone/>
              <a:defRPr sz="1000"/>
            </a:lvl6pPr>
            <a:lvl7pPr marL="3200217" indent="0">
              <a:buNone/>
              <a:defRPr sz="1000"/>
            </a:lvl7pPr>
            <a:lvl8pPr marL="3733587" indent="0">
              <a:buNone/>
              <a:defRPr sz="1000"/>
            </a:lvl8pPr>
            <a:lvl9pPr marL="4266956"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F1350B-6033-45FA-A5E0-7B0617C7AF9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98966" y="2050257"/>
            <a:ext cx="28806069" cy="8534400"/>
          </a:xfrm>
          <a:prstGeom prst="rect">
            <a:avLst/>
          </a:prstGeom>
          <a:noFill/>
          <a:ln w="9525">
            <a:noFill/>
            <a:miter lim="800000"/>
            <a:headEnd/>
            <a:tailEnd/>
          </a:ln>
          <a:effectLst/>
        </p:spPr>
        <p:txBody>
          <a:bodyPr vert="horz" wrap="square" lIns="512025" tIns="256013" rIns="512025" bIns="256013"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98966" y="11947790"/>
            <a:ext cx="28806069" cy="33794964"/>
          </a:xfrm>
          <a:prstGeom prst="rect">
            <a:avLst/>
          </a:prstGeom>
          <a:noFill/>
          <a:ln w="9525">
            <a:noFill/>
            <a:miter lim="800000"/>
            <a:headEnd/>
            <a:tailEnd/>
          </a:ln>
          <a:effectLst/>
        </p:spPr>
        <p:txBody>
          <a:bodyPr vert="horz" wrap="square" lIns="512025" tIns="256013" rIns="512025" bIns="25601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598966" y="46631754"/>
            <a:ext cx="7470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defTabSz="5120718">
              <a:defRPr sz="780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0933466" y="46631754"/>
            <a:ext cx="10137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algn="ctr" defTabSz="5120718">
              <a:defRPr sz="780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22934966" y="46631754"/>
            <a:ext cx="7470069" cy="355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12025" tIns="256013" rIns="512025" bIns="256013" numCol="1" anchor="t" anchorCtr="0" compatLnSpc="1">
            <a:prstTxWarp prst="textNoShape">
              <a:avLst/>
            </a:prstTxWarp>
          </a:bodyPr>
          <a:lstStyle>
            <a:lvl1pPr algn="r" defTabSz="5120718">
              <a:defRPr sz="7800">
                <a:latin typeface="Arial" pitchFamily="34" charset="0"/>
              </a:defRPr>
            </a:lvl1pPr>
          </a:lstStyle>
          <a:p>
            <a:pPr>
              <a:defRPr/>
            </a:pPr>
            <a:fld id="{09F4B274-CA79-43F3-B765-F416661848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120718" rtl="0" eaLnBrk="0" fontAlgn="base" hangingPunct="0">
        <a:spcBef>
          <a:spcPct val="0"/>
        </a:spcBef>
        <a:spcAft>
          <a:spcPct val="0"/>
        </a:spcAft>
        <a:defRPr sz="24700">
          <a:solidFill>
            <a:schemeClr val="tx2"/>
          </a:solidFill>
          <a:latin typeface="+mj-lt"/>
          <a:ea typeface="+mj-ea"/>
          <a:cs typeface="+mj-cs"/>
        </a:defRPr>
      </a:lvl1pPr>
      <a:lvl2pPr algn="ctr" defTabSz="5120718" rtl="0" eaLnBrk="0" fontAlgn="base" hangingPunct="0">
        <a:spcBef>
          <a:spcPct val="0"/>
        </a:spcBef>
        <a:spcAft>
          <a:spcPct val="0"/>
        </a:spcAft>
        <a:defRPr sz="24700">
          <a:solidFill>
            <a:schemeClr val="tx2"/>
          </a:solidFill>
          <a:latin typeface="Arial" pitchFamily="34" charset="0"/>
        </a:defRPr>
      </a:lvl2pPr>
      <a:lvl3pPr algn="ctr" defTabSz="5120718" rtl="0" eaLnBrk="0" fontAlgn="base" hangingPunct="0">
        <a:spcBef>
          <a:spcPct val="0"/>
        </a:spcBef>
        <a:spcAft>
          <a:spcPct val="0"/>
        </a:spcAft>
        <a:defRPr sz="24700">
          <a:solidFill>
            <a:schemeClr val="tx2"/>
          </a:solidFill>
          <a:latin typeface="Arial" pitchFamily="34" charset="0"/>
        </a:defRPr>
      </a:lvl3pPr>
      <a:lvl4pPr algn="ctr" defTabSz="5120718" rtl="0" eaLnBrk="0" fontAlgn="base" hangingPunct="0">
        <a:spcBef>
          <a:spcPct val="0"/>
        </a:spcBef>
        <a:spcAft>
          <a:spcPct val="0"/>
        </a:spcAft>
        <a:defRPr sz="24700">
          <a:solidFill>
            <a:schemeClr val="tx2"/>
          </a:solidFill>
          <a:latin typeface="Arial" pitchFamily="34" charset="0"/>
        </a:defRPr>
      </a:lvl4pPr>
      <a:lvl5pPr algn="ctr" defTabSz="5120718" rtl="0" eaLnBrk="0" fontAlgn="base" hangingPunct="0">
        <a:spcBef>
          <a:spcPct val="0"/>
        </a:spcBef>
        <a:spcAft>
          <a:spcPct val="0"/>
        </a:spcAft>
        <a:defRPr sz="24700">
          <a:solidFill>
            <a:schemeClr val="tx2"/>
          </a:solidFill>
          <a:latin typeface="Arial" pitchFamily="34" charset="0"/>
        </a:defRPr>
      </a:lvl5pPr>
      <a:lvl6pPr marL="533370" algn="ctr" defTabSz="5120718" rtl="0" fontAlgn="base">
        <a:spcBef>
          <a:spcPct val="0"/>
        </a:spcBef>
        <a:spcAft>
          <a:spcPct val="0"/>
        </a:spcAft>
        <a:defRPr sz="24700">
          <a:solidFill>
            <a:schemeClr val="tx2"/>
          </a:solidFill>
          <a:latin typeface="Arial" pitchFamily="34" charset="0"/>
        </a:defRPr>
      </a:lvl6pPr>
      <a:lvl7pPr marL="1066739" algn="ctr" defTabSz="5120718" rtl="0" fontAlgn="base">
        <a:spcBef>
          <a:spcPct val="0"/>
        </a:spcBef>
        <a:spcAft>
          <a:spcPct val="0"/>
        </a:spcAft>
        <a:defRPr sz="24700">
          <a:solidFill>
            <a:schemeClr val="tx2"/>
          </a:solidFill>
          <a:latin typeface="Arial" pitchFamily="34" charset="0"/>
        </a:defRPr>
      </a:lvl7pPr>
      <a:lvl8pPr marL="1600109" algn="ctr" defTabSz="5120718" rtl="0" fontAlgn="base">
        <a:spcBef>
          <a:spcPct val="0"/>
        </a:spcBef>
        <a:spcAft>
          <a:spcPct val="0"/>
        </a:spcAft>
        <a:defRPr sz="24700">
          <a:solidFill>
            <a:schemeClr val="tx2"/>
          </a:solidFill>
          <a:latin typeface="Arial" pitchFamily="34" charset="0"/>
        </a:defRPr>
      </a:lvl8pPr>
      <a:lvl9pPr marL="2133478" algn="ctr" defTabSz="5120718" rtl="0" fontAlgn="base">
        <a:spcBef>
          <a:spcPct val="0"/>
        </a:spcBef>
        <a:spcAft>
          <a:spcPct val="0"/>
        </a:spcAft>
        <a:defRPr sz="24700">
          <a:solidFill>
            <a:schemeClr val="tx2"/>
          </a:solidFill>
          <a:latin typeface="Arial" pitchFamily="34" charset="0"/>
        </a:defRPr>
      </a:lvl9pPr>
    </p:titleStyle>
    <p:bodyStyle>
      <a:lvl1pPr marL="1918649" indent="-1918649" algn="l" defTabSz="5120718" rtl="0" eaLnBrk="0" fontAlgn="base" hangingPunct="0">
        <a:spcBef>
          <a:spcPct val="20000"/>
        </a:spcBef>
        <a:spcAft>
          <a:spcPct val="0"/>
        </a:spcAft>
        <a:buChar char="•"/>
        <a:defRPr sz="18000">
          <a:solidFill>
            <a:schemeClr val="tx1"/>
          </a:solidFill>
          <a:latin typeface="+mn-lt"/>
          <a:ea typeface="+mn-ea"/>
          <a:cs typeface="+mn-cs"/>
        </a:defRPr>
      </a:lvl1pPr>
      <a:lvl2pPr marL="4161394" indent="-1600109" algn="l" defTabSz="5120718" rtl="0" eaLnBrk="0" fontAlgn="base" hangingPunct="0">
        <a:spcBef>
          <a:spcPct val="20000"/>
        </a:spcBef>
        <a:spcAft>
          <a:spcPct val="0"/>
        </a:spcAft>
        <a:buChar char="–"/>
        <a:defRPr sz="15700">
          <a:solidFill>
            <a:schemeClr val="tx1"/>
          </a:solidFill>
          <a:latin typeface="+mn-lt"/>
        </a:defRPr>
      </a:lvl2pPr>
      <a:lvl3pPr marL="6400434" indent="-1279717" algn="l" defTabSz="5120718" rtl="0" eaLnBrk="0" fontAlgn="base" hangingPunct="0">
        <a:spcBef>
          <a:spcPct val="20000"/>
        </a:spcBef>
        <a:spcAft>
          <a:spcPct val="0"/>
        </a:spcAft>
        <a:buChar char="•"/>
        <a:defRPr sz="13500">
          <a:solidFill>
            <a:schemeClr val="tx1"/>
          </a:solidFill>
          <a:latin typeface="+mn-lt"/>
        </a:defRPr>
      </a:lvl3pPr>
      <a:lvl4pPr marL="8961720" indent="-1279717" algn="l" defTabSz="5120718" rtl="0" eaLnBrk="0" fontAlgn="base" hangingPunct="0">
        <a:spcBef>
          <a:spcPct val="20000"/>
        </a:spcBef>
        <a:spcAft>
          <a:spcPct val="0"/>
        </a:spcAft>
        <a:buChar char="–"/>
        <a:defRPr sz="11200">
          <a:solidFill>
            <a:schemeClr val="tx1"/>
          </a:solidFill>
          <a:latin typeface="+mn-lt"/>
        </a:defRPr>
      </a:lvl4pPr>
      <a:lvl5pPr marL="11521153" indent="-1279717" algn="l" defTabSz="5120718" rtl="0" eaLnBrk="0" fontAlgn="base" hangingPunct="0">
        <a:spcBef>
          <a:spcPct val="20000"/>
        </a:spcBef>
        <a:spcAft>
          <a:spcPct val="0"/>
        </a:spcAft>
        <a:buChar char="»"/>
        <a:defRPr sz="11200">
          <a:solidFill>
            <a:schemeClr val="tx1"/>
          </a:solidFill>
          <a:latin typeface="+mn-lt"/>
        </a:defRPr>
      </a:lvl5pPr>
      <a:lvl6pPr marL="12054522" indent="-1279717" algn="l" defTabSz="5120718" rtl="0" fontAlgn="base">
        <a:spcBef>
          <a:spcPct val="20000"/>
        </a:spcBef>
        <a:spcAft>
          <a:spcPct val="0"/>
        </a:spcAft>
        <a:buChar char="»"/>
        <a:defRPr sz="11200">
          <a:solidFill>
            <a:schemeClr val="tx1"/>
          </a:solidFill>
          <a:latin typeface="+mn-lt"/>
        </a:defRPr>
      </a:lvl6pPr>
      <a:lvl7pPr marL="12587892" indent="-1279717" algn="l" defTabSz="5120718" rtl="0" fontAlgn="base">
        <a:spcBef>
          <a:spcPct val="20000"/>
        </a:spcBef>
        <a:spcAft>
          <a:spcPct val="0"/>
        </a:spcAft>
        <a:buChar char="»"/>
        <a:defRPr sz="11200">
          <a:solidFill>
            <a:schemeClr val="tx1"/>
          </a:solidFill>
          <a:latin typeface="+mn-lt"/>
        </a:defRPr>
      </a:lvl7pPr>
      <a:lvl8pPr marL="13121261" indent="-1279717" algn="l" defTabSz="5120718" rtl="0" fontAlgn="base">
        <a:spcBef>
          <a:spcPct val="20000"/>
        </a:spcBef>
        <a:spcAft>
          <a:spcPct val="0"/>
        </a:spcAft>
        <a:buChar char="»"/>
        <a:defRPr sz="11200">
          <a:solidFill>
            <a:schemeClr val="tx1"/>
          </a:solidFill>
          <a:latin typeface="+mn-lt"/>
        </a:defRPr>
      </a:lvl8pPr>
      <a:lvl9pPr marL="13654631" indent="-1279717" algn="l" defTabSz="5120718" rtl="0" fontAlgn="base">
        <a:spcBef>
          <a:spcPct val="20000"/>
        </a:spcBef>
        <a:spcAft>
          <a:spcPct val="0"/>
        </a:spcAft>
        <a:buChar char="»"/>
        <a:defRPr sz="11200">
          <a:solidFill>
            <a:schemeClr val="tx1"/>
          </a:solidFill>
          <a:latin typeface="+mn-lt"/>
        </a:defRPr>
      </a:lvl9pPr>
    </p:bodyStyle>
    <p:otherStyle>
      <a:defPPr>
        <a:defRPr lang="en-US"/>
      </a:defPPr>
      <a:lvl1pPr marL="0" algn="l" defTabSz="1066739" rtl="0" eaLnBrk="1" latinLnBrk="0" hangingPunct="1">
        <a:defRPr sz="2100" kern="1200">
          <a:solidFill>
            <a:schemeClr val="tx1"/>
          </a:solidFill>
          <a:latin typeface="+mn-lt"/>
          <a:ea typeface="+mn-ea"/>
          <a:cs typeface="+mn-cs"/>
        </a:defRPr>
      </a:lvl1pPr>
      <a:lvl2pPr marL="533370" algn="l" defTabSz="1066739" rtl="0" eaLnBrk="1" latinLnBrk="0" hangingPunct="1">
        <a:defRPr sz="2100" kern="1200">
          <a:solidFill>
            <a:schemeClr val="tx1"/>
          </a:solidFill>
          <a:latin typeface="+mn-lt"/>
          <a:ea typeface="+mn-ea"/>
          <a:cs typeface="+mn-cs"/>
        </a:defRPr>
      </a:lvl2pPr>
      <a:lvl3pPr marL="1066739" algn="l" defTabSz="1066739" rtl="0" eaLnBrk="1" latinLnBrk="0" hangingPunct="1">
        <a:defRPr sz="2100" kern="1200">
          <a:solidFill>
            <a:schemeClr val="tx1"/>
          </a:solidFill>
          <a:latin typeface="+mn-lt"/>
          <a:ea typeface="+mn-ea"/>
          <a:cs typeface="+mn-cs"/>
        </a:defRPr>
      </a:lvl3pPr>
      <a:lvl4pPr marL="1600109" algn="l" defTabSz="1066739" rtl="0" eaLnBrk="1" latinLnBrk="0" hangingPunct="1">
        <a:defRPr sz="2100" kern="1200">
          <a:solidFill>
            <a:schemeClr val="tx1"/>
          </a:solidFill>
          <a:latin typeface="+mn-lt"/>
          <a:ea typeface="+mn-ea"/>
          <a:cs typeface="+mn-cs"/>
        </a:defRPr>
      </a:lvl4pPr>
      <a:lvl5pPr marL="2133478" algn="l" defTabSz="1066739" rtl="0" eaLnBrk="1" latinLnBrk="0" hangingPunct="1">
        <a:defRPr sz="2100" kern="1200">
          <a:solidFill>
            <a:schemeClr val="tx1"/>
          </a:solidFill>
          <a:latin typeface="+mn-lt"/>
          <a:ea typeface="+mn-ea"/>
          <a:cs typeface="+mn-cs"/>
        </a:defRPr>
      </a:lvl5pPr>
      <a:lvl6pPr marL="2666848" algn="l" defTabSz="1066739" rtl="0" eaLnBrk="1" latinLnBrk="0" hangingPunct="1">
        <a:defRPr sz="2100" kern="1200">
          <a:solidFill>
            <a:schemeClr val="tx1"/>
          </a:solidFill>
          <a:latin typeface="+mn-lt"/>
          <a:ea typeface="+mn-ea"/>
          <a:cs typeface="+mn-cs"/>
        </a:defRPr>
      </a:lvl6pPr>
      <a:lvl7pPr marL="3200217" algn="l" defTabSz="1066739" rtl="0" eaLnBrk="1" latinLnBrk="0" hangingPunct="1">
        <a:defRPr sz="2100" kern="1200">
          <a:solidFill>
            <a:schemeClr val="tx1"/>
          </a:solidFill>
          <a:latin typeface="+mn-lt"/>
          <a:ea typeface="+mn-ea"/>
          <a:cs typeface="+mn-cs"/>
        </a:defRPr>
      </a:lvl7pPr>
      <a:lvl8pPr marL="3733587" algn="l" defTabSz="1066739" rtl="0" eaLnBrk="1" latinLnBrk="0" hangingPunct="1">
        <a:defRPr sz="2100" kern="1200">
          <a:solidFill>
            <a:schemeClr val="tx1"/>
          </a:solidFill>
          <a:latin typeface="+mn-lt"/>
          <a:ea typeface="+mn-ea"/>
          <a:cs typeface="+mn-cs"/>
        </a:defRPr>
      </a:lvl8pPr>
      <a:lvl9pPr marL="4266956" algn="l" defTabSz="106673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9260" y="1"/>
            <a:ext cx="31994740" cy="5404379"/>
          </a:xfrm>
          <a:prstGeom prst="rect">
            <a:avLst/>
          </a:prstGeom>
          <a:solidFill>
            <a:schemeClr val="accent2"/>
          </a:solidFill>
          <a:ln w="9525">
            <a:solidFill>
              <a:schemeClr val="tx1"/>
            </a:solidFill>
            <a:miter lim="800000"/>
            <a:headEnd/>
            <a:tailEnd/>
          </a:ln>
          <a:effectLst/>
        </p:spPr>
        <p:txBody>
          <a:bodyPr lIns="186679" tIns="93340" rIns="186679" bIns="93340" anchor="ctr"/>
          <a:lstStyle/>
          <a:p>
            <a:pPr algn="ctr" defTabSz="5120718"/>
            <a:r>
              <a:rPr lang="en-US" sz="5400" b="1" dirty="0">
                <a:solidFill>
                  <a:schemeClr val="bg1"/>
                </a:solidFill>
                <a:latin typeface="Garamond" panose="02020404030301010803" pitchFamily="18" charset="0"/>
              </a:rPr>
              <a:t>Racial/Ethnic Representation in Lifestyle Weight Loss Intervention Studies </a:t>
            </a:r>
            <a:endParaRPr lang="en-US" sz="5400" b="1" dirty="0" smtClean="0">
              <a:solidFill>
                <a:schemeClr val="bg1"/>
              </a:solidFill>
              <a:latin typeface="Garamond" panose="02020404030301010803" pitchFamily="18" charset="0"/>
            </a:endParaRPr>
          </a:p>
          <a:p>
            <a:pPr algn="ctr" defTabSz="5120718"/>
            <a:r>
              <a:rPr lang="en-US" sz="5400" b="1" dirty="0" smtClean="0">
                <a:solidFill>
                  <a:schemeClr val="bg1"/>
                </a:solidFill>
                <a:latin typeface="Garamond" panose="02020404030301010803" pitchFamily="18" charset="0"/>
              </a:rPr>
              <a:t>in </a:t>
            </a:r>
            <a:r>
              <a:rPr lang="en-US" sz="5400" b="1" dirty="0">
                <a:solidFill>
                  <a:schemeClr val="bg1"/>
                </a:solidFill>
                <a:latin typeface="Garamond" panose="02020404030301010803" pitchFamily="18" charset="0"/>
              </a:rPr>
              <a:t>the United States: A Systematic </a:t>
            </a:r>
            <a:r>
              <a:rPr lang="en-US" sz="5400" b="1" dirty="0" smtClean="0">
                <a:solidFill>
                  <a:schemeClr val="bg1"/>
                </a:solidFill>
                <a:latin typeface="Garamond" panose="02020404030301010803" pitchFamily="18" charset="0"/>
              </a:rPr>
              <a:t>Review</a:t>
            </a:r>
          </a:p>
          <a:p>
            <a:pPr algn="ctr" defTabSz="5120718"/>
            <a:r>
              <a:rPr lang="en-US" sz="4000" b="1" dirty="0">
                <a:solidFill>
                  <a:schemeClr val="bg1"/>
                </a:solidFill>
                <a:latin typeface="Garamond" panose="02020404030301010803" pitchFamily="18" charset="0"/>
              </a:rPr>
              <a:t>Christina F. Haughton, MPH, </a:t>
            </a:r>
            <a:r>
              <a:rPr lang="en-US" sz="4000" b="1" dirty="0" smtClean="0">
                <a:solidFill>
                  <a:schemeClr val="bg1"/>
                </a:solidFill>
                <a:latin typeface="Garamond" panose="02020404030301010803" pitchFamily="18" charset="0"/>
              </a:rPr>
              <a:t>Valerie J. Silfee, PhD,</a:t>
            </a:r>
            <a:r>
              <a:rPr lang="en-US" sz="4000" b="1" dirty="0" smtClean="0">
                <a:solidFill>
                  <a:schemeClr val="bg1"/>
                </a:solidFill>
                <a:latin typeface="Garamond" panose="02020404030301010803" pitchFamily="18" charset="0"/>
              </a:rPr>
              <a:t> </a:t>
            </a:r>
            <a:r>
              <a:rPr lang="en-US" sz="4000" b="1" dirty="0" smtClean="0">
                <a:solidFill>
                  <a:schemeClr val="bg1"/>
                </a:solidFill>
                <a:latin typeface="Garamond" panose="02020404030301010803" pitchFamily="18" charset="0"/>
              </a:rPr>
              <a:t>Monica L. Wang, </a:t>
            </a:r>
            <a:r>
              <a:rPr lang="en-US" sz="4000" b="1" dirty="0" smtClean="0">
                <a:solidFill>
                  <a:schemeClr val="bg1"/>
                </a:solidFill>
                <a:latin typeface="Garamond" panose="02020404030301010803" pitchFamily="18" charset="0"/>
              </a:rPr>
              <a:t>Sc</a:t>
            </a:r>
            <a:r>
              <a:rPr lang="en-US" sz="4000" b="1" dirty="0" smtClean="0">
                <a:solidFill>
                  <a:schemeClr val="bg1"/>
                </a:solidFill>
                <a:latin typeface="Garamond" panose="02020404030301010803" pitchFamily="18" charset="0"/>
              </a:rPr>
              <a:t>D</a:t>
            </a:r>
            <a:r>
              <a:rPr lang="en-US" sz="4000" b="1" dirty="0" smtClean="0">
                <a:solidFill>
                  <a:schemeClr val="bg1"/>
                </a:solidFill>
                <a:latin typeface="Garamond" panose="02020404030301010803" pitchFamily="18" charset="0"/>
              </a:rPr>
              <a:t>, David P. Estabrook, </a:t>
            </a:r>
            <a:r>
              <a:rPr lang="en-US" sz="4000" b="1" dirty="0" smtClean="0">
                <a:solidFill>
                  <a:schemeClr val="bg1"/>
                </a:solidFill>
                <a:latin typeface="Garamond" panose="02020404030301010803" pitchFamily="18" charset="0"/>
              </a:rPr>
              <a:t>Andrea C. Lopez,</a:t>
            </a:r>
            <a:endParaRPr lang="en-US" sz="4000" b="1" dirty="0" smtClean="0">
              <a:solidFill>
                <a:schemeClr val="bg1"/>
              </a:solidFill>
              <a:latin typeface="Garamond" panose="02020404030301010803" pitchFamily="18" charset="0"/>
            </a:endParaRPr>
          </a:p>
          <a:p>
            <a:pPr algn="ctr" defTabSz="5120718"/>
            <a:r>
              <a:rPr lang="en-US" sz="4000" b="1" dirty="0" smtClean="0">
                <a:solidFill>
                  <a:schemeClr val="bg1"/>
                </a:solidFill>
                <a:latin typeface="Garamond" panose="02020404030301010803" pitchFamily="18" charset="0"/>
              </a:rPr>
              <a:t>Christine </a:t>
            </a:r>
            <a:r>
              <a:rPr lang="en-US" sz="4000" b="1" dirty="0" smtClean="0">
                <a:solidFill>
                  <a:schemeClr val="bg1"/>
                </a:solidFill>
                <a:latin typeface="Garamond" panose="02020404030301010803" pitchFamily="18" charset="0"/>
              </a:rPr>
              <a:t>F. Frisard, MS, </a:t>
            </a:r>
            <a:r>
              <a:rPr lang="en-US" sz="4000" b="1" dirty="0" smtClean="0">
                <a:solidFill>
                  <a:schemeClr val="bg1"/>
                </a:solidFill>
                <a:latin typeface="Garamond" panose="02020404030301010803" pitchFamily="18" charset="0"/>
              </a:rPr>
              <a:t>Milagros C. Rosal, PhD, Sherry </a:t>
            </a:r>
            <a:r>
              <a:rPr lang="en-US" sz="4000" b="1" dirty="0" smtClean="0">
                <a:solidFill>
                  <a:schemeClr val="bg1"/>
                </a:solidFill>
                <a:latin typeface="Garamond" panose="02020404030301010803" pitchFamily="18" charset="0"/>
              </a:rPr>
              <a:t>L. Pagoto, </a:t>
            </a:r>
            <a:r>
              <a:rPr lang="en-US" sz="4000" b="1" dirty="0">
                <a:solidFill>
                  <a:schemeClr val="bg1"/>
                </a:solidFill>
                <a:latin typeface="Garamond" panose="02020404030301010803" pitchFamily="18" charset="0"/>
              </a:rPr>
              <a:t>PhD, Stephenie  C. Lemon, PhD </a:t>
            </a:r>
            <a:endParaRPr lang="en-US" sz="4000" b="1" dirty="0" smtClean="0">
              <a:solidFill>
                <a:schemeClr val="bg1"/>
              </a:solidFill>
              <a:latin typeface="Garamond" panose="02020404030301010803" pitchFamily="18" charset="0"/>
            </a:endParaRPr>
          </a:p>
          <a:p>
            <a:pPr algn="ctr" defTabSz="5120718"/>
            <a:endParaRPr lang="en-US" sz="2800" b="1" dirty="0">
              <a:solidFill>
                <a:schemeClr val="bg1"/>
              </a:solidFill>
              <a:latin typeface="Garamond" panose="02020404030301010803" pitchFamily="18" charset="0"/>
            </a:endParaRPr>
          </a:p>
        </p:txBody>
      </p:sp>
      <p:sp>
        <p:nvSpPr>
          <p:cNvPr id="2051" name="Rectangle 5"/>
          <p:cNvSpPr>
            <a:spLocks noChangeArrowheads="1"/>
          </p:cNvSpPr>
          <p:nvPr/>
        </p:nvSpPr>
        <p:spPr bwMode="auto">
          <a:xfrm>
            <a:off x="-56330" y="50364187"/>
            <a:ext cx="31994740" cy="788671"/>
          </a:xfrm>
          <a:prstGeom prst="rect">
            <a:avLst/>
          </a:prstGeom>
          <a:solidFill>
            <a:schemeClr val="folHlink"/>
          </a:solidFill>
          <a:ln w="9525">
            <a:solidFill>
              <a:schemeClr val="tx1"/>
            </a:solidFill>
            <a:miter lim="800000"/>
            <a:headEnd/>
            <a:tailEnd/>
          </a:ln>
          <a:effectLst/>
        </p:spPr>
        <p:txBody>
          <a:bodyPr wrap="none" lIns="106674" tIns="53337" rIns="106674" bIns="53337" anchor="ctr"/>
          <a:lstStyle/>
          <a:p>
            <a:endParaRPr lang="en-US"/>
          </a:p>
        </p:txBody>
      </p:sp>
      <p:sp>
        <p:nvSpPr>
          <p:cNvPr id="2052" name="Rectangle 10"/>
          <p:cNvSpPr>
            <a:spLocks noChangeArrowheads="1"/>
          </p:cNvSpPr>
          <p:nvPr/>
        </p:nvSpPr>
        <p:spPr bwMode="auto">
          <a:xfrm>
            <a:off x="890543" y="5693106"/>
            <a:ext cx="14665413" cy="1281642"/>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Introduction</a:t>
            </a:r>
            <a:endParaRPr lang="en-US" sz="6600" b="1" cap="small" dirty="0">
              <a:solidFill>
                <a:schemeClr val="bg1"/>
              </a:solidFill>
              <a:latin typeface="Garamond" panose="02020404030301010803" pitchFamily="18" charset="0"/>
            </a:endParaRPr>
          </a:p>
        </p:txBody>
      </p:sp>
      <p:sp>
        <p:nvSpPr>
          <p:cNvPr id="2054" name="Rectangle 12"/>
          <p:cNvSpPr>
            <a:spLocks noChangeArrowheads="1"/>
          </p:cNvSpPr>
          <p:nvPr/>
        </p:nvSpPr>
        <p:spPr bwMode="auto">
          <a:xfrm>
            <a:off x="16444136" y="5694032"/>
            <a:ext cx="14960839"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Methods</a:t>
            </a:r>
            <a:endParaRPr lang="en-US" sz="6600" b="1" cap="small" dirty="0">
              <a:solidFill>
                <a:schemeClr val="bg1"/>
              </a:solidFill>
              <a:latin typeface="Garamond" panose="02020404030301010803" pitchFamily="18" charset="0"/>
            </a:endParaRPr>
          </a:p>
        </p:txBody>
      </p:sp>
      <p:sp>
        <p:nvSpPr>
          <p:cNvPr id="2055" name="Rectangle 13"/>
          <p:cNvSpPr>
            <a:spLocks noChangeArrowheads="1"/>
          </p:cNvSpPr>
          <p:nvPr/>
        </p:nvSpPr>
        <p:spPr bwMode="auto">
          <a:xfrm>
            <a:off x="1681030" y="29565600"/>
            <a:ext cx="28651200" cy="1281642"/>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500" b="1" cap="small" dirty="0" smtClean="0">
                <a:solidFill>
                  <a:schemeClr val="bg1"/>
                </a:solidFill>
                <a:latin typeface="Garamond" panose="02020404030301010803" pitchFamily="18" charset="0"/>
              </a:rPr>
              <a:t>Results</a:t>
            </a:r>
            <a:endParaRPr lang="en-US" sz="6500" b="1" cap="small" dirty="0">
              <a:solidFill>
                <a:schemeClr val="bg1"/>
              </a:solidFill>
              <a:latin typeface="Garamond" panose="02020404030301010803" pitchFamily="18" charset="0"/>
            </a:endParaRPr>
          </a:p>
        </p:txBody>
      </p:sp>
      <p:sp>
        <p:nvSpPr>
          <p:cNvPr id="2059" name="Text Box 20"/>
          <p:cNvSpPr txBox="1">
            <a:spLocks noChangeArrowheads="1"/>
          </p:cNvSpPr>
          <p:nvPr/>
        </p:nvSpPr>
        <p:spPr bwMode="auto">
          <a:xfrm>
            <a:off x="16425435" y="7072842"/>
            <a:ext cx="15256264" cy="22348416"/>
          </a:xfrm>
          <a:prstGeom prst="rect">
            <a:avLst/>
          </a:prstGeom>
          <a:noFill/>
          <a:ln w="9525">
            <a:noFill/>
            <a:miter lim="800000"/>
            <a:headEnd/>
            <a:tailEnd/>
          </a:ln>
          <a:effectLst/>
        </p:spPr>
        <p:txBody>
          <a:bodyPr wrap="square" lIns="186679" tIns="93340" rIns="186679" bIns="93340">
            <a:spAutoFit/>
          </a:bodyPr>
          <a:lstStyle/>
          <a:p>
            <a:r>
              <a:rPr lang="en-US" sz="3600" b="1" u="sng" dirty="0" smtClean="0">
                <a:latin typeface="Garamond" panose="02020404030301010803" pitchFamily="18" charset="0"/>
              </a:rPr>
              <a:t>Search Strategy </a:t>
            </a:r>
          </a:p>
          <a:p>
            <a:pPr marL="457200" indent="-457200">
              <a:buFont typeface="Arial" pitchFamily="34" charset="0"/>
              <a:buChar char="•"/>
            </a:pPr>
            <a:r>
              <a:rPr lang="en-US" sz="3600" dirty="0" smtClean="0">
                <a:latin typeface="Garamond" panose="02020404030301010803" pitchFamily="18" charset="0"/>
              </a:rPr>
              <a:t> January </a:t>
            </a:r>
            <a:r>
              <a:rPr lang="en-US" sz="3600" dirty="0">
                <a:latin typeface="Garamond" panose="02020404030301010803" pitchFamily="18" charset="0"/>
              </a:rPr>
              <a:t>1, 2009 and December 31, </a:t>
            </a:r>
            <a:r>
              <a:rPr lang="en-US" sz="3600" dirty="0" smtClean="0">
                <a:latin typeface="Garamond" panose="02020404030301010803" pitchFamily="18" charset="0"/>
              </a:rPr>
              <a:t>2015</a:t>
            </a:r>
          </a:p>
          <a:p>
            <a:pPr marL="457200" indent="-457200">
              <a:buFont typeface="Arial" pitchFamily="34" charset="0"/>
              <a:buChar char="•"/>
            </a:pPr>
            <a:r>
              <a:rPr lang="en-US" sz="3600" dirty="0">
                <a:latin typeface="Garamond" panose="02020404030301010803" pitchFamily="18" charset="0"/>
              </a:rPr>
              <a:t> </a:t>
            </a:r>
            <a:r>
              <a:rPr lang="en-US" sz="3600" dirty="0" smtClean="0">
                <a:latin typeface="Garamond" panose="02020404030301010803" pitchFamily="18" charset="0"/>
              </a:rPr>
              <a:t>PUBMED</a:t>
            </a:r>
            <a:r>
              <a:rPr lang="en-US" sz="3600" dirty="0">
                <a:latin typeface="Garamond" panose="02020404030301010803" pitchFamily="18" charset="0"/>
              </a:rPr>
              <a:t>, MEDLINE and </a:t>
            </a:r>
            <a:r>
              <a:rPr lang="en-US" sz="3600" dirty="0" smtClean="0">
                <a:latin typeface="Garamond" panose="02020404030301010803" pitchFamily="18" charset="0"/>
              </a:rPr>
              <a:t>PSYCHINFO </a:t>
            </a:r>
            <a:r>
              <a:rPr lang="en-US" sz="3600" dirty="0">
                <a:latin typeface="Garamond" panose="02020404030301010803" pitchFamily="18" charset="0"/>
              </a:rPr>
              <a:t>search </a:t>
            </a:r>
            <a:r>
              <a:rPr lang="en-US" sz="3600" dirty="0" smtClean="0">
                <a:latin typeface="Garamond" panose="02020404030301010803" pitchFamily="18" charset="0"/>
              </a:rPr>
              <a:t>engines were used. </a:t>
            </a:r>
          </a:p>
          <a:p>
            <a:pPr marL="457200" indent="-457200">
              <a:buFont typeface="Arial" pitchFamily="34" charset="0"/>
              <a:buChar char="•"/>
            </a:pPr>
            <a:r>
              <a:rPr lang="en-US" sz="3600" dirty="0">
                <a:latin typeface="Garamond" panose="02020404030301010803" pitchFamily="18" charset="0"/>
              </a:rPr>
              <a:t> </a:t>
            </a:r>
            <a:r>
              <a:rPr lang="en-US" sz="3600" dirty="0" smtClean="0">
                <a:latin typeface="Garamond" panose="02020404030301010803" pitchFamily="18" charset="0"/>
              </a:rPr>
              <a:t>Search terms: </a:t>
            </a:r>
            <a:r>
              <a:rPr lang="en-US" sz="3600" dirty="0">
                <a:latin typeface="Garamond" panose="02020404030301010803" pitchFamily="18" charset="0"/>
              </a:rPr>
              <a:t>“weight”, “loss”, “overweight”, “obese”, </a:t>
            </a:r>
            <a:r>
              <a:rPr lang="en-US" sz="3600" dirty="0" smtClean="0">
                <a:latin typeface="Garamond" panose="02020404030301010803" pitchFamily="18" charset="0"/>
              </a:rPr>
              <a:t>“intervention”, “</a:t>
            </a:r>
            <a:r>
              <a:rPr lang="en-US" sz="3600" dirty="0">
                <a:latin typeface="Garamond" panose="02020404030301010803" pitchFamily="18" charset="0"/>
              </a:rPr>
              <a:t>trial</a:t>
            </a:r>
            <a:r>
              <a:rPr lang="en-US" sz="3600" dirty="0" smtClean="0">
                <a:latin typeface="Garamond" panose="02020404030301010803" pitchFamily="18" charset="0"/>
              </a:rPr>
              <a:t>”</a:t>
            </a:r>
          </a:p>
          <a:p>
            <a:pPr marL="457200" indent="-457200">
              <a:buFont typeface="Arial" pitchFamily="34" charset="0"/>
              <a:buChar char="•"/>
            </a:pPr>
            <a:r>
              <a:rPr lang="en-US" sz="3600" dirty="0">
                <a:latin typeface="Garamond" panose="02020404030301010803" pitchFamily="18" charset="0"/>
              </a:rPr>
              <a:t> </a:t>
            </a:r>
            <a:r>
              <a:rPr lang="en-US" sz="3600" dirty="0" smtClean="0">
                <a:latin typeface="Garamond" panose="02020404030301010803" pitchFamily="18" charset="0"/>
              </a:rPr>
              <a:t>The </a:t>
            </a:r>
            <a:r>
              <a:rPr lang="en-US" sz="3600" dirty="0">
                <a:latin typeface="Garamond" panose="02020404030301010803" pitchFamily="18" charset="0"/>
              </a:rPr>
              <a:t>reference lists of studies that met inclusion </a:t>
            </a:r>
            <a:r>
              <a:rPr lang="en-US" sz="3600" dirty="0" smtClean="0">
                <a:latin typeface="Garamond" panose="02020404030301010803" pitchFamily="18" charset="0"/>
              </a:rPr>
              <a:t>criteria </a:t>
            </a:r>
            <a:r>
              <a:rPr lang="en-US" sz="3600" dirty="0">
                <a:latin typeface="Garamond" panose="02020404030301010803" pitchFamily="18" charset="0"/>
              </a:rPr>
              <a:t>were </a:t>
            </a:r>
            <a:r>
              <a:rPr lang="en-US" sz="3600" dirty="0" smtClean="0">
                <a:latin typeface="Garamond" panose="02020404030301010803" pitchFamily="18" charset="0"/>
              </a:rPr>
              <a:t>also searched </a:t>
            </a:r>
            <a:endParaRPr lang="en-US" sz="3600" dirty="0" smtClean="0">
              <a:latin typeface="Garamond" panose="02020404030301010803" pitchFamily="18" charset="0"/>
            </a:endParaRPr>
          </a:p>
          <a:p>
            <a:endParaRPr lang="en-US" sz="3600" b="1" u="sng" dirty="0" smtClean="0">
              <a:latin typeface="Garamond" panose="02020404030301010803" pitchFamily="18" charset="0"/>
            </a:endParaRPr>
          </a:p>
          <a:p>
            <a:r>
              <a:rPr lang="en-US" sz="3600" b="1" u="sng" dirty="0" smtClean="0">
                <a:latin typeface="Garamond" panose="02020404030301010803" pitchFamily="18" charset="0"/>
              </a:rPr>
              <a:t>Inclusion and Exclusion Criteria</a:t>
            </a:r>
          </a:p>
          <a:p>
            <a:r>
              <a:rPr lang="en-US" sz="3600" b="1" i="1" dirty="0" smtClean="0">
                <a:latin typeface="Garamond" panose="02020404030301010803" pitchFamily="18" charset="0"/>
              </a:rPr>
              <a:t>Inclusion criteria:</a:t>
            </a:r>
            <a:r>
              <a:rPr lang="en-US" sz="3600" dirty="0" smtClean="0">
                <a:latin typeface="Garamond" panose="02020404030301010803" pitchFamily="18" charset="0"/>
              </a:rPr>
              <a:t> </a:t>
            </a:r>
            <a:r>
              <a:rPr lang="en-US" sz="3600" dirty="0">
                <a:latin typeface="Garamond" panose="02020404030301010803" pitchFamily="18" charset="0"/>
              </a:rPr>
              <a:t>(1) measured weight loss as a primary or secondary outcome, (2) implementation and evaluation of a behavioral intervention for weight loss, (3) study samples comprised of adult participants (≥ 18 years) who were non-hospitalized and non-institutionalized, (4) studies had a follow-up of 6 months or longer, (5) publication in peer-reviewed journal between January 1, 2009 and December 31, 2015 and (6) studies were conducted in the U.S. </a:t>
            </a:r>
            <a:endParaRPr lang="en-US" sz="3600" dirty="0" smtClean="0">
              <a:latin typeface="Garamond" panose="02020404030301010803" pitchFamily="18" charset="0"/>
            </a:endParaRPr>
          </a:p>
          <a:p>
            <a:r>
              <a:rPr lang="en-US" sz="3600" b="1" i="1" dirty="0" smtClean="0">
                <a:latin typeface="Garamond" panose="02020404030301010803" pitchFamily="18" charset="0"/>
              </a:rPr>
              <a:t>Exclusion criteria: </a:t>
            </a:r>
            <a:r>
              <a:rPr lang="en-US" sz="3600" dirty="0">
                <a:latin typeface="Garamond" panose="02020404030301010803" pitchFamily="18" charset="0"/>
              </a:rPr>
              <a:t>(1) evaluation of a pharmacological or surgical intervention, environmental or policy intervention only (2) basic science study of prescribed dietary meals or exercise, (3) study focused on program evaluation, (4) study focused on survey development, (5) study aim was weight maintenance or weight gain prevention, and (6) study aim was to conduct a secondary/mediation analysis of a trial. </a:t>
            </a:r>
            <a:endParaRPr lang="en-US" sz="3600" dirty="0" smtClean="0">
              <a:latin typeface="Garamond" panose="02020404030301010803" pitchFamily="18" charset="0"/>
            </a:endParaRPr>
          </a:p>
          <a:p>
            <a:endParaRPr lang="en-US" sz="3600" dirty="0" smtClean="0">
              <a:latin typeface="Garamond" panose="02020404030301010803" pitchFamily="18" charset="0"/>
            </a:endParaRPr>
          </a:p>
          <a:p>
            <a:r>
              <a:rPr lang="en-US" sz="3600" b="1" u="sng" dirty="0" smtClean="0">
                <a:latin typeface="Garamond" panose="02020404030301010803" pitchFamily="18" charset="0"/>
              </a:rPr>
              <a:t>Article </a:t>
            </a:r>
            <a:r>
              <a:rPr lang="en-US" sz="3600" b="1" u="sng" dirty="0" smtClean="0">
                <a:latin typeface="Garamond" panose="02020404030301010803" pitchFamily="18" charset="0"/>
              </a:rPr>
              <a:t>Review Process</a:t>
            </a:r>
          </a:p>
          <a:p>
            <a:pPr marL="457200" indent="-457200">
              <a:buFont typeface="Arial" panose="020B0604020202020204" pitchFamily="34" charset="0"/>
              <a:buChar char="•"/>
            </a:pPr>
            <a:r>
              <a:rPr lang="en-US" sz="3600" dirty="0" smtClean="0">
                <a:latin typeface="Garamond" panose="02020404030301010803" pitchFamily="18" charset="0"/>
              </a:rPr>
              <a:t>Two authors reviewed titles and abstracts to determine articles for full review</a:t>
            </a:r>
          </a:p>
          <a:p>
            <a:pPr marL="457200" indent="-457200">
              <a:buFont typeface="Arial" panose="020B0604020202020204" pitchFamily="34" charset="0"/>
              <a:buChar char="•"/>
            </a:pPr>
            <a:r>
              <a:rPr lang="en-US" sz="3600" dirty="0" smtClean="0">
                <a:latin typeface="Garamond" panose="02020404030301010803" pitchFamily="18" charset="0"/>
              </a:rPr>
              <a:t>A systematic coding tool and protocol was developed and pre-tested</a:t>
            </a:r>
          </a:p>
          <a:p>
            <a:pPr marL="457200" indent="-457200">
              <a:buFont typeface="Arial" panose="020B0604020202020204" pitchFamily="34" charset="0"/>
              <a:buChar char="•"/>
            </a:pPr>
            <a:r>
              <a:rPr lang="en-US" sz="3600" dirty="0" smtClean="0">
                <a:latin typeface="Garamond" panose="02020404030301010803" pitchFamily="18" charset="0"/>
              </a:rPr>
              <a:t>Each article was reviewed by two reviewers, inter-rater reliability was calculated</a:t>
            </a:r>
          </a:p>
          <a:p>
            <a:endParaRPr lang="en-US" sz="3600" dirty="0" smtClean="0">
              <a:latin typeface="Garamond" panose="02020404030301010803" pitchFamily="18" charset="0"/>
            </a:endParaRPr>
          </a:p>
          <a:p>
            <a:r>
              <a:rPr lang="en-US" sz="3600" b="1" u="sng" dirty="0" smtClean="0">
                <a:latin typeface="Garamond" panose="02020404030301010803" pitchFamily="18" charset="0"/>
              </a:rPr>
              <a:t>Coding Criteria</a:t>
            </a:r>
          </a:p>
          <a:p>
            <a:r>
              <a:rPr lang="en-US" sz="3600" dirty="0" smtClean="0">
                <a:latin typeface="Garamond" panose="02020404030301010803" pitchFamily="18" charset="0"/>
              </a:rPr>
              <a:t>Race/Ethnicity Categories: (IRA=100%); </a:t>
            </a:r>
          </a:p>
          <a:p>
            <a:r>
              <a:rPr lang="en-US" sz="3600" dirty="0" smtClean="0">
                <a:latin typeface="Garamond" panose="02020404030301010803" pitchFamily="18" charset="0"/>
              </a:rPr>
              <a:t>Study </a:t>
            </a:r>
            <a:r>
              <a:rPr lang="en-US" sz="3600" dirty="0">
                <a:latin typeface="Garamond" panose="02020404030301010803" pitchFamily="18" charset="0"/>
              </a:rPr>
              <a:t>Design and Recruitment Strategies to Enhance Racial and Ethnic Minority Group Participation: </a:t>
            </a:r>
            <a:r>
              <a:rPr lang="en-US" sz="3600" dirty="0" smtClean="0">
                <a:latin typeface="Garamond" panose="02020404030301010803" pitchFamily="18" charset="0"/>
              </a:rPr>
              <a:t>(IRA=89.7%); </a:t>
            </a:r>
          </a:p>
          <a:p>
            <a:r>
              <a:rPr lang="en-US" sz="3600" dirty="0">
                <a:latin typeface="Garamond" panose="02020404030301010803" pitchFamily="18" charset="0"/>
              </a:rPr>
              <a:t>Race/Ethnicity Sub-Group Analysis:</a:t>
            </a:r>
            <a:r>
              <a:rPr lang="en-US" sz="3600" dirty="0" smtClean="0">
                <a:latin typeface="Garamond" panose="02020404030301010803" pitchFamily="18" charset="0"/>
              </a:rPr>
              <a:t> (IRA=96.6%); </a:t>
            </a:r>
          </a:p>
          <a:p>
            <a:r>
              <a:rPr lang="en-US" sz="3600" dirty="0" smtClean="0">
                <a:latin typeface="Garamond" panose="02020404030301010803" pitchFamily="18" charset="0"/>
              </a:rPr>
              <a:t>Study Characteristics: Behavioral </a:t>
            </a:r>
            <a:r>
              <a:rPr lang="en-US" sz="3600" dirty="0">
                <a:latin typeface="Garamond" panose="02020404030301010803" pitchFamily="18" charset="0"/>
              </a:rPr>
              <a:t>Target(s</a:t>
            </a:r>
            <a:r>
              <a:rPr lang="en-US" sz="3600" dirty="0" smtClean="0">
                <a:latin typeface="Garamond" panose="02020404030301010803" pitchFamily="18" charset="0"/>
              </a:rPr>
              <a:t>) (</a:t>
            </a:r>
            <a:r>
              <a:rPr lang="en-US" sz="3600" dirty="0">
                <a:latin typeface="Garamond" panose="02020404030301010803" pitchFamily="18" charset="0"/>
              </a:rPr>
              <a:t>IRA=96.5</a:t>
            </a:r>
            <a:r>
              <a:rPr lang="en-US" sz="3600" dirty="0" smtClean="0">
                <a:latin typeface="Garamond" panose="02020404030301010803" pitchFamily="18" charset="0"/>
              </a:rPr>
              <a:t>%), Intervention Setting</a:t>
            </a:r>
            <a:r>
              <a:rPr lang="en-US" sz="3600" dirty="0">
                <a:latin typeface="Garamond" panose="02020404030301010803" pitchFamily="18" charset="0"/>
              </a:rPr>
              <a:t> </a:t>
            </a:r>
            <a:r>
              <a:rPr lang="en-US" sz="3600" dirty="0" smtClean="0">
                <a:latin typeface="Garamond" panose="02020404030301010803" pitchFamily="18" charset="0"/>
              </a:rPr>
              <a:t>(IRA=86.0%), </a:t>
            </a:r>
            <a:r>
              <a:rPr lang="en-US" sz="3600" dirty="0">
                <a:latin typeface="Garamond" panose="02020404030301010803" pitchFamily="18" charset="0"/>
              </a:rPr>
              <a:t>Study </a:t>
            </a:r>
            <a:r>
              <a:rPr lang="en-US" sz="3600" dirty="0" smtClean="0">
                <a:latin typeface="Garamond" panose="02020404030301010803" pitchFamily="18" charset="0"/>
              </a:rPr>
              <a:t>Location</a:t>
            </a:r>
            <a:r>
              <a:rPr lang="en-US" sz="3600" dirty="0">
                <a:latin typeface="Garamond" panose="02020404030301010803" pitchFamily="18" charset="0"/>
              </a:rPr>
              <a:t> </a:t>
            </a:r>
            <a:r>
              <a:rPr lang="en-US" sz="3600" dirty="0" smtClean="0">
                <a:latin typeface="Garamond" panose="02020404030301010803" pitchFamily="18" charset="0"/>
              </a:rPr>
              <a:t>(IRA</a:t>
            </a:r>
            <a:r>
              <a:rPr lang="en-US" sz="3600" dirty="0">
                <a:latin typeface="Garamond" panose="02020404030301010803" pitchFamily="18" charset="0"/>
              </a:rPr>
              <a:t>= 98.9</a:t>
            </a:r>
            <a:r>
              <a:rPr lang="en-US" sz="3600" dirty="0" smtClean="0">
                <a:latin typeface="Garamond" panose="02020404030301010803" pitchFamily="18" charset="0"/>
              </a:rPr>
              <a:t>%), </a:t>
            </a:r>
            <a:r>
              <a:rPr lang="en-US" sz="3600" dirty="0">
                <a:latin typeface="Garamond" panose="02020404030301010803" pitchFamily="18" charset="0"/>
              </a:rPr>
              <a:t>Intervention </a:t>
            </a:r>
            <a:r>
              <a:rPr lang="en-US" sz="3600" dirty="0" smtClean="0">
                <a:latin typeface="Garamond" panose="02020404030301010803" pitchFamily="18" charset="0"/>
              </a:rPr>
              <a:t>Format (</a:t>
            </a:r>
            <a:r>
              <a:rPr lang="en-US" sz="3600" dirty="0">
                <a:latin typeface="Garamond" panose="02020404030301010803" pitchFamily="18" charset="0"/>
              </a:rPr>
              <a:t>IRA = 95.4%). </a:t>
            </a:r>
          </a:p>
          <a:p>
            <a:endParaRPr lang="en-US" sz="3600" dirty="0" smtClean="0">
              <a:latin typeface="Garamond" panose="02020404030301010803" pitchFamily="18" charset="0"/>
            </a:endParaRPr>
          </a:p>
          <a:p>
            <a:r>
              <a:rPr lang="en-US" sz="3600" b="1" u="sng" dirty="0" smtClean="0">
                <a:latin typeface="Garamond" panose="02020404030301010803" pitchFamily="18" charset="0"/>
              </a:rPr>
              <a:t>Analysis</a:t>
            </a:r>
            <a:endParaRPr lang="en-US" sz="3600" b="1" u="sng" dirty="0" smtClean="0">
              <a:latin typeface="Garamond" panose="02020404030301010803" pitchFamily="18" charset="0"/>
            </a:endParaRPr>
          </a:p>
          <a:p>
            <a:pPr marL="457200" indent="-457200">
              <a:buFont typeface="Arial" panose="020B0604020202020204" pitchFamily="34" charset="0"/>
              <a:buChar char="•"/>
            </a:pPr>
            <a:r>
              <a:rPr lang="en-US" sz="3600" dirty="0" smtClean="0">
                <a:latin typeface="Garamond" panose="02020404030301010803" pitchFamily="18" charset="0"/>
              </a:rPr>
              <a:t>Measurement </a:t>
            </a:r>
            <a:r>
              <a:rPr lang="en-US" sz="3600" dirty="0">
                <a:latin typeface="Garamond" panose="02020404030301010803" pitchFamily="18" charset="0"/>
              </a:rPr>
              <a:t>methods of race/ethnicity and the number of racial/ethnic categories reported in each study were described. </a:t>
            </a:r>
            <a:endParaRPr lang="en-US" sz="3600" dirty="0" smtClean="0">
              <a:latin typeface="Garamond" panose="02020404030301010803" pitchFamily="18" charset="0"/>
            </a:endParaRPr>
          </a:p>
          <a:p>
            <a:pPr marL="457200" indent="-457200">
              <a:buFont typeface="Arial" panose="020B0604020202020204" pitchFamily="34" charset="0"/>
              <a:buChar char="•"/>
            </a:pPr>
            <a:r>
              <a:rPr lang="en-US" sz="3600" dirty="0" smtClean="0">
                <a:latin typeface="Garamond" panose="02020404030301010803" pitchFamily="18" charset="0"/>
              </a:rPr>
              <a:t>The </a:t>
            </a:r>
            <a:r>
              <a:rPr lang="en-US" sz="3600" dirty="0">
                <a:latin typeface="Garamond" panose="02020404030301010803" pitchFamily="18" charset="0"/>
              </a:rPr>
              <a:t>percent of the sample for each racial/ethnic group was determined within each study and descriptive </a:t>
            </a:r>
            <a:r>
              <a:rPr lang="en-US" sz="3600" dirty="0" smtClean="0">
                <a:latin typeface="Garamond" panose="02020404030301010803" pitchFamily="18" charset="0"/>
              </a:rPr>
              <a:t>statistics were </a:t>
            </a:r>
            <a:r>
              <a:rPr lang="en-US" sz="3600" dirty="0">
                <a:latin typeface="Garamond" panose="02020404030301010803" pitchFamily="18" charset="0"/>
              </a:rPr>
              <a:t>calculated to describe the </a:t>
            </a:r>
            <a:r>
              <a:rPr lang="en-US" sz="3600" dirty="0" smtClean="0">
                <a:latin typeface="Garamond" panose="02020404030301010803" pitchFamily="18" charset="0"/>
              </a:rPr>
              <a:t>distribution.</a:t>
            </a:r>
          </a:p>
          <a:p>
            <a:pPr marL="457200" indent="-457200">
              <a:buFont typeface="Arial" panose="020B0604020202020204" pitchFamily="34" charset="0"/>
              <a:buChar char="•"/>
            </a:pPr>
            <a:r>
              <a:rPr lang="en-US" sz="3600" dirty="0" smtClean="0">
                <a:latin typeface="Garamond" panose="02020404030301010803" pitchFamily="18" charset="0"/>
              </a:rPr>
              <a:t>Recruitment </a:t>
            </a:r>
            <a:r>
              <a:rPr lang="en-US" sz="3600" dirty="0">
                <a:latin typeface="Garamond" panose="02020404030301010803" pitchFamily="18" charset="0"/>
              </a:rPr>
              <a:t>approaches to include a diverse sample </a:t>
            </a:r>
            <a:r>
              <a:rPr lang="en-US" sz="3600" dirty="0" smtClean="0">
                <a:latin typeface="Garamond" panose="02020404030301010803" pitchFamily="18" charset="0"/>
              </a:rPr>
              <a:t>and the extent </a:t>
            </a:r>
            <a:r>
              <a:rPr lang="en-US" sz="3600" dirty="0">
                <a:latin typeface="Garamond" panose="02020404030301010803" pitchFamily="18" charset="0"/>
              </a:rPr>
              <a:t>to which the studies included additional analyses by race/ethnicity </a:t>
            </a:r>
            <a:r>
              <a:rPr lang="en-US" sz="3600" dirty="0" smtClean="0">
                <a:latin typeface="Garamond" panose="02020404030301010803" pitchFamily="18" charset="0"/>
              </a:rPr>
              <a:t>were described </a:t>
            </a:r>
            <a:r>
              <a:rPr lang="en-US" sz="3600" dirty="0">
                <a:latin typeface="Garamond" panose="02020404030301010803" pitchFamily="18" charset="0"/>
              </a:rPr>
              <a:t>narratively. </a:t>
            </a:r>
            <a:endParaRPr lang="en-US" sz="3600" dirty="0" smtClean="0">
              <a:latin typeface="Garamond" panose="02020404030301010803" pitchFamily="18" charset="0"/>
            </a:endParaRPr>
          </a:p>
        </p:txBody>
      </p:sp>
      <p:pic>
        <p:nvPicPr>
          <p:cNvPr id="18" name="Picture 697" descr="UMMS-Inf-2col"/>
          <p:cNvPicPr>
            <a:picLocks noChangeAspect="1" noChangeArrowheads="1"/>
          </p:cNvPicPr>
          <p:nvPr/>
        </p:nvPicPr>
        <p:blipFill>
          <a:blip r:embed="rId3" cstate="print"/>
          <a:srcRect/>
          <a:stretch>
            <a:fillRect/>
          </a:stretch>
        </p:blipFill>
        <p:spPr bwMode="auto">
          <a:xfrm>
            <a:off x="381000" y="664931"/>
            <a:ext cx="3175000" cy="4018790"/>
          </a:xfrm>
          <a:prstGeom prst="rect">
            <a:avLst/>
          </a:prstGeom>
          <a:noFill/>
          <a:ln w="9525">
            <a:noFill/>
            <a:miter lim="800000"/>
            <a:headEnd/>
            <a:tailEnd/>
          </a:ln>
        </p:spPr>
      </p:pic>
      <p:sp>
        <p:nvSpPr>
          <p:cNvPr id="1025" name="Rectangle 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6" name="Rectangle 25"/>
          <p:cNvSpPr/>
          <p:nvPr/>
        </p:nvSpPr>
        <p:spPr>
          <a:xfrm>
            <a:off x="698500" y="7086103"/>
            <a:ext cx="15011400" cy="6740307"/>
          </a:xfrm>
          <a:prstGeom prst="rect">
            <a:avLst/>
          </a:prstGeom>
        </p:spPr>
        <p:txBody>
          <a:bodyPr wrap="square">
            <a:spAutoFit/>
          </a:bodyPr>
          <a:lstStyle/>
          <a:p>
            <a:pPr marL="571500" lvl="0" indent="-571500">
              <a:buFont typeface="Arial" pitchFamily="34" charset="0"/>
              <a:buChar char="•"/>
            </a:pPr>
            <a:r>
              <a:rPr lang="en-US" sz="3600" dirty="0">
                <a:latin typeface="Garamond" panose="02020404030301010803" pitchFamily="18" charset="0"/>
              </a:rPr>
              <a:t>Obesity remains a persistent public health and health disparity concern in the United States and eliminating health disparities, particularly among racial/ethnic minority groups, is a major health priority in the US</a:t>
            </a:r>
            <a:r>
              <a:rPr lang="en-US" sz="3600" dirty="0" smtClean="0">
                <a:latin typeface="Garamond" panose="02020404030301010803" pitchFamily="18" charset="0"/>
              </a:rPr>
              <a:t>.</a:t>
            </a:r>
          </a:p>
          <a:p>
            <a:pPr marL="571500" lvl="0" indent="-571500">
              <a:buFont typeface="Arial" pitchFamily="34" charset="0"/>
              <a:buChar char="•"/>
            </a:pPr>
            <a:r>
              <a:rPr lang="en-US" sz="3600" dirty="0" smtClean="0">
                <a:latin typeface="Garamond" panose="02020404030301010803" pitchFamily="18" charset="0"/>
              </a:rPr>
              <a:t>The NIH </a:t>
            </a:r>
            <a:r>
              <a:rPr lang="en-US" sz="3600" dirty="0">
                <a:latin typeface="Garamond" panose="02020404030301010803" pitchFamily="18" charset="0"/>
              </a:rPr>
              <a:t>Revitalization Act and Federal Law </a:t>
            </a:r>
            <a:r>
              <a:rPr lang="en-US" sz="3600" dirty="0" smtClean="0">
                <a:latin typeface="Garamond" panose="02020404030301010803" pitchFamily="18" charset="0"/>
              </a:rPr>
              <a:t>in 1993 required </a:t>
            </a:r>
            <a:r>
              <a:rPr lang="en-US" sz="3600" dirty="0">
                <a:latin typeface="Garamond" panose="02020404030301010803" pitchFamily="18" charset="0"/>
              </a:rPr>
              <a:t>that racial/ethnic minority </a:t>
            </a:r>
            <a:r>
              <a:rPr lang="en-US" sz="3600" dirty="0" smtClean="0">
                <a:latin typeface="Garamond" panose="02020404030301010803" pitchFamily="18" charset="0"/>
              </a:rPr>
              <a:t>groups be </a:t>
            </a:r>
            <a:r>
              <a:rPr lang="en-US" sz="3600" dirty="0">
                <a:latin typeface="Garamond" panose="02020404030301010803" pitchFamily="18" charset="0"/>
              </a:rPr>
              <a:t>included in </a:t>
            </a:r>
            <a:r>
              <a:rPr lang="en-US" sz="3600" dirty="0" smtClean="0">
                <a:latin typeface="Garamond" panose="02020404030301010803" pitchFamily="18" charset="0"/>
              </a:rPr>
              <a:t>human </a:t>
            </a:r>
            <a:r>
              <a:rPr lang="en-US" sz="3600" dirty="0">
                <a:latin typeface="Garamond" panose="02020404030301010803" pitchFamily="18" charset="0"/>
              </a:rPr>
              <a:t>subject research studies as appropriate for the proposed goals and aims of the </a:t>
            </a:r>
            <a:r>
              <a:rPr lang="en-US" sz="3600" dirty="0" smtClean="0">
                <a:latin typeface="Garamond" panose="02020404030301010803" pitchFamily="18" charset="0"/>
              </a:rPr>
              <a:t>study. Despite </a:t>
            </a:r>
            <a:r>
              <a:rPr lang="en-US" sz="3600" dirty="0">
                <a:latin typeface="Garamond" panose="02020404030301010803" pitchFamily="18" charset="0"/>
              </a:rPr>
              <a:t>this effort for inclusion, underrepresentation of minorities in research has been </a:t>
            </a:r>
            <a:r>
              <a:rPr lang="en-US" sz="3600" dirty="0" smtClean="0">
                <a:latin typeface="Garamond" panose="02020404030301010803" pitchFamily="18" charset="0"/>
              </a:rPr>
              <a:t>documented.</a:t>
            </a:r>
          </a:p>
          <a:p>
            <a:pPr marL="571500" lvl="0" indent="-571500">
              <a:buFont typeface="Arial" pitchFamily="34" charset="0"/>
              <a:buChar char="•"/>
            </a:pPr>
            <a:r>
              <a:rPr lang="en-US" sz="3600" dirty="0" smtClean="0">
                <a:latin typeface="Garamond" panose="02020404030301010803" pitchFamily="18" charset="0"/>
              </a:rPr>
              <a:t>Recent </a:t>
            </a:r>
            <a:r>
              <a:rPr lang="en-US" sz="3600" dirty="0">
                <a:latin typeface="Garamond" panose="02020404030301010803" pitchFamily="18" charset="0"/>
              </a:rPr>
              <a:t>examinations of racial/ethnic representation in behavioral weight loss trials are </a:t>
            </a:r>
            <a:r>
              <a:rPr lang="en-US" sz="3600" dirty="0" smtClean="0">
                <a:latin typeface="Garamond" panose="02020404030301010803" pitchFamily="18" charset="0"/>
              </a:rPr>
              <a:t>lacking.  </a:t>
            </a:r>
            <a:r>
              <a:rPr lang="en-US" sz="3600" dirty="0">
                <a:latin typeface="Garamond" panose="02020404030301010803" pitchFamily="18" charset="0"/>
              </a:rPr>
              <a:t>Describing racial/ethnic minority inclusion in contemporary behavioral weight loss studies is critical to our understanding of the relevance of current weight loss research to diverse populations, particularly those who disproportionately experience high burdens of obesity. </a:t>
            </a:r>
            <a:endParaRPr lang="en-US" sz="3600" dirty="0" smtClean="0">
              <a:latin typeface="Garamond" panose="02020404030301010803" pitchFamily="18" charset="0"/>
            </a:endParaRPr>
          </a:p>
        </p:txBody>
      </p:sp>
      <p:sp>
        <p:nvSpPr>
          <p:cNvPr id="27" name="Rectangle 26"/>
          <p:cNvSpPr/>
          <p:nvPr/>
        </p:nvSpPr>
        <p:spPr>
          <a:xfrm>
            <a:off x="698500" y="42824401"/>
            <a:ext cx="15049500" cy="584775"/>
          </a:xfrm>
          <a:prstGeom prst="rect">
            <a:avLst/>
          </a:prstGeom>
        </p:spPr>
        <p:txBody>
          <a:bodyPr wrap="square">
            <a:spAutoFit/>
          </a:bodyPr>
          <a:lstStyle/>
          <a:p>
            <a:pPr marL="788988" lvl="0" indent="-788988">
              <a:buFont typeface="Wingdings" pitchFamily="2" charset="2"/>
              <a:buChar char="§"/>
            </a:pPr>
            <a:endParaRPr lang="en-US" sz="3200" dirty="0"/>
          </a:p>
        </p:txBody>
      </p:sp>
      <p:sp>
        <p:nvSpPr>
          <p:cNvPr id="28" name="Rectangle 27"/>
          <p:cNvSpPr/>
          <p:nvPr/>
        </p:nvSpPr>
        <p:spPr>
          <a:xfrm>
            <a:off x="1397000" y="31093602"/>
            <a:ext cx="15303500" cy="1569660"/>
          </a:xfrm>
          <a:prstGeom prst="rect">
            <a:avLst/>
          </a:prstGeom>
        </p:spPr>
        <p:txBody>
          <a:bodyPr wrap="square">
            <a:spAutoFit/>
          </a:bodyPr>
          <a:lstStyle/>
          <a:p>
            <a:pPr marL="850900" lvl="1"/>
            <a:r>
              <a:rPr lang="en-US" sz="3200" dirty="0">
                <a:latin typeface="Garamond" panose="02020404030301010803" pitchFamily="18" charset="0"/>
              </a:rPr>
              <a:t>Number of articles that reported specific racial/ethnic categories and the percent of the total sample of each category represented in behavioral weight loss intervention studies in the United States between 2009-2015 (n=87).</a:t>
            </a:r>
            <a:endParaRPr lang="en-US" sz="3200" dirty="0">
              <a:latin typeface="Garamond" panose="02020404030301010803" pitchFamily="18" charset="0"/>
            </a:endParaRPr>
          </a:p>
        </p:txBody>
      </p:sp>
      <p:sp>
        <p:nvSpPr>
          <p:cNvPr id="2049" name="Rectangle 1"/>
          <p:cNvSpPr>
            <a:spLocks noChangeArrowheads="1"/>
          </p:cNvSpPr>
          <p:nvPr/>
        </p:nvSpPr>
        <p:spPr bwMode="auto">
          <a:xfrm>
            <a:off x="0" y="43934"/>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31" name="Rectangle 12"/>
          <p:cNvSpPr>
            <a:spLocks noChangeArrowheads="1"/>
          </p:cNvSpPr>
          <p:nvPr/>
        </p:nvSpPr>
        <p:spPr bwMode="auto">
          <a:xfrm>
            <a:off x="698500" y="13826410"/>
            <a:ext cx="14665413"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Study Aims</a:t>
            </a:r>
            <a:endParaRPr lang="en-US" sz="6600" b="1" cap="small" dirty="0">
              <a:solidFill>
                <a:schemeClr val="bg1"/>
              </a:solidFill>
              <a:latin typeface="Garamond" panose="02020404030301010803" pitchFamily="18" charset="0"/>
            </a:endParaRPr>
          </a:p>
        </p:txBody>
      </p:sp>
      <p:sp>
        <p:nvSpPr>
          <p:cNvPr id="2" name="TextBox 1"/>
          <p:cNvSpPr txBox="1"/>
          <p:nvPr/>
        </p:nvSpPr>
        <p:spPr>
          <a:xfrm>
            <a:off x="698500" y="15101549"/>
            <a:ext cx="14767055" cy="3416320"/>
          </a:xfrm>
          <a:prstGeom prst="rect">
            <a:avLst/>
          </a:prstGeom>
          <a:noFill/>
        </p:spPr>
        <p:txBody>
          <a:bodyPr wrap="square" rtlCol="0">
            <a:spAutoFit/>
          </a:bodyPr>
          <a:lstStyle/>
          <a:p>
            <a:pPr marL="571500" indent="-571500">
              <a:buFont typeface="Arial" pitchFamily="34" charset="0"/>
              <a:buChar char="•"/>
            </a:pPr>
            <a:r>
              <a:rPr lang="en-US" sz="3600" dirty="0">
                <a:latin typeface="Garamond" panose="02020404030301010803" pitchFamily="18" charset="0"/>
              </a:rPr>
              <a:t> The primary aim of this review was to evaluate representation of racial/ethnic sub-group members in behavioral weight loss interventions conducted among adults in the United States. </a:t>
            </a:r>
            <a:endParaRPr lang="en-US" sz="3600" dirty="0" smtClean="0">
              <a:latin typeface="Garamond" panose="02020404030301010803" pitchFamily="18" charset="0"/>
            </a:endParaRPr>
          </a:p>
          <a:p>
            <a:pPr marL="571500" indent="-571500">
              <a:buFont typeface="Arial" pitchFamily="34" charset="0"/>
              <a:buChar char="•"/>
            </a:pPr>
            <a:r>
              <a:rPr lang="en-US" sz="3600" dirty="0" smtClean="0">
                <a:latin typeface="Garamond" panose="02020404030301010803" pitchFamily="18" charset="0"/>
              </a:rPr>
              <a:t>The </a:t>
            </a:r>
            <a:r>
              <a:rPr lang="en-US" sz="3600" dirty="0">
                <a:latin typeface="Garamond" panose="02020404030301010803" pitchFamily="18" charset="0"/>
              </a:rPr>
              <a:t>secondary aims were to assess recruitment and study design approaches to include racial/ethnic groups and the extent of racial/ethnic sub-group analyses conducted in these studies.</a:t>
            </a:r>
            <a:endParaRPr lang="en-US" sz="3600" dirty="0">
              <a:latin typeface="Garamond" panose="02020404030301010803" pitchFamily="18" charset="0"/>
            </a:endParaRPr>
          </a:p>
        </p:txBody>
      </p:sp>
      <p:sp>
        <p:nvSpPr>
          <p:cNvPr id="33" name="Rectangle 12"/>
          <p:cNvSpPr>
            <a:spLocks noChangeArrowheads="1"/>
          </p:cNvSpPr>
          <p:nvPr/>
        </p:nvSpPr>
        <p:spPr bwMode="auto">
          <a:xfrm>
            <a:off x="832799" y="18548944"/>
            <a:ext cx="14665413"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Flow Chart </a:t>
            </a:r>
            <a:endParaRPr lang="en-US" sz="6600" b="1" cap="small" dirty="0">
              <a:solidFill>
                <a:schemeClr val="bg1"/>
              </a:solidFill>
              <a:latin typeface="Garamond" panose="02020404030301010803" pitchFamily="18" charset="0"/>
            </a:endParaRPr>
          </a:p>
        </p:txBody>
      </p:sp>
      <p:sp>
        <p:nvSpPr>
          <p:cNvPr id="6" name="TextBox 5"/>
          <p:cNvSpPr txBox="1"/>
          <p:nvPr/>
        </p:nvSpPr>
        <p:spPr>
          <a:xfrm>
            <a:off x="16550071" y="41283526"/>
            <a:ext cx="14815842" cy="3970318"/>
          </a:xfrm>
          <a:prstGeom prst="rect">
            <a:avLst/>
          </a:prstGeom>
          <a:noFill/>
        </p:spPr>
        <p:txBody>
          <a:bodyPr wrap="square" rtlCol="0">
            <a:spAutoFit/>
          </a:bodyPr>
          <a:lstStyle/>
          <a:p>
            <a:pPr marL="457200" indent="-457200">
              <a:buFont typeface="Arial" panose="020B0604020202020204" pitchFamily="34" charset="0"/>
              <a:buChar char="•"/>
            </a:pPr>
            <a:r>
              <a:rPr lang="en-US" sz="3600" dirty="0">
                <a:latin typeface="Garamond" panose="02020404030301010803" pitchFamily="18" charset="0"/>
              </a:rPr>
              <a:t>The majority of the 87 studies included a majority of White participants compared to any other racial/ethnic group. </a:t>
            </a:r>
            <a:endParaRPr lang="en-US" sz="3600" dirty="0" smtClean="0">
              <a:latin typeface="Garamond" panose="02020404030301010803" pitchFamily="18" charset="0"/>
            </a:endParaRPr>
          </a:p>
          <a:p>
            <a:pPr marL="457200" indent="-457200">
              <a:buFont typeface="Arial" panose="020B0604020202020204" pitchFamily="34" charset="0"/>
              <a:buChar char="•"/>
            </a:pPr>
            <a:r>
              <a:rPr lang="en-US" sz="3600" dirty="0">
                <a:latin typeface="Garamond" panose="02020404030301010803" pitchFamily="18" charset="0"/>
              </a:rPr>
              <a:t> The racial/ethnic categories </a:t>
            </a:r>
            <a:r>
              <a:rPr lang="en-US" sz="3600" dirty="0" smtClean="0">
                <a:latin typeface="Garamond" panose="02020404030301010803" pitchFamily="18" charset="0"/>
              </a:rPr>
              <a:t>used </a:t>
            </a:r>
            <a:r>
              <a:rPr lang="en-US" sz="3600" dirty="0">
                <a:latin typeface="Garamond" panose="02020404030301010803" pitchFamily="18" charset="0"/>
              </a:rPr>
              <a:t>to describe the sample varied. The number of categories ranged from a single racial/ethnic group to six different groups</a:t>
            </a:r>
            <a:r>
              <a:rPr lang="en-US" sz="3600" dirty="0" smtClean="0">
                <a:latin typeface="Garamond" panose="02020404030301010803" pitchFamily="18" charset="0"/>
              </a:rPr>
              <a:t>.</a:t>
            </a:r>
          </a:p>
          <a:p>
            <a:pPr marL="457200" indent="-457200">
              <a:buFont typeface="Arial" panose="020B0604020202020204" pitchFamily="34" charset="0"/>
              <a:buChar char="•"/>
            </a:pPr>
            <a:r>
              <a:rPr lang="en-US" sz="3600" dirty="0" smtClean="0">
                <a:latin typeface="Garamond" panose="02020404030301010803" pitchFamily="18" charset="0"/>
              </a:rPr>
              <a:t> </a:t>
            </a:r>
            <a:r>
              <a:rPr lang="en-US" sz="3600" dirty="0">
                <a:latin typeface="Garamond" panose="02020404030301010803" pitchFamily="18" charset="0"/>
              </a:rPr>
              <a:t>The “other” racial/ethnic category was used in a total of 62 of the </a:t>
            </a:r>
            <a:r>
              <a:rPr lang="en-US" sz="3600" dirty="0" smtClean="0">
                <a:latin typeface="Garamond" panose="02020404030301010803" pitchFamily="18" charset="0"/>
              </a:rPr>
              <a:t>87 studies.</a:t>
            </a:r>
          </a:p>
          <a:p>
            <a:pPr marL="457200" indent="-457200">
              <a:buFont typeface="Arial" panose="020B0604020202020204" pitchFamily="34" charset="0"/>
              <a:buChar char="•"/>
            </a:pPr>
            <a:r>
              <a:rPr lang="en-US" sz="3600" dirty="0">
                <a:latin typeface="Garamond" panose="02020404030301010803" pitchFamily="18" charset="0"/>
              </a:rPr>
              <a:t>Thirty-six of the 87 studies (41.4%) reported an intention to recruit a diverse sample and/or described targeted recruitment approaches. </a:t>
            </a:r>
            <a:endParaRPr lang="en-US" sz="3600" dirty="0">
              <a:latin typeface="Garamond" panose="02020404030301010803" pitchFamily="18" charset="0"/>
            </a:endParaRPr>
          </a:p>
        </p:txBody>
      </p:sp>
      <p:sp>
        <p:nvSpPr>
          <p:cNvPr id="35" name="Rectangle 12"/>
          <p:cNvSpPr>
            <a:spLocks noChangeArrowheads="1"/>
          </p:cNvSpPr>
          <p:nvPr/>
        </p:nvSpPr>
        <p:spPr bwMode="auto">
          <a:xfrm>
            <a:off x="16700500" y="45306643"/>
            <a:ext cx="14665413" cy="1279789"/>
          </a:xfrm>
          <a:prstGeom prst="rect">
            <a:avLst/>
          </a:prstGeom>
          <a:solidFill>
            <a:schemeClr val="folHlink"/>
          </a:solidFill>
          <a:ln w="12700">
            <a:solidFill>
              <a:schemeClr val="tx1"/>
            </a:solidFill>
            <a:miter lim="800000"/>
            <a:headEnd/>
            <a:tailEnd/>
          </a:ln>
          <a:effectLst/>
        </p:spPr>
        <p:txBody>
          <a:bodyPr wrap="none" lIns="186679" tIns="93340" rIns="186679" bIns="93340" anchor="ctr"/>
          <a:lstStyle/>
          <a:p>
            <a:pPr algn="ctr" defTabSz="5120718"/>
            <a:r>
              <a:rPr lang="en-US" sz="6600" b="1" cap="small" dirty="0" smtClean="0">
                <a:solidFill>
                  <a:schemeClr val="bg1"/>
                </a:solidFill>
                <a:latin typeface="Garamond" panose="02020404030301010803" pitchFamily="18" charset="0"/>
              </a:rPr>
              <a:t>Conclusions</a:t>
            </a:r>
            <a:endParaRPr lang="en-US" sz="6600" b="1" cap="small" dirty="0">
              <a:solidFill>
                <a:schemeClr val="bg1"/>
              </a:solidFill>
              <a:latin typeface="Garamond" panose="02020404030301010803" pitchFamily="18" charset="0"/>
            </a:endParaRPr>
          </a:p>
        </p:txBody>
      </p:sp>
      <p:sp>
        <p:nvSpPr>
          <p:cNvPr id="7" name="TextBox 6"/>
          <p:cNvSpPr txBox="1"/>
          <p:nvPr/>
        </p:nvSpPr>
        <p:spPr>
          <a:xfrm>
            <a:off x="15688129" y="45788362"/>
            <a:ext cx="16472854" cy="615553"/>
          </a:xfrm>
          <a:prstGeom prst="rect">
            <a:avLst/>
          </a:prstGeom>
          <a:noFill/>
        </p:spPr>
        <p:txBody>
          <a:bodyPr wrap="square" rtlCol="0">
            <a:spAutoFit/>
          </a:bodyPr>
          <a:lstStyle/>
          <a:p>
            <a:endParaRPr lang="en-US" sz="3400" dirty="0">
              <a:latin typeface="Garamond" panose="02020404030301010803" pitchFamily="18" charset="0"/>
            </a:endParaRPr>
          </a:p>
        </p:txBody>
      </p:sp>
      <p:sp>
        <p:nvSpPr>
          <p:cNvPr id="8" name="TextBox 7"/>
          <p:cNvSpPr txBox="1"/>
          <p:nvPr/>
        </p:nvSpPr>
        <p:spPr>
          <a:xfrm>
            <a:off x="16317745" y="46815728"/>
            <a:ext cx="15471644" cy="3416320"/>
          </a:xfrm>
          <a:prstGeom prst="rect">
            <a:avLst/>
          </a:prstGeom>
          <a:noFill/>
        </p:spPr>
        <p:txBody>
          <a:bodyPr wrap="square" rtlCol="0">
            <a:spAutoFit/>
          </a:bodyPr>
          <a:lstStyle/>
          <a:p>
            <a:pPr marL="457200" indent="-457200">
              <a:buFont typeface="Arial" panose="020B0604020202020204" pitchFamily="34" charset="0"/>
              <a:buChar char="•"/>
            </a:pPr>
            <a:r>
              <a:rPr lang="en-US" sz="3600" dirty="0">
                <a:latin typeface="Garamond" panose="02020404030301010803" pitchFamily="18" charset="0"/>
              </a:rPr>
              <a:t>Lack of adequate representation of racial and ethnic minority populations in behavioral trials limits the generalizability and potential public health impact of these interventions to groups that might most benefit from weight loss</a:t>
            </a:r>
            <a:r>
              <a:rPr lang="en-US" sz="3600" dirty="0" smtClean="0">
                <a:latin typeface="Garamond" panose="02020404030301010803" pitchFamily="18" charset="0"/>
              </a:rPr>
              <a:t>.</a:t>
            </a:r>
          </a:p>
          <a:p>
            <a:pPr marL="457200" indent="-457200">
              <a:buFont typeface="Arial" panose="020B0604020202020204" pitchFamily="34" charset="0"/>
              <a:buChar char="•"/>
            </a:pPr>
            <a:r>
              <a:rPr lang="en-US" sz="3600" dirty="0" smtClean="0">
                <a:latin typeface="Garamond" panose="02020404030301010803" pitchFamily="18" charset="0"/>
              </a:rPr>
              <a:t> </a:t>
            </a:r>
            <a:r>
              <a:rPr lang="en-US" sz="3600" dirty="0">
                <a:latin typeface="Garamond" panose="02020404030301010803" pitchFamily="18" charset="0"/>
              </a:rPr>
              <a:t>Given racial/ethnic disparities in obesity rates and the burden of obesity and obesity-related diseases among minority groups in the United States, greater inclusion in weight loss intervention studies is warranted.</a:t>
            </a:r>
            <a:endParaRPr lang="en-US" sz="3600" dirty="0">
              <a:latin typeface="Garamond" panose="02020404030301010803" pitchFamily="18" charset="0"/>
            </a:endParaRPr>
          </a:p>
        </p:txBody>
      </p:sp>
      <p:pic>
        <p:nvPicPr>
          <p:cNvPr id="12" name="Picture 11"/>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Lst>
          </a:blip>
          <a:stretch>
            <a:fillRect/>
          </a:stretch>
        </p:blipFill>
        <p:spPr>
          <a:xfrm>
            <a:off x="1058962" y="20135868"/>
            <a:ext cx="13061861" cy="9261376"/>
          </a:xfrm>
          <a:prstGeom prst="rect">
            <a:avLst/>
          </a:prstGeom>
        </p:spPr>
      </p:pic>
      <p:pic>
        <p:nvPicPr>
          <p:cNvPr id="15" name="Picture 14"/>
          <p:cNvPicPr>
            <a:picLocks noChangeAspect="1"/>
          </p:cNvPicPr>
          <p:nvPr/>
        </p:nvPicPr>
        <p:blipFill>
          <a:blip r:embed="rId6"/>
          <a:stretch>
            <a:fillRect/>
          </a:stretch>
        </p:blipFill>
        <p:spPr>
          <a:xfrm>
            <a:off x="1968500" y="32985243"/>
            <a:ext cx="14581571" cy="7938266"/>
          </a:xfrm>
          <a:prstGeom prst="rect">
            <a:avLst/>
          </a:prstGeom>
          <a:ln>
            <a:solidFill>
              <a:schemeClr val="tx1"/>
            </a:solidFill>
          </a:ln>
        </p:spPr>
      </p:pic>
      <p:pic>
        <p:nvPicPr>
          <p:cNvPr id="54" name="Picture 5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151355" y="32985243"/>
            <a:ext cx="12637914" cy="7938266"/>
          </a:xfrm>
          <a:prstGeom prst="rect">
            <a:avLst/>
          </a:prstGeom>
          <a:noFill/>
          <a:ln>
            <a:solidFill>
              <a:schemeClr val="tx1"/>
            </a:solidFill>
          </a:ln>
        </p:spPr>
      </p:pic>
      <p:graphicFrame>
        <p:nvGraphicFramePr>
          <p:cNvPr id="19" name="Table 18"/>
          <p:cNvGraphicFramePr>
            <a:graphicFrameLocks noGrp="1"/>
          </p:cNvGraphicFramePr>
          <p:nvPr>
            <p:extLst>
              <p:ext uri="{D42A27DB-BD31-4B8C-83A1-F6EECF244321}">
                <p14:modId xmlns:p14="http://schemas.microsoft.com/office/powerpoint/2010/main" val="2346737865"/>
              </p:ext>
            </p:extLst>
          </p:nvPr>
        </p:nvGraphicFramePr>
        <p:xfrm>
          <a:off x="3180540" y="43276214"/>
          <a:ext cx="10672764" cy="5918962"/>
        </p:xfrm>
        <a:graphic>
          <a:graphicData uri="http://schemas.openxmlformats.org/drawingml/2006/table">
            <a:tbl>
              <a:tblPr firstRow="1" firstCol="1" bandRow="1">
                <a:tableStyleId>{17292A2E-F333-43FB-9621-5CBBE7FDCDCB}</a:tableStyleId>
              </a:tblPr>
              <a:tblGrid>
                <a:gridCol w="4594440">
                  <a:extLst>
                    <a:ext uri="{9D8B030D-6E8A-4147-A177-3AD203B41FA5}">
                      <a16:colId xmlns:a16="http://schemas.microsoft.com/office/drawing/2014/main" val="2805190433"/>
                    </a:ext>
                  </a:extLst>
                </a:gridCol>
                <a:gridCol w="3039162">
                  <a:extLst>
                    <a:ext uri="{9D8B030D-6E8A-4147-A177-3AD203B41FA5}">
                      <a16:colId xmlns:a16="http://schemas.microsoft.com/office/drawing/2014/main" val="3872133197"/>
                    </a:ext>
                  </a:extLst>
                </a:gridCol>
                <a:gridCol w="3039162">
                  <a:extLst>
                    <a:ext uri="{9D8B030D-6E8A-4147-A177-3AD203B41FA5}">
                      <a16:colId xmlns:a16="http://schemas.microsoft.com/office/drawing/2014/main" val="1163388759"/>
                    </a:ext>
                  </a:extLst>
                </a:gridCol>
              </a:tblGrid>
              <a:tr h="832071">
                <a:tc>
                  <a:txBody>
                    <a:bodyPr/>
                    <a:lstStyle/>
                    <a:p>
                      <a:pPr marL="0" marR="0">
                        <a:lnSpc>
                          <a:spcPct val="200000"/>
                        </a:lnSpc>
                        <a:spcBef>
                          <a:spcPts val="0"/>
                        </a:spcBef>
                        <a:spcAft>
                          <a:spcPts val="0"/>
                        </a:spcAft>
                      </a:pPr>
                      <a:r>
                        <a:rPr lang="en-US" sz="3200" b="0" dirty="0">
                          <a:solidFill>
                            <a:schemeClr val="tx1"/>
                          </a:solidFill>
                          <a:effectLst/>
                          <a:latin typeface="Garamond" panose="02020404030301010803" pitchFamily="18" charset="0"/>
                        </a:rPr>
                        <a:t> </a:t>
                      </a:r>
                      <a:endParaRPr lang="en-US" sz="3200" b="0" dirty="0">
                        <a:solidFill>
                          <a:schemeClr val="tx1"/>
                        </a:solidFill>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1">
                        <a:lumMod val="65000"/>
                      </a:schemeClr>
                    </a:solidFill>
                  </a:tcPr>
                </a:tc>
                <a:tc>
                  <a:txBody>
                    <a:bodyPr/>
                    <a:lstStyle/>
                    <a:p>
                      <a:pPr marL="0" marR="0" algn="ctr">
                        <a:lnSpc>
                          <a:spcPct val="200000"/>
                        </a:lnSpc>
                        <a:spcBef>
                          <a:spcPts val="0"/>
                        </a:spcBef>
                        <a:spcAft>
                          <a:spcPts val="0"/>
                        </a:spcAft>
                      </a:pPr>
                      <a:r>
                        <a:rPr lang="en-US" sz="3200" b="0" dirty="0">
                          <a:solidFill>
                            <a:schemeClr val="tx1"/>
                          </a:solidFill>
                          <a:effectLst/>
                          <a:latin typeface="Garamond" panose="02020404030301010803" pitchFamily="18" charset="0"/>
                        </a:rPr>
                        <a:t>n</a:t>
                      </a:r>
                      <a:endParaRPr lang="en-US" sz="3200" b="0" dirty="0">
                        <a:solidFill>
                          <a:schemeClr val="tx1"/>
                        </a:solidFill>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T w="12700" cap="flat" cmpd="sng" algn="ctr">
                      <a:solidFill>
                        <a:schemeClr val="tx1"/>
                      </a:solidFill>
                      <a:prstDash val="solid"/>
                      <a:round/>
                      <a:headEnd type="none" w="med" len="med"/>
                      <a:tailEnd type="none" w="med" len="med"/>
                    </a:lnT>
                    <a:solidFill>
                      <a:schemeClr val="bg1">
                        <a:lumMod val="65000"/>
                      </a:schemeClr>
                    </a:solidFill>
                  </a:tcPr>
                </a:tc>
                <a:tc>
                  <a:txBody>
                    <a:bodyPr/>
                    <a:lstStyle/>
                    <a:p>
                      <a:pPr marL="0" marR="0" algn="ctr">
                        <a:lnSpc>
                          <a:spcPct val="200000"/>
                        </a:lnSpc>
                        <a:spcBef>
                          <a:spcPts val="0"/>
                        </a:spcBef>
                        <a:spcAft>
                          <a:spcPts val="0"/>
                        </a:spcAft>
                      </a:pPr>
                      <a:r>
                        <a:rPr lang="en-US" sz="3200" b="0" dirty="0">
                          <a:solidFill>
                            <a:schemeClr val="tx1"/>
                          </a:solidFill>
                          <a:effectLst/>
                          <a:latin typeface="Garamond" panose="02020404030301010803" pitchFamily="18" charset="0"/>
                        </a:rPr>
                        <a:t>%</a:t>
                      </a:r>
                      <a:endParaRPr lang="en-US" sz="3200" b="0" dirty="0">
                        <a:solidFill>
                          <a:schemeClr val="tx1"/>
                        </a:solidFill>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1">
                        <a:lumMod val="65000"/>
                      </a:schemeClr>
                    </a:solidFill>
                  </a:tcPr>
                </a:tc>
                <a:extLst>
                  <a:ext uri="{0D108BD9-81ED-4DB2-BD59-A6C34878D82A}">
                    <a16:rowId xmlns:a16="http://schemas.microsoft.com/office/drawing/2014/main" val="2630987691"/>
                  </a:ext>
                </a:extLst>
              </a:tr>
              <a:tr h="832071">
                <a:tc>
                  <a:txBody>
                    <a:bodyPr/>
                    <a:lstStyle/>
                    <a:p>
                      <a:pPr marL="0" marR="0">
                        <a:lnSpc>
                          <a:spcPct val="200000"/>
                        </a:lnSpc>
                        <a:spcBef>
                          <a:spcPts val="0"/>
                        </a:spcBef>
                        <a:spcAft>
                          <a:spcPts val="0"/>
                        </a:spcAft>
                      </a:pPr>
                      <a:r>
                        <a:rPr lang="en-US" sz="3200" b="0">
                          <a:effectLst/>
                          <a:latin typeface="Garamond" panose="02020404030301010803" pitchFamily="18" charset="0"/>
                        </a:rPr>
                        <a:t>White</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3200" b="0">
                          <a:effectLst/>
                          <a:latin typeface="Garamond" panose="02020404030301010803" pitchFamily="18" charset="0"/>
                        </a:rPr>
                        <a:t>16,629</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200000"/>
                        </a:lnSpc>
                        <a:spcBef>
                          <a:spcPts val="0"/>
                        </a:spcBef>
                        <a:spcAft>
                          <a:spcPts val="0"/>
                        </a:spcAft>
                      </a:pPr>
                      <a:r>
                        <a:rPr lang="en-US" sz="3200" b="0">
                          <a:effectLst/>
                          <a:latin typeface="Garamond" panose="02020404030301010803" pitchFamily="18" charset="0"/>
                        </a:rPr>
                        <a:t>61.0%</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24385131"/>
                  </a:ext>
                </a:extLst>
              </a:tr>
              <a:tr h="766286">
                <a:tc>
                  <a:txBody>
                    <a:bodyPr/>
                    <a:lstStyle/>
                    <a:p>
                      <a:pPr marL="0" marR="0">
                        <a:lnSpc>
                          <a:spcPct val="200000"/>
                        </a:lnSpc>
                        <a:spcBef>
                          <a:spcPts val="0"/>
                        </a:spcBef>
                        <a:spcAft>
                          <a:spcPts val="0"/>
                        </a:spcAft>
                      </a:pPr>
                      <a:r>
                        <a:rPr lang="en-US" sz="3200" b="0" dirty="0">
                          <a:effectLst/>
                          <a:latin typeface="Garamond" panose="02020404030301010803" pitchFamily="18" charset="0"/>
                        </a:rPr>
                        <a:t>Black/African American</a:t>
                      </a:r>
                      <a:endParaRPr lang="en-US" sz="3200" b="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3200" b="0" dirty="0">
                          <a:effectLst/>
                          <a:latin typeface="Garamond" panose="02020404030301010803" pitchFamily="18" charset="0"/>
                        </a:rPr>
                        <a:t>4,924</a:t>
                      </a:r>
                      <a:endParaRPr lang="en-US" sz="3200" b="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200000"/>
                        </a:lnSpc>
                        <a:spcBef>
                          <a:spcPts val="0"/>
                        </a:spcBef>
                        <a:spcAft>
                          <a:spcPts val="0"/>
                        </a:spcAft>
                      </a:pPr>
                      <a:r>
                        <a:rPr lang="en-US" sz="3200" b="0" dirty="0">
                          <a:effectLst/>
                          <a:latin typeface="Garamond" panose="02020404030301010803" pitchFamily="18" charset="0"/>
                        </a:rPr>
                        <a:t>18.0%</a:t>
                      </a:r>
                      <a:endParaRPr lang="en-US" sz="3200" b="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55547147"/>
                  </a:ext>
                </a:extLst>
              </a:tr>
              <a:tr h="832071">
                <a:tc>
                  <a:txBody>
                    <a:bodyPr/>
                    <a:lstStyle/>
                    <a:p>
                      <a:pPr marL="0" marR="0">
                        <a:lnSpc>
                          <a:spcPct val="200000"/>
                        </a:lnSpc>
                        <a:spcBef>
                          <a:spcPts val="0"/>
                        </a:spcBef>
                        <a:spcAft>
                          <a:spcPts val="0"/>
                        </a:spcAft>
                      </a:pPr>
                      <a:r>
                        <a:rPr lang="en-US" sz="3200" b="0">
                          <a:effectLst/>
                          <a:latin typeface="Garamond" panose="02020404030301010803" pitchFamily="18" charset="0"/>
                        </a:rPr>
                        <a:t>Latino/Hispanic</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3200" b="0">
                          <a:effectLst/>
                          <a:latin typeface="Garamond" panose="02020404030301010803" pitchFamily="18" charset="0"/>
                        </a:rPr>
                        <a:t>2481</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200000"/>
                        </a:lnSpc>
                        <a:spcBef>
                          <a:spcPts val="0"/>
                        </a:spcBef>
                        <a:spcAft>
                          <a:spcPts val="0"/>
                        </a:spcAft>
                      </a:pPr>
                      <a:r>
                        <a:rPr lang="en-US" sz="3200" b="0">
                          <a:effectLst/>
                          <a:latin typeface="Garamond" panose="02020404030301010803" pitchFamily="18" charset="0"/>
                        </a:rPr>
                        <a:t>9.1%</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82752281"/>
                  </a:ext>
                </a:extLst>
              </a:tr>
              <a:tr h="832071">
                <a:tc>
                  <a:txBody>
                    <a:bodyPr/>
                    <a:lstStyle/>
                    <a:p>
                      <a:pPr marL="0" marR="0">
                        <a:lnSpc>
                          <a:spcPct val="200000"/>
                        </a:lnSpc>
                        <a:spcBef>
                          <a:spcPts val="0"/>
                        </a:spcBef>
                        <a:spcAft>
                          <a:spcPts val="0"/>
                        </a:spcAft>
                      </a:pPr>
                      <a:r>
                        <a:rPr lang="en-US" sz="3200" b="0">
                          <a:effectLst/>
                          <a:latin typeface="Garamond" panose="02020404030301010803" pitchFamily="18" charset="0"/>
                        </a:rPr>
                        <a:t>Asian</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3200" b="0">
                          <a:effectLst/>
                          <a:latin typeface="Garamond" panose="02020404030301010803" pitchFamily="18" charset="0"/>
                        </a:rPr>
                        <a:t>561</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200000"/>
                        </a:lnSpc>
                        <a:spcBef>
                          <a:spcPts val="0"/>
                        </a:spcBef>
                        <a:spcAft>
                          <a:spcPts val="0"/>
                        </a:spcAft>
                      </a:pPr>
                      <a:r>
                        <a:rPr lang="en-US" sz="3200" b="0">
                          <a:effectLst/>
                          <a:latin typeface="Garamond" panose="02020404030301010803" pitchFamily="18" charset="0"/>
                        </a:rPr>
                        <a:t>2.0%</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68576959"/>
                  </a:ext>
                </a:extLst>
              </a:tr>
              <a:tr h="832071">
                <a:tc>
                  <a:txBody>
                    <a:bodyPr/>
                    <a:lstStyle/>
                    <a:p>
                      <a:pPr marL="0" marR="0">
                        <a:lnSpc>
                          <a:spcPct val="200000"/>
                        </a:lnSpc>
                        <a:spcBef>
                          <a:spcPts val="0"/>
                        </a:spcBef>
                        <a:spcAft>
                          <a:spcPts val="0"/>
                        </a:spcAft>
                      </a:pPr>
                      <a:r>
                        <a:rPr lang="en-US" sz="3200" b="0">
                          <a:effectLst/>
                          <a:latin typeface="Garamond" panose="02020404030301010803" pitchFamily="18" charset="0"/>
                        </a:rPr>
                        <a:t>American Indian</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tcPr>
                </a:tc>
                <a:tc>
                  <a:txBody>
                    <a:bodyPr/>
                    <a:lstStyle/>
                    <a:p>
                      <a:pPr marL="0" marR="0" algn="ctr">
                        <a:lnSpc>
                          <a:spcPct val="200000"/>
                        </a:lnSpc>
                        <a:spcBef>
                          <a:spcPts val="0"/>
                        </a:spcBef>
                        <a:spcAft>
                          <a:spcPts val="0"/>
                        </a:spcAft>
                      </a:pPr>
                      <a:r>
                        <a:rPr lang="en-US" sz="3200" b="0">
                          <a:effectLst/>
                          <a:latin typeface="Garamond" panose="02020404030301010803" pitchFamily="18" charset="0"/>
                        </a:rPr>
                        <a:t>295</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200000"/>
                        </a:lnSpc>
                        <a:spcBef>
                          <a:spcPts val="0"/>
                        </a:spcBef>
                        <a:spcAft>
                          <a:spcPts val="0"/>
                        </a:spcAft>
                      </a:pPr>
                      <a:r>
                        <a:rPr lang="en-US" sz="3200" b="0">
                          <a:effectLst/>
                          <a:latin typeface="Garamond" panose="02020404030301010803" pitchFamily="18" charset="0"/>
                        </a:rPr>
                        <a:t>1.1%</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81631263"/>
                  </a:ext>
                </a:extLst>
              </a:tr>
              <a:tr h="832071">
                <a:tc>
                  <a:txBody>
                    <a:bodyPr/>
                    <a:lstStyle/>
                    <a:p>
                      <a:pPr marL="0" marR="0">
                        <a:lnSpc>
                          <a:spcPct val="200000"/>
                        </a:lnSpc>
                        <a:spcBef>
                          <a:spcPts val="0"/>
                        </a:spcBef>
                        <a:spcAft>
                          <a:spcPts val="0"/>
                        </a:spcAft>
                      </a:pPr>
                      <a:r>
                        <a:rPr lang="en-US" sz="3200" b="0">
                          <a:effectLst/>
                          <a:latin typeface="Garamond" panose="02020404030301010803" pitchFamily="18" charset="0"/>
                        </a:rPr>
                        <a:t>Other</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3200" b="0">
                          <a:effectLst/>
                          <a:latin typeface="Garamond" panose="02020404030301010803" pitchFamily="18" charset="0"/>
                        </a:rPr>
                        <a:t>2,133</a:t>
                      </a:r>
                      <a:endParaRPr lang="en-US" sz="3200" b="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B w="12700" cap="flat" cmpd="sng" algn="ctr">
                      <a:solidFill>
                        <a:schemeClr val="tx1"/>
                      </a:solidFill>
                      <a:prstDash val="solid"/>
                      <a:round/>
                      <a:headEnd type="none" w="med" len="med"/>
                      <a:tailEnd type="none" w="med" len="med"/>
                    </a:lnB>
                  </a:tcPr>
                </a:tc>
                <a:tc>
                  <a:txBody>
                    <a:bodyPr/>
                    <a:lstStyle/>
                    <a:p>
                      <a:pPr marL="0" marR="0" algn="ctr">
                        <a:lnSpc>
                          <a:spcPct val="200000"/>
                        </a:lnSpc>
                        <a:spcBef>
                          <a:spcPts val="0"/>
                        </a:spcBef>
                        <a:spcAft>
                          <a:spcPts val="0"/>
                        </a:spcAft>
                      </a:pPr>
                      <a:r>
                        <a:rPr lang="en-US" sz="3200" b="0" dirty="0">
                          <a:effectLst/>
                          <a:latin typeface="Garamond" panose="02020404030301010803" pitchFamily="18" charset="0"/>
                        </a:rPr>
                        <a:t>7.8%</a:t>
                      </a:r>
                      <a:endParaRPr lang="en-US" sz="3200" b="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586620"/>
                  </a:ext>
                </a:extLst>
              </a:tr>
            </a:tbl>
          </a:graphicData>
        </a:graphic>
      </p:graphicFrame>
      <p:sp>
        <p:nvSpPr>
          <p:cNvPr id="58" name="Rectangle 57"/>
          <p:cNvSpPr/>
          <p:nvPr/>
        </p:nvSpPr>
        <p:spPr>
          <a:xfrm>
            <a:off x="16283651" y="31154377"/>
            <a:ext cx="14106902" cy="1077218"/>
          </a:xfrm>
          <a:prstGeom prst="rect">
            <a:avLst/>
          </a:prstGeom>
        </p:spPr>
        <p:txBody>
          <a:bodyPr wrap="square">
            <a:spAutoFit/>
          </a:bodyPr>
          <a:lstStyle/>
          <a:p>
            <a:pPr marL="850900" lvl="1"/>
            <a:r>
              <a:rPr lang="en-US" sz="3200" dirty="0" smtClean="0">
                <a:latin typeface="Garamond" panose="02020404030301010803" pitchFamily="18" charset="0"/>
              </a:rPr>
              <a:t>Boxplots </a:t>
            </a:r>
            <a:r>
              <a:rPr lang="en-US" sz="3200" dirty="0">
                <a:latin typeface="Garamond" panose="02020404030301010803" pitchFamily="18" charset="0"/>
              </a:rPr>
              <a:t>of distributions of racial/ethnic categories among behavioral weight loss interventions in the United States 2009-2015 (n=87).</a:t>
            </a:r>
            <a:endParaRPr lang="en-US" sz="3200" dirty="0">
              <a:latin typeface="Garamond" panose="02020404030301010803" pitchFamily="18" charset="0"/>
            </a:endParaRPr>
          </a:p>
        </p:txBody>
      </p:sp>
      <p:sp>
        <p:nvSpPr>
          <p:cNvPr id="59" name="Rectangle 58"/>
          <p:cNvSpPr/>
          <p:nvPr/>
        </p:nvSpPr>
        <p:spPr>
          <a:xfrm>
            <a:off x="1665161" y="41553911"/>
            <a:ext cx="14106902" cy="1569660"/>
          </a:xfrm>
          <a:prstGeom prst="rect">
            <a:avLst/>
          </a:prstGeom>
        </p:spPr>
        <p:txBody>
          <a:bodyPr wrap="square">
            <a:spAutoFit/>
          </a:bodyPr>
          <a:lstStyle/>
          <a:p>
            <a:pPr marL="850900" lvl="1"/>
            <a:r>
              <a:rPr lang="en-US" sz="3200" dirty="0">
                <a:latin typeface="Garamond" panose="02020404030301010803" pitchFamily="18" charset="0"/>
              </a:rPr>
              <a:t>Number and percentage of participants by racial/ethnic category in behavioral weight loss interventions in the United States 2009-2015 across the 87 included studies. </a:t>
            </a:r>
            <a:endParaRPr lang="en-US" sz="3200" dirty="0">
              <a:latin typeface="Garamond" panose="02020404030301010803"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1013</TotalTime>
  <Words>922</Words>
  <Application>Microsoft Office PowerPoint</Application>
  <PresentationFormat>Custom</PresentationFormat>
  <Paragraphs>71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Garamond</vt:lpstr>
      <vt:lpstr>Times New Roman</vt:lpstr>
      <vt:lpstr>Wingdings</vt:lpstr>
      <vt:lpstr>Default Design</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a scientific poster</dc:title>
  <dc:subject>Template For Scientific Poster Presentation</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Haughton, Christina</cp:lastModifiedBy>
  <cp:revision>115</cp:revision>
  <dcterms:created xsi:type="dcterms:W3CDTF">2004-07-27T20:30:49Z</dcterms:created>
  <dcterms:modified xsi:type="dcterms:W3CDTF">2017-03-18T01:41:41Z</dcterms:modified>
  <cp:category>scientific poster template</cp:category>
</cp:coreProperties>
</file>