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5" r:id="rId1"/>
  </p:sldMasterIdLst>
  <p:notesMasterIdLst>
    <p:notesMasterId r:id="rId30"/>
  </p:notesMasterIdLst>
  <p:sldIdLst>
    <p:sldId id="256" r:id="rId2"/>
    <p:sldId id="257" r:id="rId3"/>
    <p:sldId id="259" r:id="rId4"/>
    <p:sldId id="262" r:id="rId5"/>
    <p:sldId id="263" r:id="rId6"/>
    <p:sldId id="261"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32D0FC-208E-4F32-BEBD-A0BF6ACA0379}" type="doc">
      <dgm:prSet loTypeId="urn:microsoft.com/office/officeart/2005/8/layout/process4" loCatId="process" qsTypeId="urn:microsoft.com/office/officeart/2005/8/quickstyle/simple1" qsCatId="simple" csTypeId="urn:microsoft.com/office/officeart/2005/8/colors/accent4_5" csCatId="accent4" phldr="1"/>
      <dgm:spPr/>
      <dgm:t>
        <a:bodyPr/>
        <a:lstStyle/>
        <a:p>
          <a:endParaRPr lang="en-US"/>
        </a:p>
      </dgm:t>
    </dgm:pt>
    <dgm:pt modelId="{140530B7-5501-4AD3-84FC-206167F2C396}">
      <dgm:prSet phldrT="[Text]" custT="1"/>
      <dgm:spPr/>
      <dgm:t>
        <a:bodyPr/>
        <a:lstStyle/>
        <a:p>
          <a:r>
            <a:rPr lang="en-US" sz="1800" dirty="0" smtClean="0"/>
            <a:t>-2 days:  Incubate stem cells with markers</a:t>
          </a:r>
          <a:endParaRPr lang="en-US" sz="1800" dirty="0"/>
        </a:p>
      </dgm:t>
    </dgm:pt>
    <dgm:pt modelId="{1F812376-4711-4E59-BFEC-D857451092DB}" type="parTrans" cxnId="{BA0D7CC9-6CBE-4177-9F37-5331FCF26E27}">
      <dgm:prSet/>
      <dgm:spPr/>
      <dgm:t>
        <a:bodyPr/>
        <a:lstStyle/>
        <a:p>
          <a:endParaRPr lang="en-US"/>
        </a:p>
      </dgm:t>
    </dgm:pt>
    <dgm:pt modelId="{71CDBF90-F26B-48AF-97D9-F4FD64E1149E}" type="sibTrans" cxnId="{BA0D7CC9-6CBE-4177-9F37-5331FCF26E27}">
      <dgm:prSet/>
      <dgm:spPr/>
      <dgm:t>
        <a:bodyPr/>
        <a:lstStyle/>
        <a:p>
          <a:endParaRPr lang="en-US"/>
        </a:p>
      </dgm:t>
    </dgm:pt>
    <dgm:pt modelId="{AF259F08-893B-4D1B-9A69-110132135244}">
      <dgm:prSet phldrT="[Text]" custT="1"/>
      <dgm:spPr/>
      <dgm:t>
        <a:bodyPr/>
        <a:lstStyle/>
        <a:p>
          <a:r>
            <a:rPr lang="en-US" sz="1600" dirty="0" smtClean="0"/>
            <a:t>7 day:  #2 Surgery:  examination, high speed imaging/LVPs, isolate heart and place it in freezer </a:t>
          </a:r>
          <a:endParaRPr lang="en-US" sz="1600" dirty="0"/>
        </a:p>
      </dgm:t>
    </dgm:pt>
    <dgm:pt modelId="{C04B7D06-81BC-4E01-9DC0-4C1586ABAC67}" type="parTrans" cxnId="{ADFE1242-38DE-4FFB-B674-84CA960DF6FA}">
      <dgm:prSet/>
      <dgm:spPr/>
      <dgm:t>
        <a:bodyPr/>
        <a:lstStyle/>
        <a:p>
          <a:endParaRPr lang="en-US"/>
        </a:p>
      </dgm:t>
    </dgm:pt>
    <dgm:pt modelId="{6C680541-5466-4CC1-9C7F-CA5CBA75C318}" type="sibTrans" cxnId="{ADFE1242-38DE-4FFB-B674-84CA960DF6FA}">
      <dgm:prSet/>
      <dgm:spPr/>
      <dgm:t>
        <a:bodyPr/>
        <a:lstStyle/>
        <a:p>
          <a:endParaRPr lang="en-US"/>
        </a:p>
      </dgm:t>
    </dgm:pt>
    <dgm:pt modelId="{5B483914-8A1D-45D7-9826-B6E51D497E0B}">
      <dgm:prSet phldrT="[Text]" custT="1"/>
      <dgm:spPr/>
      <dgm:t>
        <a:bodyPr/>
        <a:lstStyle/>
        <a:p>
          <a:r>
            <a:rPr lang="en-US" sz="1400" dirty="0" smtClean="0"/>
            <a:t>8 days +:  Section heart, tissues on slides, staining, images of tissues, tracking particles on heart  </a:t>
          </a:r>
          <a:endParaRPr lang="en-US" sz="1400" dirty="0"/>
        </a:p>
      </dgm:t>
    </dgm:pt>
    <dgm:pt modelId="{B842E63F-23C4-49FF-96DD-2883CFFC0E3A}" type="parTrans" cxnId="{C89B51D3-624E-4F6B-9D2D-2590C1894700}">
      <dgm:prSet/>
      <dgm:spPr/>
      <dgm:t>
        <a:bodyPr/>
        <a:lstStyle/>
        <a:p>
          <a:endParaRPr lang="en-US"/>
        </a:p>
      </dgm:t>
    </dgm:pt>
    <dgm:pt modelId="{B7460BBF-0E51-483C-B5E6-AB3F0DDB54FE}" type="sibTrans" cxnId="{C89B51D3-624E-4F6B-9D2D-2590C1894700}">
      <dgm:prSet/>
      <dgm:spPr/>
      <dgm:t>
        <a:bodyPr/>
        <a:lstStyle/>
        <a:p>
          <a:endParaRPr lang="en-US"/>
        </a:p>
      </dgm:t>
    </dgm:pt>
    <dgm:pt modelId="{4F31B5E2-F9E5-4FC7-95D6-C843406632A4}">
      <dgm:prSet phldrT="[Text]"/>
      <dgm:spPr/>
      <dgm:t>
        <a:bodyPr/>
        <a:lstStyle/>
        <a:p>
          <a:r>
            <a:rPr lang="en-US" b="1" dirty="0" smtClean="0"/>
            <a:t>Collective data from experiment</a:t>
          </a:r>
          <a:endParaRPr lang="en-US" b="1" dirty="0"/>
        </a:p>
      </dgm:t>
    </dgm:pt>
    <dgm:pt modelId="{3BEC839F-14D9-4552-8490-C889B52DF5E7}" type="parTrans" cxnId="{DBBDE7C4-D54E-4273-969B-4B73EE39EFDC}">
      <dgm:prSet/>
      <dgm:spPr/>
      <dgm:t>
        <a:bodyPr/>
        <a:lstStyle/>
        <a:p>
          <a:endParaRPr lang="en-US"/>
        </a:p>
      </dgm:t>
    </dgm:pt>
    <dgm:pt modelId="{E85C6E02-E46F-4878-A3C6-644F2284202B}" type="sibTrans" cxnId="{DBBDE7C4-D54E-4273-969B-4B73EE39EFDC}">
      <dgm:prSet/>
      <dgm:spPr/>
      <dgm:t>
        <a:bodyPr/>
        <a:lstStyle/>
        <a:p>
          <a:endParaRPr lang="en-US"/>
        </a:p>
      </dgm:t>
    </dgm:pt>
    <dgm:pt modelId="{434BBF3E-B543-4181-8CBE-3B55142249CD}">
      <dgm:prSet phldrT="[Text]" custT="1"/>
      <dgm:spPr/>
      <dgm:t>
        <a:bodyPr/>
        <a:lstStyle/>
        <a:p>
          <a:r>
            <a:rPr lang="en-US" sz="1800" dirty="0" smtClean="0"/>
            <a:t>-1 day:  Stem cells in solution with biological suture</a:t>
          </a:r>
          <a:endParaRPr lang="en-US" sz="1800" dirty="0"/>
        </a:p>
      </dgm:t>
    </dgm:pt>
    <dgm:pt modelId="{47A5B6CB-E8E1-4AC5-8C92-629BBD3D4F56}" type="parTrans" cxnId="{4F314833-B259-47DB-8BF4-BAC87C4BC5E7}">
      <dgm:prSet/>
      <dgm:spPr/>
      <dgm:t>
        <a:bodyPr/>
        <a:lstStyle/>
        <a:p>
          <a:endParaRPr lang="en-US"/>
        </a:p>
      </dgm:t>
    </dgm:pt>
    <dgm:pt modelId="{ED117C7D-7DAC-480D-86D6-B78A17D42129}" type="sibTrans" cxnId="{4F314833-B259-47DB-8BF4-BAC87C4BC5E7}">
      <dgm:prSet/>
      <dgm:spPr/>
      <dgm:t>
        <a:bodyPr/>
        <a:lstStyle/>
        <a:p>
          <a:endParaRPr lang="en-US"/>
        </a:p>
      </dgm:t>
    </dgm:pt>
    <dgm:pt modelId="{1F7BBB40-D51E-453A-A4A5-BE324F25ACA9}">
      <dgm:prSet phldrT="[Text]" custT="1"/>
      <dgm:spPr/>
      <dgm:t>
        <a:bodyPr/>
        <a:lstStyle/>
        <a:p>
          <a:r>
            <a:rPr lang="en-US" sz="1600" dirty="0" smtClean="0"/>
            <a:t>0 day: #1 Surgery: infarct/delivery of stem cells to damaged heart tissue </a:t>
          </a:r>
          <a:endParaRPr lang="en-US" sz="1600" dirty="0"/>
        </a:p>
      </dgm:t>
    </dgm:pt>
    <dgm:pt modelId="{EDDDEA48-C865-4E9B-B5EC-1BF1862E1FFB}" type="parTrans" cxnId="{A4103C37-1F7F-4717-84BC-24587851139D}">
      <dgm:prSet/>
      <dgm:spPr/>
      <dgm:t>
        <a:bodyPr/>
        <a:lstStyle/>
        <a:p>
          <a:endParaRPr lang="en-US"/>
        </a:p>
      </dgm:t>
    </dgm:pt>
    <dgm:pt modelId="{74625A4F-B543-4780-BB61-11A5040DB6DF}" type="sibTrans" cxnId="{A4103C37-1F7F-4717-84BC-24587851139D}">
      <dgm:prSet/>
      <dgm:spPr/>
      <dgm:t>
        <a:bodyPr/>
        <a:lstStyle/>
        <a:p>
          <a:endParaRPr lang="en-US"/>
        </a:p>
      </dgm:t>
    </dgm:pt>
    <dgm:pt modelId="{D79AAFF6-E0EC-469E-ACFA-5F7181C93841}" type="pres">
      <dgm:prSet presAssocID="{0932D0FC-208E-4F32-BEBD-A0BF6ACA0379}" presName="Name0" presStyleCnt="0">
        <dgm:presLayoutVars>
          <dgm:dir/>
          <dgm:animLvl val="lvl"/>
          <dgm:resizeHandles val="exact"/>
        </dgm:presLayoutVars>
      </dgm:prSet>
      <dgm:spPr/>
      <dgm:t>
        <a:bodyPr/>
        <a:lstStyle/>
        <a:p>
          <a:endParaRPr lang="en-US"/>
        </a:p>
      </dgm:t>
    </dgm:pt>
    <dgm:pt modelId="{AD45429D-97FB-49FC-91E1-FB5658F92BEC}" type="pres">
      <dgm:prSet presAssocID="{4F31B5E2-F9E5-4FC7-95D6-C843406632A4}" presName="boxAndChildren" presStyleCnt="0"/>
      <dgm:spPr/>
    </dgm:pt>
    <dgm:pt modelId="{77B3910B-CF37-413C-A084-406612F266B1}" type="pres">
      <dgm:prSet presAssocID="{4F31B5E2-F9E5-4FC7-95D6-C843406632A4}" presName="parentTextBox" presStyleLbl="node1" presStyleIdx="0" presStyleCnt="6"/>
      <dgm:spPr/>
      <dgm:t>
        <a:bodyPr/>
        <a:lstStyle/>
        <a:p>
          <a:endParaRPr lang="en-US"/>
        </a:p>
      </dgm:t>
    </dgm:pt>
    <dgm:pt modelId="{0C77B2F3-13BA-41BB-B909-F6CF2DB78CA4}" type="pres">
      <dgm:prSet presAssocID="{B7460BBF-0E51-483C-B5E6-AB3F0DDB54FE}" presName="sp" presStyleCnt="0"/>
      <dgm:spPr/>
    </dgm:pt>
    <dgm:pt modelId="{C5303478-271F-48FC-9801-3343DE345EE2}" type="pres">
      <dgm:prSet presAssocID="{5B483914-8A1D-45D7-9826-B6E51D497E0B}" presName="arrowAndChildren" presStyleCnt="0"/>
      <dgm:spPr/>
    </dgm:pt>
    <dgm:pt modelId="{387E9FEA-8093-4F40-8492-1E2FFEFFAE7E}" type="pres">
      <dgm:prSet presAssocID="{5B483914-8A1D-45D7-9826-B6E51D497E0B}" presName="parentTextArrow" presStyleLbl="node1" presStyleIdx="1" presStyleCnt="6"/>
      <dgm:spPr/>
      <dgm:t>
        <a:bodyPr/>
        <a:lstStyle/>
        <a:p>
          <a:endParaRPr lang="en-US"/>
        </a:p>
      </dgm:t>
    </dgm:pt>
    <dgm:pt modelId="{0CE0CF53-E49B-4792-A984-B75B816E07DF}" type="pres">
      <dgm:prSet presAssocID="{6C680541-5466-4CC1-9C7F-CA5CBA75C318}" presName="sp" presStyleCnt="0"/>
      <dgm:spPr/>
    </dgm:pt>
    <dgm:pt modelId="{6C0CD9AE-981A-4CDF-A248-9A66AE02C760}" type="pres">
      <dgm:prSet presAssocID="{AF259F08-893B-4D1B-9A69-110132135244}" presName="arrowAndChildren" presStyleCnt="0"/>
      <dgm:spPr/>
    </dgm:pt>
    <dgm:pt modelId="{FBBD2BEB-64B0-463A-B140-D36C0311652C}" type="pres">
      <dgm:prSet presAssocID="{AF259F08-893B-4D1B-9A69-110132135244}" presName="parentTextArrow" presStyleLbl="node1" presStyleIdx="2" presStyleCnt="6"/>
      <dgm:spPr/>
      <dgm:t>
        <a:bodyPr/>
        <a:lstStyle/>
        <a:p>
          <a:endParaRPr lang="en-US"/>
        </a:p>
      </dgm:t>
    </dgm:pt>
    <dgm:pt modelId="{1C525DA2-63B7-479C-AC89-CE1BAF7C4E7A}" type="pres">
      <dgm:prSet presAssocID="{74625A4F-B543-4780-BB61-11A5040DB6DF}" presName="sp" presStyleCnt="0"/>
      <dgm:spPr/>
    </dgm:pt>
    <dgm:pt modelId="{65F25F6A-8DFC-4039-A12E-5898A2580443}" type="pres">
      <dgm:prSet presAssocID="{1F7BBB40-D51E-453A-A4A5-BE324F25ACA9}" presName="arrowAndChildren" presStyleCnt="0"/>
      <dgm:spPr/>
    </dgm:pt>
    <dgm:pt modelId="{512760E3-C63A-4861-A38F-B1AB4588388F}" type="pres">
      <dgm:prSet presAssocID="{1F7BBB40-D51E-453A-A4A5-BE324F25ACA9}" presName="parentTextArrow" presStyleLbl="node1" presStyleIdx="3" presStyleCnt="6"/>
      <dgm:spPr/>
      <dgm:t>
        <a:bodyPr/>
        <a:lstStyle/>
        <a:p>
          <a:endParaRPr lang="en-US"/>
        </a:p>
      </dgm:t>
    </dgm:pt>
    <dgm:pt modelId="{ABF2B3B7-8494-493F-BDC6-E1B8F125A90E}" type="pres">
      <dgm:prSet presAssocID="{ED117C7D-7DAC-480D-86D6-B78A17D42129}" presName="sp" presStyleCnt="0"/>
      <dgm:spPr/>
    </dgm:pt>
    <dgm:pt modelId="{B91CF687-3B05-471A-9DCE-4E5EF6688297}" type="pres">
      <dgm:prSet presAssocID="{434BBF3E-B543-4181-8CBE-3B55142249CD}" presName="arrowAndChildren" presStyleCnt="0"/>
      <dgm:spPr/>
    </dgm:pt>
    <dgm:pt modelId="{54E839E9-7866-4061-8C0F-ED86FC2E09B6}" type="pres">
      <dgm:prSet presAssocID="{434BBF3E-B543-4181-8CBE-3B55142249CD}" presName="parentTextArrow" presStyleLbl="node1" presStyleIdx="4" presStyleCnt="6"/>
      <dgm:spPr/>
      <dgm:t>
        <a:bodyPr/>
        <a:lstStyle/>
        <a:p>
          <a:endParaRPr lang="en-US"/>
        </a:p>
      </dgm:t>
    </dgm:pt>
    <dgm:pt modelId="{1040F766-C2AB-4F7A-9A95-E4802673586C}" type="pres">
      <dgm:prSet presAssocID="{71CDBF90-F26B-48AF-97D9-F4FD64E1149E}" presName="sp" presStyleCnt="0"/>
      <dgm:spPr/>
    </dgm:pt>
    <dgm:pt modelId="{2743F7A7-29CA-47F4-8363-3E9FC875DD69}" type="pres">
      <dgm:prSet presAssocID="{140530B7-5501-4AD3-84FC-206167F2C396}" presName="arrowAndChildren" presStyleCnt="0"/>
      <dgm:spPr/>
    </dgm:pt>
    <dgm:pt modelId="{7BD80725-B0DC-46C8-858C-E7D08E7DE70B}" type="pres">
      <dgm:prSet presAssocID="{140530B7-5501-4AD3-84FC-206167F2C396}" presName="parentTextArrow" presStyleLbl="node1" presStyleIdx="5" presStyleCnt="6"/>
      <dgm:spPr/>
      <dgm:t>
        <a:bodyPr/>
        <a:lstStyle/>
        <a:p>
          <a:endParaRPr lang="en-US"/>
        </a:p>
      </dgm:t>
    </dgm:pt>
  </dgm:ptLst>
  <dgm:cxnLst>
    <dgm:cxn modelId="{A4103C37-1F7F-4717-84BC-24587851139D}" srcId="{0932D0FC-208E-4F32-BEBD-A0BF6ACA0379}" destId="{1F7BBB40-D51E-453A-A4A5-BE324F25ACA9}" srcOrd="2" destOrd="0" parTransId="{EDDDEA48-C865-4E9B-B5EC-1BF1862E1FFB}" sibTransId="{74625A4F-B543-4780-BB61-11A5040DB6DF}"/>
    <dgm:cxn modelId="{C89B51D3-624E-4F6B-9D2D-2590C1894700}" srcId="{0932D0FC-208E-4F32-BEBD-A0BF6ACA0379}" destId="{5B483914-8A1D-45D7-9826-B6E51D497E0B}" srcOrd="4" destOrd="0" parTransId="{B842E63F-23C4-49FF-96DD-2883CFFC0E3A}" sibTransId="{B7460BBF-0E51-483C-B5E6-AB3F0DDB54FE}"/>
    <dgm:cxn modelId="{ADFE1242-38DE-4FFB-B674-84CA960DF6FA}" srcId="{0932D0FC-208E-4F32-BEBD-A0BF6ACA0379}" destId="{AF259F08-893B-4D1B-9A69-110132135244}" srcOrd="3" destOrd="0" parTransId="{C04B7D06-81BC-4E01-9DC0-4C1586ABAC67}" sibTransId="{6C680541-5466-4CC1-9C7F-CA5CBA75C318}"/>
    <dgm:cxn modelId="{AD4F79B2-4217-4BFE-B431-703CB96764BF}" type="presOf" srcId="{AF259F08-893B-4D1B-9A69-110132135244}" destId="{FBBD2BEB-64B0-463A-B140-D36C0311652C}" srcOrd="0" destOrd="0" presId="urn:microsoft.com/office/officeart/2005/8/layout/process4"/>
    <dgm:cxn modelId="{7CC4876E-4D55-44AD-85B9-EE65A777CB69}" type="presOf" srcId="{5B483914-8A1D-45D7-9826-B6E51D497E0B}" destId="{387E9FEA-8093-4F40-8492-1E2FFEFFAE7E}" srcOrd="0" destOrd="0" presId="urn:microsoft.com/office/officeart/2005/8/layout/process4"/>
    <dgm:cxn modelId="{E3C47928-15D9-4F9D-946B-52145C184144}" type="presOf" srcId="{0932D0FC-208E-4F32-BEBD-A0BF6ACA0379}" destId="{D79AAFF6-E0EC-469E-ACFA-5F7181C93841}" srcOrd="0" destOrd="0" presId="urn:microsoft.com/office/officeart/2005/8/layout/process4"/>
    <dgm:cxn modelId="{4F314833-B259-47DB-8BF4-BAC87C4BC5E7}" srcId="{0932D0FC-208E-4F32-BEBD-A0BF6ACA0379}" destId="{434BBF3E-B543-4181-8CBE-3B55142249CD}" srcOrd="1" destOrd="0" parTransId="{47A5B6CB-E8E1-4AC5-8C92-629BBD3D4F56}" sibTransId="{ED117C7D-7DAC-480D-86D6-B78A17D42129}"/>
    <dgm:cxn modelId="{BA0D7CC9-6CBE-4177-9F37-5331FCF26E27}" srcId="{0932D0FC-208E-4F32-BEBD-A0BF6ACA0379}" destId="{140530B7-5501-4AD3-84FC-206167F2C396}" srcOrd="0" destOrd="0" parTransId="{1F812376-4711-4E59-BFEC-D857451092DB}" sibTransId="{71CDBF90-F26B-48AF-97D9-F4FD64E1149E}"/>
    <dgm:cxn modelId="{DBBDE7C4-D54E-4273-969B-4B73EE39EFDC}" srcId="{0932D0FC-208E-4F32-BEBD-A0BF6ACA0379}" destId="{4F31B5E2-F9E5-4FC7-95D6-C843406632A4}" srcOrd="5" destOrd="0" parTransId="{3BEC839F-14D9-4552-8490-C889B52DF5E7}" sibTransId="{E85C6E02-E46F-4878-A3C6-644F2284202B}"/>
    <dgm:cxn modelId="{646395EC-2BE9-47F8-8D4C-3FC79291B38D}" type="presOf" srcId="{1F7BBB40-D51E-453A-A4A5-BE324F25ACA9}" destId="{512760E3-C63A-4861-A38F-B1AB4588388F}" srcOrd="0" destOrd="0" presId="urn:microsoft.com/office/officeart/2005/8/layout/process4"/>
    <dgm:cxn modelId="{07C83B1C-4109-496D-B794-2C2303E7880A}" type="presOf" srcId="{4F31B5E2-F9E5-4FC7-95D6-C843406632A4}" destId="{77B3910B-CF37-413C-A084-406612F266B1}" srcOrd="0" destOrd="0" presId="urn:microsoft.com/office/officeart/2005/8/layout/process4"/>
    <dgm:cxn modelId="{7C9469C1-49A7-410F-8BBA-3AF129A0DA68}" type="presOf" srcId="{434BBF3E-B543-4181-8CBE-3B55142249CD}" destId="{54E839E9-7866-4061-8C0F-ED86FC2E09B6}" srcOrd="0" destOrd="0" presId="urn:microsoft.com/office/officeart/2005/8/layout/process4"/>
    <dgm:cxn modelId="{0D49461F-8D91-4267-817E-9E47516CA673}" type="presOf" srcId="{140530B7-5501-4AD3-84FC-206167F2C396}" destId="{7BD80725-B0DC-46C8-858C-E7D08E7DE70B}" srcOrd="0" destOrd="0" presId="urn:microsoft.com/office/officeart/2005/8/layout/process4"/>
    <dgm:cxn modelId="{A4ADB7AB-1FA6-4EFE-A5BF-6B039338054C}" type="presParOf" srcId="{D79AAFF6-E0EC-469E-ACFA-5F7181C93841}" destId="{AD45429D-97FB-49FC-91E1-FB5658F92BEC}" srcOrd="0" destOrd="0" presId="urn:microsoft.com/office/officeart/2005/8/layout/process4"/>
    <dgm:cxn modelId="{CB5F2FD2-EE88-4C36-ADB3-E8F11C443D5A}" type="presParOf" srcId="{AD45429D-97FB-49FC-91E1-FB5658F92BEC}" destId="{77B3910B-CF37-413C-A084-406612F266B1}" srcOrd="0" destOrd="0" presId="urn:microsoft.com/office/officeart/2005/8/layout/process4"/>
    <dgm:cxn modelId="{DD59309B-4BB9-45CE-B3D3-88D0DEB8FB2C}" type="presParOf" srcId="{D79AAFF6-E0EC-469E-ACFA-5F7181C93841}" destId="{0C77B2F3-13BA-41BB-B909-F6CF2DB78CA4}" srcOrd="1" destOrd="0" presId="urn:microsoft.com/office/officeart/2005/8/layout/process4"/>
    <dgm:cxn modelId="{5752C2D4-0497-4802-929A-D8EA9DCE63F8}" type="presParOf" srcId="{D79AAFF6-E0EC-469E-ACFA-5F7181C93841}" destId="{C5303478-271F-48FC-9801-3343DE345EE2}" srcOrd="2" destOrd="0" presId="urn:microsoft.com/office/officeart/2005/8/layout/process4"/>
    <dgm:cxn modelId="{A70A0EED-4B17-4BC8-B45D-DAD22209D5D1}" type="presParOf" srcId="{C5303478-271F-48FC-9801-3343DE345EE2}" destId="{387E9FEA-8093-4F40-8492-1E2FFEFFAE7E}" srcOrd="0" destOrd="0" presId="urn:microsoft.com/office/officeart/2005/8/layout/process4"/>
    <dgm:cxn modelId="{57D64C81-86E3-4279-AF23-E3A42A093B00}" type="presParOf" srcId="{D79AAFF6-E0EC-469E-ACFA-5F7181C93841}" destId="{0CE0CF53-E49B-4792-A984-B75B816E07DF}" srcOrd="3" destOrd="0" presId="urn:microsoft.com/office/officeart/2005/8/layout/process4"/>
    <dgm:cxn modelId="{C38CC6E6-4794-4CDB-902F-F7D4CBE2E497}" type="presParOf" srcId="{D79AAFF6-E0EC-469E-ACFA-5F7181C93841}" destId="{6C0CD9AE-981A-4CDF-A248-9A66AE02C760}" srcOrd="4" destOrd="0" presId="urn:microsoft.com/office/officeart/2005/8/layout/process4"/>
    <dgm:cxn modelId="{8C54D377-78A4-4341-BD0A-B568936AC2CB}" type="presParOf" srcId="{6C0CD9AE-981A-4CDF-A248-9A66AE02C760}" destId="{FBBD2BEB-64B0-463A-B140-D36C0311652C}" srcOrd="0" destOrd="0" presId="urn:microsoft.com/office/officeart/2005/8/layout/process4"/>
    <dgm:cxn modelId="{3B127CCB-6F36-4821-8993-EB8A32ACC375}" type="presParOf" srcId="{D79AAFF6-E0EC-469E-ACFA-5F7181C93841}" destId="{1C525DA2-63B7-479C-AC89-CE1BAF7C4E7A}" srcOrd="5" destOrd="0" presId="urn:microsoft.com/office/officeart/2005/8/layout/process4"/>
    <dgm:cxn modelId="{8D2332ED-E320-417F-BBF0-7BDA60B2630D}" type="presParOf" srcId="{D79AAFF6-E0EC-469E-ACFA-5F7181C93841}" destId="{65F25F6A-8DFC-4039-A12E-5898A2580443}" srcOrd="6" destOrd="0" presId="urn:microsoft.com/office/officeart/2005/8/layout/process4"/>
    <dgm:cxn modelId="{CFB800CE-884B-46E5-AB5B-3655726AA16B}" type="presParOf" srcId="{65F25F6A-8DFC-4039-A12E-5898A2580443}" destId="{512760E3-C63A-4861-A38F-B1AB4588388F}" srcOrd="0" destOrd="0" presId="urn:microsoft.com/office/officeart/2005/8/layout/process4"/>
    <dgm:cxn modelId="{5EED03A0-B27A-4872-88B0-0F0181017C68}" type="presParOf" srcId="{D79AAFF6-E0EC-469E-ACFA-5F7181C93841}" destId="{ABF2B3B7-8494-493F-BDC6-E1B8F125A90E}" srcOrd="7" destOrd="0" presId="urn:microsoft.com/office/officeart/2005/8/layout/process4"/>
    <dgm:cxn modelId="{A0E81491-F02B-43E3-AD75-0F56E3B8438D}" type="presParOf" srcId="{D79AAFF6-E0EC-469E-ACFA-5F7181C93841}" destId="{B91CF687-3B05-471A-9DCE-4E5EF6688297}" srcOrd="8" destOrd="0" presId="urn:microsoft.com/office/officeart/2005/8/layout/process4"/>
    <dgm:cxn modelId="{FC1DA465-D9FC-41B5-B581-3D99F328D74B}" type="presParOf" srcId="{B91CF687-3B05-471A-9DCE-4E5EF6688297}" destId="{54E839E9-7866-4061-8C0F-ED86FC2E09B6}" srcOrd="0" destOrd="0" presId="urn:microsoft.com/office/officeart/2005/8/layout/process4"/>
    <dgm:cxn modelId="{BF9F9767-94E1-43EB-81D7-90050DBE3F92}" type="presParOf" srcId="{D79AAFF6-E0EC-469E-ACFA-5F7181C93841}" destId="{1040F766-C2AB-4F7A-9A95-E4802673586C}" srcOrd="9" destOrd="0" presId="urn:microsoft.com/office/officeart/2005/8/layout/process4"/>
    <dgm:cxn modelId="{2915B427-53B3-47AA-A2A0-E71EE9BCE456}" type="presParOf" srcId="{D79AAFF6-E0EC-469E-ACFA-5F7181C93841}" destId="{2743F7A7-29CA-47F4-8363-3E9FC875DD69}" srcOrd="10" destOrd="0" presId="urn:microsoft.com/office/officeart/2005/8/layout/process4"/>
    <dgm:cxn modelId="{1246679B-6A56-4B1A-9C61-78CDDA3EE906}" type="presParOf" srcId="{2743F7A7-29CA-47F4-8363-3E9FC875DD69}" destId="{7BD80725-B0DC-46C8-858C-E7D08E7DE70B}"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B3910B-CF37-413C-A084-406612F266B1}">
      <dsp:nvSpPr>
        <dsp:cNvPr id="0" name=""/>
        <dsp:cNvSpPr/>
      </dsp:nvSpPr>
      <dsp:spPr>
        <a:xfrm>
          <a:off x="0" y="3590788"/>
          <a:ext cx="6096000" cy="471289"/>
        </a:xfrm>
        <a:prstGeom prst="rect">
          <a:avLst/>
        </a:prstGeom>
        <a:solidFill>
          <a:schemeClr val="accent4">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t>Collective data from experiment</a:t>
          </a:r>
          <a:endParaRPr lang="en-US" sz="1600" b="1" kern="1200" dirty="0"/>
        </a:p>
      </dsp:txBody>
      <dsp:txXfrm>
        <a:off x="0" y="3590788"/>
        <a:ext cx="6096000" cy="471289"/>
      </dsp:txXfrm>
    </dsp:sp>
    <dsp:sp modelId="{387E9FEA-8093-4F40-8492-1E2FFEFFAE7E}">
      <dsp:nvSpPr>
        <dsp:cNvPr id="0" name=""/>
        <dsp:cNvSpPr/>
      </dsp:nvSpPr>
      <dsp:spPr>
        <a:xfrm rot="10800000">
          <a:off x="0" y="2873015"/>
          <a:ext cx="6096000" cy="724842"/>
        </a:xfrm>
        <a:prstGeom prst="upArrowCallout">
          <a:avLst/>
        </a:prstGeom>
        <a:solidFill>
          <a:schemeClr val="accent4">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8 days +:  Section heart, tissues on slides, staining, images of tissues, tracking particles on heart  </a:t>
          </a:r>
          <a:endParaRPr lang="en-US" sz="1400" kern="1200" dirty="0"/>
        </a:p>
      </dsp:txBody>
      <dsp:txXfrm rot="10800000">
        <a:off x="0" y="2873015"/>
        <a:ext cx="6096000" cy="724842"/>
      </dsp:txXfrm>
    </dsp:sp>
    <dsp:sp modelId="{FBBD2BEB-64B0-463A-B140-D36C0311652C}">
      <dsp:nvSpPr>
        <dsp:cNvPr id="0" name=""/>
        <dsp:cNvSpPr/>
      </dsp:nvSpPr>
      <dsp:spPr>
        <a:xfrm rot="10800000">
          <a:off x="0" y="2155242"/>
          <a:ext cx="6096000" cy="724842"/>
        </a:xfrm>
        <a:prstGeom prst="upArrowCallout">
          <a:avLst/>
        </a:prstGeom>
        <a:solidFill>
          <a:schemeClr val="accent4">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7 day:  #2 Surgery:  examination, high speed imaging/LVPs, isolate heart and place it in freezer </a:t>
          </a:r>
          <a:endParaRPr lang="en-US" sz="1600" kern="1200" dirty="0"/>
        </a:p>
      </dsp:txBody>
      <dsp:txXfrm rot="10800000">
        <a:off x="0" y="2155242"/>
        <a:ext cx="6096000" cy="724842"/>
      </dsp:txXfrm>
    </dsp:sp>
    <dsp:sp modelId="{512760E3-C63A-4861-A38F-B1AB4588388F}">
      <dsp:nvSpPr>
        <dsp:cNvPr id="0" name=""/>
        <dsp:cNvSpPr/>
      </dsp:nvSpPr>
      <dsp:spPr>
        <a:xfrm rot="10800000">
          <a:off x="0" y="1437468"/>
          <a:ext cx="6096000" cy="724842"/>
        </a:xfrm>
        <a:prstGeom prst="upArrowCallout">
          <a:avLst/>
        </a:prstGeom>
        <a:solidFill>
          <a:schemeClr val="accent4">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0 day: #1 Surgery: infarct/delivery of stem cells to damaged heart tissue </a:t>
          </a:r>
          <a:endParaRPr lang="en-US" sz="1600" kern="1200" dirty="0"/>
        </a:p>
      </dsp:txBody>
      <dsp:txXfrm rot="10800000">
        <a:off x="0" y="1437468"/>
        <a:ext cx="6096000" cy="724842"/>
      </dsp:txXfrm>
    </dsp:sp>
    <dsp:sp modelId="{54E839E9-7866-4061-8C0F-ED86FC2E09B6}">
      <dsp:nvSpPr>
        <dsp:cNvPr id="0" name=""/>
        <dsp:cNvSpPr/>
      </dsp:nvSpPr>
      <dsp:spPr>
        <a:xfrm rot="10800000">
          <a:off x="0" y="719695"/>
          <a:ext cx="6096000" cy="724842"/>
        </a:xfrm>
        <a:prstGeom prst="upArrowCallout">
          <a:avLst/>
        </a:prstGeom>
        <a:solidFill>
          <a:schemeClr val="accent4">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-1 day:  Stem cells in solution with biological suture</a:t>
          </a:r>
          <a:endParaRPr lang="en-US" sz="1800" kern="1200" dirty="0"/>
        </a:p>
      </dsp:txBody>
      <dsp:txXfrm rot="10800000">
        <a:off x="0" y="719695"/>
        <a:ext cx="6096000" cy="724842"/>
      </dsp:txXfrm>
    </dsp:sp>
    <dsp:sp modelId="{7BD80725-B0DC-46C8-858C-E7D08E7DE70B}">
      <dsp:nvSpPr>
        <dsp:cNvPr id="0" name=""/>
        <dsp:cNvSpPr/>
      </dsp:nvSpPr>
      <dsp:spPr>
        <a:xfrm rot="10800000">
          <a:off x="0" y="1922"/>
          <a:ext cx="6096000" cy="724842"/>
        </a:xfrm>
        <a:prstGeom prst="upArrowCallout">
          <a:avLst/>
        </a:prstGeom>
        <a:solidFill>
          <a:schemeClr val="accent4">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-2 days:  Incubate stem cells with markers</a:t>
          </a:r>
          <a:endParaRPr lang="en-US" sz="1800" kern="1200" dirty="0"/>
        </a:p>
      </dsp:txBody>
      <dsp:txXfrm rot="10800000">
        <a:off x="0" y="1922"/>
        <a:ext cx="6096000" cy="72484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74ECF8-D9FE-D446-9400-BADA757C1CFD}" type="datetimeFigureOut">
              <a:rPr lang="en-US" smtClean="0"/>
              <a:pPr/>
              <a:t>4/29/2014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854282-5A3D-5A44-B15E-4C44A80898EF}" type="slidenum">
              <a:rPr lang="en-US" smtClean="0"/>
              <a:pPr/>
              <a:t>‹#›</a:t>
            </a:fld>
            <a:endParaRPr lang="en-US"/>
          </a:p>
        </p:txBody>
      </p:sp>
    </p:spTree>
    <p:extLst>
      <p:ext uri="{BB962C8B-B14F-4D97-AF65-F5344CB8AC3E}">
        <p14:creationId xmlns="" xmlns:p14="http://schemas.microsoft.com/office/powerpoint/2010/main" val="24287976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854282-5A3D-5A44-B15E-4C44A80898EF}"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w="9525"/>
        </p:spPr>
        <p:txBody>
          <a:bodyPr/>
          <a:lstStyle/>
          <a:p>
            <a:pPr algn="ctr"/>
            <a:endParaRPr lang="en-US" dirty="0" smtClean="0">
              <a:ea typeface="ＭＳ Ｐゴシック" pitchFamily="34" charset="-128"/>
            </a:endParaRPr>
          </a:p>
          <a:p>
            <a:pPr>
              <a:buFontTx/>
              <a:buChar char="•"/>
            </a:pPr>
            <a:r>
              <a:rPr lang="en-US" dirty="0" smtClean="0">
                <a:ea typeface="ＭＳ Ｐゴシック" pitchFamily="34" charset="-128"/>
              </a:rPr>
              <a:t>Tube identifier:  Lot # for stem cells (come from vendor)</a:t>
            </a:r>
          </a:p>
          <a:p>
            <a:pPr>
              <a:buFontTx/>
              <a:buChar char="•"/>
            </a:pPr>
            <a:r>
              <a:rPr lang="en-US" dirty="0" smtClean="0">
                <a:ea typeface="ＭＳ Ｐゴシック" pitchFamily="34" charset="-128"/>
              </a:rPr>
              <a:t>Imaging to confirm Q dot loading</a:t>
            </a:r>
          </a:p>
          <a:p>
            <a:pPr>
              <a:buFontTx/>
              <a:buChar char="•"/>
            </a:pPr>
            <a:r>
              <a:rPr lang="en-US" dirty="0" smtClean="0">
                <a:ea typeface="ＭＳ Ｐゴシック" pitchFamily="34" charset="-128"/>
              </a:rPr>
              <a:t>Solution</a:t>
            </a:r>
          </a:p>
          <a:p>
            <a:pPr>
              <a:buFontTx/>
              <a:buChar char="•"/>
            </a:pPr>
            <a:endParaRPr lang="en-US" dirty="0" smtClean="0">
              <a:ea typeface="ＭＳ Ｐゴシック" pitchFamily="34" charset="-128"/>
            </a:endParaRPr>
          </a:p>
          <a:p>
            <a:pPr>
              <a:buFontTx/>
              <a:buChar char="•"/>
            </a:pPr>
            <a:r>
              <a:rPr lang="en-US" dirty="0" smtClean="0">
                <a:ea typeface="ＭＳ Ｐゴシック" pitchFamily="34" charset="-128"/>
              </a:rPr>
              <a:t>Biological suture—gauge, width, where it was made, what it is made of</a:t>
            </a:r>
          </a:p>
          <a:p>
            <a:pPr>
              <a:buFontTx/>
              <a:buChar char="•"/>
            </a:pPr>
            <a:r>
              <a:rPr lang="en-US" dirty="0" smtClean="0">
                <a:ea typeface="ＭＳ Ｐゴシック" pitchFamily="34" charset="-128"/>
              </a:rPr>
              <a:t>Imaging to make sure the stem cells adhere to the suture</a:t>
            </a:r>
          </a:p>
          <a:p>
            <a:pPr>
              <a:buFontTx/>
              <a:buChar char="•"/>
            </a:pPr>
            <a:endParaRPr lang="en-US" dirty="0" smtClean="0">
              <a:ea typeface="ＭＳ Ｐゴシック" pitchFamily="34" charset="-128"/>
            </a:endParaRPr>
          </a:p>
          <a:p>
            <a:pPr>
              <a:buFontTx/>
              <a:buChar char="•"/>
            </a:pPr>
            <a:r>
              <a:rPr lang="en-US" dirty="0" smtClean="0">
                <a:ea typeface="ＭＳ Ｐゴシック" pitchFamily="34" charset="-128"/>
              </a:rPr>
              <a:t>Names of the members of the research team involved in this activity</a:t>
            </a: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p:txBody>
      </p:sp>
      <p:sp>
        <p:nvSpPr>
          <p:cNvPr id="49156" name="Slide Number Placeholder 3"/>
          <p:cNvSpPr>
            <a:spLocks noGrp="1"/>
          </p:cNvSpPr>
          <p:nvPr>
            <p:ph type="sldNum" sz="quarter" idx="5"/>
          </p:nvPr>
        </p:nvSpPr>
        <p:spPr>
          <a:noFill/>
        </p:spPr>
        <p:txBody>
          <a:bodyPr/>
          <a:lstStyle/>
          <a:p>
            <a:fld id="{1F83D9F4-B0E8-4B95-9E31-6653F58E3034}" type="slidenum">
              <a:rPr lang="en-US" smtClean="0">
                <a:ea typeface="ＭＳ Ｐゴシック" pitchFamily="34" charset="-128"/>
              </a:rPr>
              <a:pPr/>
              <a:t>14</a:t>
            </a:fld>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xfrm>
            <a:off x="894522" y="4344025"/>
            <a:ext cx="5048768" cy="4350270"/>
          </a:xfrm>
          <a:noFill/>
          <a:ln w="9525"/>
        </p:spPr>
        <p:txBody>
          <a:bodyPr/>
          <a:lstStyle/>
          <a:p>
            <a:r>
              <a:rPr lang="en-US" smtClean="0">
                <a:ea typeface="ＭＳ Ｐゴシック" pitchFamily="34" charset="-128"/>
              </a:rPr>
              <a:t>What data do you think would be documented during this first day of surgery?</a:t>
            </a:r>
          </a:p>
          <a:p>
            <a:r>
              <a:rPr lang="en-US" smtClean="0">
                <a:ea typeface="ＭＳ Ｐゴシック" pitchFamily="34" charset="-128"/>
              </a:rPr>
              <a:t>Rat:  identifier (number), age, weight, sex, health, vital signs</a:t>
            </a:r>
          </a:p>
          <a:p>
            <a:r>
              <a:rPr lang="en-US" smtClean="0">
                <a:ea typeface="ＭＳ Ｐゴシック" pitchFamily="34" charset="-128"/>
              </a:rPr>
              <a:t>Names of team members present on the experiment and their roles</a:t>
            </a:r>
          </a:p>
          <a:p>
            <a:r>
              <a:rPr lang="en-US" smtClean="0">
                <a:ea typeface="ＭＳ Ｐゴシック" pitchFamily="34" charset="-128"/>
              </a:rPr>
              <a:t>Timing of events:  delivery of anesthesia, opening of thoracic cavity, time the myocardial infarction is initiated and  the time that the artery is kept occluded—-</a:t>
            </a:r>
          </a:p>
          <a:p>
            <a:r>
              <a:rPr lang="en-US" smtClean="0">
                <a:ea typeface="ＭＳ Ｐゴシック" pitchFamily="34" charset="-128"/>
              </a:rPr>
              <a:t>Time the biological suture is threaded through the infarcted region—and the location of the heart where that infarcted region is located.</a:t>
            </a:r>
          </a:p>
          <a:p>
            <a:r>
              <a:rPr lang="en-US" smtClean="0">
                <a:ea typeface="ＭＳ Ｐゴシック" pitchFamily="34" charset="-128"/>
              </a:rPr>
              <a:t>Time thoracic cavity was closed and surgery completed.</a:t>
            </a:r>
          </a:p>
          <a:p>
            <a:endParaRPr lang="en-US" smtClean="0">
              <a:ea typeface="ＭＳ Ｐゴシック" pitchFamily="34" charset="-128"/>
            </a:endParaRPr>
          </a:p>
          <a:p>
            <a:r>
              <a:rPr lang="en-US" smtClean="0">
                <a:ea typeface="ＭＳ Ｐゴシック" pitchFamily="34" charset="-128"/>
              </a:rPr>
              <a:t>Post-op data:</a:t>
            </a:r>
          </a:p>
          <a:p>
            <a:r>
              <a:rPr lang="en-US" smtClean="0">
                <a:ea typeface="ＭＳ Ｐゴシック" pitchFamily="34" charset="-128"/>
              </a:rPr>
              <a:t>Rat</a:t>
            </a:r>
            <a:r>
              <a:rPr lang="ja-JP" altLang="en-US" smtClean="0">
                <a:ea typeface="ＭＳ Ｐゴシック" pitchFamily="34" charset="-128"/>
              </a:rPr>
              <a:t>’</a:t>
            </a:r>
            <a:r>
              <a:rPr lang="en-US" altLang="ja-JP" smtClean="0">
                <a:ea typeface="ＭＳ Ｐゴシック" pitchFamily="34" charset="-128"/>
              </a:rPr>
              <a:t>s vital signs, behavior, assessment and treatment of pain—documentation of data related to the animal</a:t>
            </a:r>
            <a:r>
              <a:rPr lang="ja-JP" altLang="en-US" smtClean="0">
                <a:ea typeface="ＭＳ Ｐゴシック" pitchFamily="34" charset="-128"/>
              </a:rPr>
              <a:t>’</a:t>
            </a:r>
            <a:r>
              <a:rPr lang="en-US" altLang="ja-JP" smtClean="0">
                <a:ea typeface="ＭＳ Ｐゴシック" pitchFamily="34" charset="-128"/>
              </a:rPr>
              <a:t>s level of pain and any treatments to relieve the animal</a:t>
            </a:r>
            <a:r>
              <a:rPr lang="ja-JP" altLang="en-US" smtClean="0">
                <a:ea typeface="ＭＳ Ｐゴシック" pitchFamily="34" charset="-128"/>
              </a:rPr>
              <a:t>’</a:t>
            </a:r>
            <a:r>
              <a:rPr lang="en-US" altLang="ja-JP" smtClean="0">
                <a:ea typeface="ＭＳ Ｐゴシック" pitchFamily="34" charset="-128"/>
              </a:rPr>
              <a:t>s pain are required by Institutional Animal Care committees.</a:t>
            </a:r>
          </a:p>
          <a:p>
            <a:endParaRPr lang="en-US" smtClean="0">
              <a:ea typeface="ＭＳ Ｐゴシック" pitchFamily="34" charset="-128"/>
            </a:endParaRPr>
          </a:p>
          <a:p>
            <a:r>
              <a:rPr lang="en-US" smtClean="0">
                <a:ea typeface="ＭＳ Ｐゴシック" pitchFamily="34" charset="-128"/>
              </a:rPr>
              <a:t>Where is this data kept?   (lab notebook, animal</a:t>
            </a:r>
            <a:r>
              <a:rPr lang="ja-JP" altLang="en-US" smtClean="0">
                <a:ea typeface="ＭＳ Ｐゴシック" pitchFamily="34" charset="-128"/>
              </a:rPr>
              <a:t>’</a:t>
            </a:r>
            <a:r>
              <a:rPr lang="en-US" altLang="ja-JP" smtClean="0">
                <a:ea typeface="ＭＳ Ｐゴシック" pitchFamily="34" charset="-128"/>
              </a:rPr>
              <a:t>s surgical log)</a:t>
            </a:r>
            <a:endParaRPr lang="en-US" smtClean="0">
              <a:ea typeface="ＭＳ Ｐゴシック" pitchFamily="34" charset="-128"/>
            </a:endParaRPr>
          </a:p>
        </p:txBody>
      </p:sp>
      <p:sp>
        <p:nvSpPr>
          <p:cNvPr id="50180" name="Slide Number Placeholder 3"/>
          <p:cNvSpPr>
            <a:spLocks noGrp="1"/>
          </p:cNvSpPr>
          <p:nvPr>
            <p:ph type="sldNum" sz="quarter" idx="5"/>
          </p:nvPr>
        </p:nvSpPr>
        <p:spPr>
          <a:noFill/>
        </p:spPr>
        <p:txBody>
          <a:bodyPr/>
          <a:lstStyle/>
          <a:p>
            <a:fld id="{DF916FF1-3B54-4FCA-BBBD-602C7A7D71D3}" type="slidenum">
              <a:rPr lang="en-US" smtClean="0">
                <a:ea typeface="ＭＳ Ｐゴシック" pitchFamily="34" charset="-128"/>
              </a:rPr>
              <a:pPr/>
              <a:t>15</a:t>
            </a:fld>
            <a:endParaRPr 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p:spPr>
        <p:txBody>
          <a:bodyPr/>
          <a:lstStyle/>
          <a:p>
            <a:r>
              <a:rPr lang="en-US" smtClean="0">
                <a:ea typeface="ＭＳ Ｐゴシック" pitchFamily="34" charset="-128"/>
              </a:rPr>
              <a:t>Once again all operative data is collected and noted in paper lab notebook and animal</a:t>
            </a:r>
            <a:r>
              <a:rPr lang="ja-JP" altLang="en-US" smtClean="0">
                <a:ea typeface="ＭＳ Ｐゴシック" pitchFamily="34" charset="-128"/>
              </a:rPr>
              <a:t>’</a:t>
            </a:r>
            <a:r>
              <a:rPr lang="en-US" altLang="ja-JP" smtClean="0">
                <a:ea typeface="ＭＳ Ｐゴシック" pitchFamily="34" charset="-128"/>
              </a:rPr>
              <a:t>s surgical log</a:t>
            </a:r>
          </a:p>
          <a:p>
            <a:endParaRPr lang="en-US" smtClean="0">
              <a:ea typeface="ＭＳ Ｐゴシック" pitchFamily="34" charset="-128"/>
            </a:endParaRPr>
          </a:p>
          <a:p>
            <a:r>
              <a:rPr lang="en-US" smtClean="0">
                <a:ea typeface="ＭＳ Ｐゴシック" pitchFamily="34" charset="-128"/>
              </a:rPr>
              <a:t>The team is collecting new types of data now:  images of the heart, measures of the left ventricular pressure</a:t>
            </a:r>
          </a:p>
          <a:p>
            <a:endParaRPr lang="en-US" smtClean="0">
              <a:ea typeface="ＭＳ Ｐゴシック" pitchFamily="34" charset="-128"/>
            </a:endParaRPr>
          </a:p>
          <a:p>
            <a:r>
              <a:rPr lang="en-US" smtClean="0">
                <a:ea typeface="ＭＳ Ｐゴシック" pitchFamily="34" charset="-128"/>
              </a:rPr>
              <a:t>The instruments that are being used are 2 cameras that work as a system, and a pressure transducer that measures ventricular pressure in the left ventricle</a:t>
            </a:r>
          </a:p>
          <a:p>
            <a:endParaRPr lang="en-US" smtClean="0">
              <a:ea typeface="ＭＳ Ｐゴシック" pitchFamily="34" charset="-128"/>
            </a:endParaRPr>
          </a:p>
          <a:p>
            <a:r>
              <a:rPr lang="en-US" smtClean="0">
                <a:ea typeface="ＭＳ Ｐゴシック" pitchFamily="34" charset="-128"/>
              </a:rPr>
              <a:t>As this image data is being collected, how is it stored?</a:t>
            </a:r>
          </a:p>
        </p:txBody>
      </p:sp>
      <p:sp>
        <p:nvSpPr>
          <p:cNvPr id="51204" name="Slide Number Placeholder 3"/>
          <p:cNvSpPr>
            <a:spLocks noGrp="1"/>
          </p:cNvSpPr>
          <p:nvPr>
            <p:ph type="sldNum" sz="quarter" idx="5"/>
          </p:nvPr>
        </p:nvSpPr>
        <p:spPr>
          <a:noFill/>
        </p:spPr>
        <p:txBody>
          <a:bodyPr/>
          <a:lstStyle/>
          <a:p>
            <a:fld id="{253772A2-7F63-4A10-8CD9-C7ADA9EE47B7}" type="slidenum">
              <a:rPr lang="en-US" smtClean="0">
                <a:ea typeface="ＭＳ Ｐゴシック" pitchFamily="34" charset="-128"/>
              </a:rPr>
              <a:pPr/>
              <a:t>16</a:t>
            </a:fld>
            <a:endParaRPr 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p:spPr>
        <p:txBody>
          <a:bodyPr/>
          <a:lstStyle/>
          <a:p>
            <a:r>
              <a:rPr lang="en-US" smtClean="0">
                <a:ea typeface="ＭＳ Ｐゴシック" pitchFamily="34" charset="-128"/>
              </a:rPr>
              <a:t>Sections of the heart tissue—slides need to be labeled. Area of heart from which sections were taken. </a:t>
            </a:r>
          </a:p>
          <a:p>
            <a:r>
              <a:rPr lang="en-US" smtClean="0">
                <a:ea typeface="ＭＳ Ｐゴシック" pitchFamily="34" charset="-128"/>
              </a:rPr>
              <a:t>Tissues are kept in three freezers (one for sectioned tissue placed on slides, one for embedded but not yet sectioned tissue, and </a:t>
            </a:r>
            <a:r>
              <a:rPr lang="ja-JP" altLang="en-US" smtClean="0">
                <a:ea typeface="ＭＳ Ｐゴシック" pitchFamily="34" charset="-128"/>
              </a:rPr>
              <a:t>“</a:t>
            </a:r>
            <a:r>
              <a:rPr lang="en-US" altLang="ja-JP" smtClean="0">
                <a:ea typeface="ＭＳ Ｐゴシック" pitchFamily="34" charset="-128"/>
              </a:rPr>
              <a:t>other</a:t>
            </a:r>
            <a:r>
              <a:rPr lang="ja-JP" altLang="en-US" smtClean="0">
                <a:ea typeface="ＭＳ Ｐゴシック" pitchFamily="34" charset="-128"/>
              </a:rPr>
              <a:t>”</a:t>
            </a:r>
            <a:r>
              <a:rPr lang="en-US" altLang="ja-JP" smtClean="0">
                <a:ea typeface="ＭＳ Ｐゴシック" pitchFamily="34" charset="-128"/>
              </a:rPr>
              <a:t> tissue kept in a container </a:t>
            </a:r>
            <a:r>
              <a:rPr lang="ja-JP" altLang="en-US" smtClean="0">
                <a:ea typeface="ＭＳ Ｐゴシック" pitchFamily="34" charset="-128"/>
              </a:rPr>
              <a:t>“</a:t>
            </a:r>
            <a:r>
              <a:rPr lang="en-US" altLang="ja-JP" smtClean="0">
                <a:ea typeface="ＭＳ Ｐゴシック" pitchFamily="34" charset="-128"/>
              </a:rPr>
              <a:t>may be</a:t>
            </a:r>
            <a:r>
              <a:rPr lang="ja-JP" altLang="en-US" smtClean="0">
                <a:ea typeface="ＭＳ Ｐゴシック" pitchFamily="34" charset="-128"/>
              </a:rPr>
              <a:t>”</a:t>
            </a:r>
            <a:r>
              <a:rPr lang="en-US" altLang="ja-JP" smtClean="0">
                <a:ea typeface="ＭＳ Ｐゴシック" pitchFamily="34" charset="-128"/>
              </a:rPr>
              <a:t> placed in yet another freezer.</a:t>
            </a:r>
          </a:p>
          <a:p>
            <a:endParaRPr lang="en-US" smtClean="0">
              <a:ea typeface="ＭＳ Ｐゴシック" pitchFamily="34" charset="-128"/>
            </a:endParaRPr>
          </a:p>
          <a:p>
            <a:r>
              <a:rPr lang="en-US" smtClean="0">
                <a:ea typeface="ＭＳ Ｐゴシック" pitchFamily="34" charset="-128"/>
              </a:rPr>
              <a:t>Delegate what freezer is meant for storage of sectioned tissue, embedded but not sectioned tissue, and other tissue. </a:t>
            </a:r>
          </a:p>
          <a:p>
            <a:endParaRPr lang="en-US" smtClean="0">
              <a:ea typeface="ＭＳ Ｐゴシック" pitchFamily="34" charset="-128"/>
            </a:endParaRPr>
          </a:p>
          <a:p>
            <a:r>
              <a:rPr lang="en-US" smtClean="0">
                <a:ea typeface="ＭＳ Ｐゴシック" pitchFamily="34" charset="-128"/>
              </a:rPr>
              <a:t>Document what was done, which team members sectioned heart and placed tissue on slides, date, </a:t>
            </a:r>
          </a:p>
          <a:p>
            <a:r>
              <a:rPr lang="en-US" smtClean="0">
                <a:ea typeface="ＭＳ Ｐゴシック" pitchFamily="34" charset="-128"/>
              </a:rPr>
              <a:t>staining</a:t>
            </a:r>
          </a:p>
        </p:txBody>
      </p:sp>
      <p:sp>
        <p:nvSpPr>
          <p:cNvPr id="52228" name="Slide Number Placeholder 3"/>
          <p:cNvSpPr>
            <a:spLocks noGrp="1"/>
          </p:cNvSpPr>
          <p:nvPr>
            <p:ph type="sldNum" sz="quarter" idx="5"/>
          </p:nvPr>
        </p:nvSpPr>
        <p:spPr>
          <a:noFill/>
        </p:spPr>
        <p:txBody>
          <a:bodyPr/>
          <a:lstStyle/>
          <a:p>
            <a:fld id="{829808A3-2B5B-4AAC-9413-F4BCF0119DE4}" type="slidenum">
              <a:rPr lang="en-US" smtClean="0">
                <a:ea typeface="ＭＳ Ｐゴシック" pitchFamily="34" charset="-128"/>
              </a:rPr>
              <a:pPr/>
              <a:t>17</a:t>
            </a:fld>
            <a:endParaRPr 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w="9525"/>
        </p:spPr>
        <p:txBody>
          <a:bodyPr/>
          <a:lstStyle/>
          <a:p>
            <a:r>
              <a:rPr lang="en-US" smtClean="0">
                <a:ea typeface="ＭＳ Ｐゴシック" pitchFamily="34" charset="-128"/>
              </a:rPr>
              <a:t>Some tissue slides are stained with one type of stain such as trichrome, others are stained with actinin, and yet others are stained with other stains. .  There are different stains used such as trichrome and actinin staining on the tissues on the slides.  Some stains like the trichrome show what tissues is dead. Other stains show the specific markers that show where the stem cells are in that cross-section.</a:t>
            </a:r>
          </a:p>
          <a:p>
            <a:r>
              <a:rPr lang="en-US" smtClean="0">
                <a:ea typeface="ＭＳ Ｐゴシック" pitchFamily="34" charset="-128"/>
              </a:rPr>
              <a:t>This generates new data that needs to be recorded—the slides need to be labeled with the experiment number, section of heart (A or B) and the stain that was used.</a:t>
            </a:r>
          </a:p>
          <a:p>
            <a:endParaRPr lang="en-US" smtClean="0">
              <a:ea typeface="ＭＳ Ｐゴシック" pitchFamily="34" charset="-128"/>
            </a:endParaRPr>
          </a:p>
          <a:p>
            <a:r>
              <a:rPr lang="en-US" smtClean="0">
                <a:ea typeface="ＭＳ Ｐゴシック" pitchFamily="34" charset="-128"/>
              </a:rPr>
              <a:t>These slides are kept in slide boxes and stored in one of the three freezers.</a:t>
            </a:r>
          </a:p>
        </p:txBody>
      </p:sp>
      <p:sp>
        <p:nvSpPr>
          <p:cNvPr id="53252" name="Slide Number Placeholder 3"/>
          <p:cNvSpPr>
            <a:spLocks noGrp="1"/>
          </p:cNvSpPr>
          <p:nvPr>
            <p:ph type="sldNum" sz="quarter" idx="5"/>
          </p:nvPr>
        </p:nvSpPr>
        <p:spPr>
          <a:noFill/>
        </p:spPr>
        <p:txBody>
          <a:bodyPr/>
          <a:lstStyle/>
          <a:p>
            <a:fld id="{FD79C205-6649-48B1-B8A2-1BBA91D707AC}" type="slidenum">
              <a:rPr lang="en-US" smtClean="0">
                <a:ea typeface="ＭＳ Ｐゴシック" pitchFamily="34" charset="-128"/>
              </a:rPr>
              <a:pPr/>
              <a:t>18</a:t>
            </a:fld>
            <a:endParaRPr lang="en-US"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1181100" y="674688"/>
            <a:ext cx="4570413" cy="3429000"/>
          </a:xfrm>
          <a:ln/>
        </p:spPr>
      </p:sp>
      <p:sp>
        <p:nvSpPr>
          <p:cNvPr id="54275" name="Notes Placeholder 2"/>
          <p:cNvSpPr>
            <a:spLocks noGrp="1"/>
          </p:cNvSpPr>
          <p:nvPr>
            <p:ph type="body" idx="1"/>
          </p:nvPr>
        </p:nvSpPr>
        <p:spPr>
          <a:noFill/>
          <a:ln w="9525"/>
        </p:spPr>
        <p:txBody>
          <a:bodyPr/>
          <a:lstStyle/>
          <a:p>
            <a:pPr>
              <a:lnSpc>
                <a:spcPct val="90000"/>
              </a:lnSpc>
            </a:pPr>
            <a:r>
              <a:rPr lang="en-US" smtClean="0">
                <a:ea typeface="ＭＳ Ｐゴシック" pitchFamily="34" charset="-128"/>
              </a:rPr>
              <a:t>At this point several slides have been stained. Images of the stained slides  are taken on the epifluorescent microscope. If </a:t>
            </a:r>
            <a:r>
              <a:rPr lang="ja-JP" altLang="en-US" smtClean="0">
                <a:ea typeface="ＭＳ Ｐゴシック" pitchFamily="34" charset="-128"/>
              </a:rPr>
              <a:t>“</a:t>
            </a:r>
            <a:r>
              <a:rPr lang="en-US" altLang="ja-JP" smtClean="0">
                <a:ea typeface="ＭＳ Ｐゴシック" pitchFamily="34" charset="-128"/>
              </a:rPr>
              <a:t>we are happy</a:t>
            </a:r>
            <a:r>
              <a:rPr lang="ja-JP" altLang="en-US" smtClean="0">
                <a:ea typeface="ＭＳ Ｐゴシック" pitchFamily="34" charset="-128"/>
              </a:rPr>
              <a:t>”</a:t>
            </a:r>
            <a:r>
              <a:rPr lang="en-US" altLang="ja-JP" smtClean="0">
                <a:ea typeface="ＭＳ Ｐゴシック" pitchFamily="34" charset="-128"/>
              </a:rPr>
              <a:t> with the staining and the way they look, they make an appointment to use the confocal microscope which takes much better quality pictures and they take those images on the confocal.</a:t>
            </a:r>
          </a:p>
          <a:p>
            <a:pPr>
              <a:lnSpc>
                <a:spcPct val="90000"/>
              </a:lnSpc>
            </a:pPr>
            <a:endParaRPr lang="en-US" smtClean="0">
              <a:ea typeface="ＭＳ Ｐゴシック" pitchFamily="34" charset="-128"/>
            </a:endParaRPr>
          </a:p>
          <a:p>
            <a:pPr>
              <a:lnSpc>
                <a:spcPct val="90000"/>
              </a:lnSpc>
            </a:pPr>
            <a:r>
              <a:rPr lang="en-US" smtClean="0">
                <a:ea typeface="ＭＳ Ｐゴシック" pitchFamily="34" charset="-128"/>
              </a:rPr>
              <a:t>How should the images of the stained tissues be labelled?</a:t>
            </a:r>
          </a:p>
          <a:p>
            <a:pPr>
              <a:lnSpc>
                <a:spcPct val="90000"/>
              </a:lnSpc>
            </a:pPr>
            <a:r>
              <a:rPr lang="en-US" smtClean="0">
                <a:ea typeface="ＭＳ Ｐゴシック" pitchFamily="34" charset="-128"/>
              </a:rPr>
              <a:t>Where are the slides of the stained tissue kept? Are the slides that are stained with one particular stain kept together? </a:t>
            </a:r>
          </a:p>
          <a:p>
            <a:pPr>
              <a:lnSpc>
                <a:spcPct val="90000"/>
              </a:lnSpc>
            </a:pPr>
            <a:r>
              <a:rPr lang="en-US" smtClean="0">
                <a:ea typeface="ＭＳ Ｐゴシック" pitchFamily="34" charset="-128"/>
              </a:rPr>
              <a:t>What is the file format for the images from the microscope?  Is it proprietary? Preservation concerns:  Can it be changed to an open format that is more generic so that others can view the images without needing proprietary software  and to avoid running into a situation where the file formats are obsolete and can no longer be rendered. </a:t>
            </a:r>
          </a:p>
        </p:txBody>
      </p:sp>
      <p:sp>
        <p:nvSpPr>
          <p:cNvPr id="54276" name="Slide Number Placeholder 3"/>
          <p:cNvSpPr>
            <a:spLocks noGrp="1"/>
          </p:cNvSpPr>
          <p:nvPr>
            <p:ph type="sldNum" sz="quarter" idx="5"/>
          </p:nvPr>
        </p:nvSpPr>
        <p:spPr>
          <a:noFill/>
        </p:spPr>
        <p:txBody>
          <a:bodyPr/>
          <a:lstStyle/>
          <a:p>
            <a:fld id="{5ED5C646-770F-48A9-B6C0-63C93DD88A1D}" type="slidenum">
              <a:rPr lang="en-US" smtClean="0">
                <a:ea typeface="ＭＳ Ｐゴシック" pitchFamily="34" charset="-128"/>
              </a:rPr>
              <a:pPr/>
              <a:t>19</a:t>
            </a:fld>
            <a:endParaRPr lang="en-US" smtClean="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w="9525"/>
        </p:spPr>
        <p:txBody>
          <a:bodyPr/>
          <a:lstStyle/>
          <a:p>
            <a:r>
              <a:rPr lang="en-US" smtClean="0">
                <a:ea typeface="ＭＳ Ｐゴシック" pitchFamily="34" charset="-128"/>
              </a:rPr>
              <a:t>So the research team develops home-grown custom software to track particles on the surface of the heart. This software was written in C and MATLAB, and is used to analyze the optical images of the heart—telling them what the function is like in that region of the heart. This is done for several heartbeats in different data sets. </a:t>
            </a:r>
          </a:p>
          <a:p>
            <a:endParaRPr lang="en-US" smtClean="0">
              <a:ea typeface="ＭＳ Ｐゴシック" pitchFamily="34" charset="-128"/>
            </a:endParaRPr>
          </a:p>
          <a:p>
            <a:r>
              <a:rPr lang="en-US" smtClean="0">
                <a:ea typeface="ＭＳ Ｐゴシック" pitchFamily="34" charset="-128"/>
              </a:rPr>
              <a:t>So what type of data is generated by this software? </a:t>
            </a:r>
          </a:p>
          <a:p>
            <a:r>
              <a:rPr lang="en-US" smtClean="0">
                <a:ea typeface="ＭＳ Ｐゴシック" pitchFamily="34" charset="-128"/>
              </a:rPr>
              <a:t>The software itself is data critical to the project—what use is it after the project is completed?</a:t>
            </a:r>
          </a:p>
          <a:p>
            <a:endParaRPr lang="en-US" smtClean="0">
              <a:ea typeface="ＭＳ Ｐゴシック" pitchFamily="34" charset="-128"/>
            </a:endParaRPr>
          </a:p>
          <a:p>
            <a:r>
              <a:rPr lang="en-US" smtClean="0">
                <a:ea typeface="ＭＳ Ｐゴシック" pitchFamily="34" charset="-128"/>
              </a:rPr>
              <a:t>Various members of the research team create the software—who owns it? </a:t>
            </a:r>
          </a:p>
        </p:txBody>
      </p:sp>
      <p:sp>
        <p:nvSpPr>
          <p:cNvPr id="55300" name="Slide Number Placeholder 3"/>
          <p:cNvSpPr>
            <a:spLocks noGrp="1"/>
          </p:cNvSpPr>
          <p:nvPr>
            <p:ph type="sldNum" sz="quarter" idx="5"/>
          </p:nvPr>
        </p:nvSpPr>
        <p:spPr>
          <a:noFill/>
        </p:spPr>
        <p:txBody>
          <a:bodyPr/>
          <a:lstStyle/>
          <a:p>
            <a:fld id="{48221C91-C651-47F3-B9FF-6DCB1B8FFFC1}" type="slidenum">
              <a:rPr lang="en-US" smtClean="0">
                <a:ea typeface="ＭＳ Ｐゴシック" pitchFamily="34" charset="-128"/>
              </a:rPr>
              <a:pPr/>
              <a:t>20</a:t>
            </a:fld>
            <a:endParaRPr lang="en-US"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w="9525"/>
        </p:spPr>
        <p:txBody>
          <a:bodyPr/>
          <a:lstStyle/>
          <a:p>
            <a:r>
              <a:rPr lang="en-US" smtClean="0">
                <a:ea typeface="ＭＳ Ｐゴシック" pitchFamily="34" charset="-128"/>
              </a:rPr>
              <a:t>File formats for the images and for numeric measurements: not mentioned in the case study</a:t>
            </a:r>
          </a:p>
        </p:txBody>
      </p:sp>
      <p:sp>
        <p:nvSpPr>
          <p:cNvPr id="56324" name="Slide Number Placeholder 3"/>
          <p:cNvSpPr>
            <a:spLocks noGrp="1"/>
          </p:cNvSpPr>
          <p:nvPr>
            <p:ph type="sldNum" sz="quarter" idx="5"/>
          </p:nvPr>
        </p:nvSpPr>
        <p:spPr>
          <a:noFill/>
        </p:spPr>
        <p:txBody>
          <a:bodyPr/>
          <a:lstStyle/>
          <a:p>
            <a:fld id="{77C0C04C-53FE-4708-8D86-66A416ECFF3B}" type="slidenum">
              <a:rPr lang="en-US" smtClean="0">
                <a:ea typeface="ＭＳ Ｐゴシック" pitchFamily="34" charset="-128"/>
              </a:rPr>
              <a:pPr/>
              <a:t>21</a:t>
            </a:fld>
            <a:endParaRPr lang="en-US"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w="9525"/>
        </p:spPr>
        <p:txBody>
          <a:bodyPr/>
          <a:lstStyle/>
          <a:p>
            <a:r>
              <a:rPr lang="en-US" smtClean="0">
                <a:ea typeface="ＭＳ Ｐゴシック" pitchFamily="34" charset="-128"/>
              </a:rPr>
              <a:t>There are easily up to 10 people involved in analyzing the data of the experiment. One might be analyzing the mechanical function of the heart, one may be analyzing trichrome staining, one may be analyzing images.</a:t>
            </a:r>
          </a:p>
          <a:p>
            <a:endParaRPr lang="en-US" smtClean="0">
              <a:ea typeface="ＭＳ Ｐゴシック" pitchFamily="34" charset="-128"/>
            </a:endParaRPr>
          </a:p>
          <a:p>
            <a:r>
              <a:rPr lang="en-US" smtClean="0">
                <a:ea typeface="ＭＳ Ｐゴシック" pitchFamily="34" charset="-128"/>
              </a:rPr>
              <a:t>The data sets are all linked together on an Excel spread sheet.  </a:t>
            </a:r>
          </a:p>
          <a:p>
            <a:r>
              <a:rPr lang="en-US" smtClean="0">
                <a:ea typeface="ＭＳ Ｐゴシック" pitchFamily="34" charset="-128"/>
              </a:rPr>
              <a:t>Biggest challenge is tissue sections that are on conventional slides. </a:t>
            </a:r>
          </a:p>
        </p:txBody>
      </p:sp>
      <p:sp>
        <p:nvSpPr>
          <p:cNvPr id="57348" name="Slide Number Placeholder 3"/>
          <p:cNvSpPr>
            <a:spLocks noGrp="1"/>
          </p:cNvSpPr>
          <p:nvPr>
            <p:ph type="sldNum" sz="quarter" idx="5"/>
          </p:nvPr>
        </p:nvSpPr>
        <p:spPr>
          <a:noFill/>
        </p:spPr>
        <p:txBody>
          <a:bodyPr/>
          <a:lstStyle/>
          <a:p>
            <a:fld id="{7124BDC9-D52D-471E-A8F7-5305904A7876}" type="slidenum">
              <a:rPr lang="en-US" smtClean="0">
                <a:ea typeface="ＭＳ Ｐゴシック" pitchFamily="34" charset="-128"/>
              </a:rPr>
              <a:pPr/>
              <a:t>22</a:t>
            </a:fld>
            <a:endParaRPr lang="en-US"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w="9525"/>
        </p:spPr>
        <p:txBody>
          <a:bodyPr/>
          <a:lstStyle/>
          <a:p>
            <a:r>
              <a:rPr lang="en-US" smtClean="0">
                <a:ea typeface="ＭＳ Ｐゴシック" pitchFamily="34" charset="-128"/>
              </a:rPr>
              <a:t>The various storage places between the digital files, the slides, and the paper lab notebook and surgical log make it difficult to easily access, integrate, and analyze the various data outputs from the experiment.</a:t>
            </a:r>
          </a:p>
          <a:p>
            <a:endParaRPr lang="en-US" smtClean="0">
              <a:ea typeface="ＭＳ Ｐゴシック" pitchFamily="34" charset="-128"/>
            </a:endParaRPr>
          </a:p>
          <a:p>
            <a:r>
              <a:rPr lang="en-US" smtClean="0">
                <a:ea typeface="ＭＳ Ｐゴシック" pitchFamily="34" charset="-128"/>
              </a:rPr>
              <a:t>Moreover, look at the security issues. </a:t>
            </a:r>
            <a:r>
              <a:rPr lang="ja-JP" altLang="en-US" smtClean="0">
                <a:ea typeface="ＭＳ Ｐゴシック" pitchFamily="34" charset="-128"/>
              </a:rPr>
              <a:t>“</a:t>
            </a:r>
            <a:r>
              <a:rPr lang="en-US" altLang="ja-JP" smtClean="0">
                <a:ea typeface="ＭＳ Ｐゴシック" pitchFamily="34" charset="-128"/>
              </a:rPr>
              <a:t>we back the data sets on an external hard drive someplace</a:t>
            </a:r>
            <a:r>
              <a:rPr lang="ja-JP" altLang="en-US" smtClean="0">
                <a:ea typeface="ＭＳ Ｐゴシック" pitchFamily="34" charset="-128"/>
              </a:rPr>
              <a:t>”</a:t>
            </a:r>
            <a:r>
              <a:rPr lang="en-US" altLang="ja-JP" smtClean="0">
                <a:ea typeface="ＭＳ Ｐゴシック" pitchFamily="34" charset="-128"/>
              </a:rPr>
              <a:t> ---where?</a:t>
            </a:r>
          </a:p>
          <a:p>
            <a:endParaRPr lang="en-US" smtClean="0">
              <a:ea typeface="ＭＳ Ｐゴシック" pitchFamily="34" charset="-128"/>
            </a:endParaRPr>
          </a:p>
          <a:p>
            <a:r>
              <a:rPr lang="en-US" smtClean="0">
                <a:ea typeface="ＭＳ Ｐゴシック" pitchFamily="34" charset="-128"/>
              </a:rPr>
              <a:t>Files are not password protected. The lab notebook is either in the PI</a:t>
            </a:r>
            <a:r>
              <a:rPr lang="ja-JP" altLang="en-US" smtClean="0">
                <a:ea typeface="ＭＳ Ｐゴシック" pitchFamily="34" charset="-128"/>
              </a:rPr>
              <a:t>’</a:t>
            </a:r>
            <a:r>
              <a:rPr lang="en-US" altLang="ja-JP" smtClean="0">
                <a:ea typeface="ＭＳ Ｐゴシック" pitchFamily="34" charset="-128"/>
              </a:rPr>
              <a:t>s office or most often in the lab, which has key card access. </a:t>
            </a:r>
            <a:endParaRPr lang="en-US" smtClean="0">
              <a:ea typeface="ＭＳ Ｐゴシック" pitchFamily="34" charset="-128"/>
            </a:endParaRPr>
          </a:p>
        </p:txBody>
      </p:sp>
      <p:sp>
        <p:nvSpPr>
          <p:cNvPr id="58372" name="Slide Number Placeholder 3"/>
          <p:cNvSpPr>
            <a:spLocks noGrp="1"/>
          </p:cNvSpPr>
          <p:nvPr>
            <p:ph type="sldNum" sz="quarter" idx="5"/>
          </p:nvPr>
        </p:nvSpPr>
        <p:spPr>
          <a:noFill/>
        </p:spPr>
        <p:txBody>
          <a:bodyPr/>
          <a:lstStyle/>
          <a:p>
            <a:fld id="{435A67D0-DCC8-4117-B050-995D8C0D9A82}" type="slidenum">
              <a:rPr lang="en-US" smtClean="0">
                <a:ea typeface="ＭＳ Ｐゴシック" pitchFamily="34" charset="-128"/>
              </a:rPr>
              <a:pPr/>
              <a:t>23</a:t>
            </a:fld>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of the research cases in the curriculum are real. They have been written by our curriculum project partners.. Who had interviewed researchers—asking them to describe an actual project and how data is managed in the course of the project. Taking their responses, our partners wrote these cases. The assortment of cases we have so far illustrate data management activities and issues in different disciplines and in different research settings. These cases enable students to visualize data management in the context of a familiar research environment. </a:t>
            </a:r>
          </a:p>
          <a:p>
            <a:endParaRPr lang="en-US" baseline="0" dirty="0" smtClean="0"/>
          </a:p>
          <a:p>
            <a:endParaRPr lang="en-US" baseline="0" dirty="0" smtClean="0"/>
          </a:p>
          <a:p>
            <a:r>
              <a:rPr lang="en-US" baseline="0" dirty="0" smtClean="0"/>
              <a:t>During the planning phase of the project, we interviewed faculty from UMMS and WPI to ask them how their students were currently managing their data, and to get suggestions from them as to how we could build a curriculum that would teach generic data management and address data management issues unique to disciplines. Each faculty emphasized that data and research practices vary widely from one field to another, (adding also from one lab to another, even within the same discipline)—and that using teaching cases would address data management issues unique to specific disciplines and provide students with a familiar context. </a:t>
            </a:r>
          </a:p>
          <a:p>
            <a:endParaRPr lang="en-US" baseline="0" dirty="0" smtClean="0"/>
          </a:p>
          <a:p>
            <a:r>
              <a:rPr lang="en-US" baseline="0" dirty="0" smtClean="0"/>
              <a:t>In Module 1, in the lesson plan, for the assessment you will see “Read excerpt from research data case “Outcomes of Orthopedic Implant surgery” that illustrates the challenges in conducting a multiyear study with changing personnel.  An activity for Module 3, “contextual details needed to make data meaningful to others” is “Using a research case, identify the basic project information. </a:t>
            </a:r>
          </a:p>
          <a:p>
            <a:endParaRPr lang="en-US" dirty="0"/>
          </a:p>
        </p:txBody>
      </p:sp>
      <p:sp>
        <p:nvSpPr>
          <p:cNvPr id="4" name="Slide Number Placeholder 3"/>
          <p:cNvSpPr>
            <a:spLocks noGrp="1"/>
          </p:cNvSpPr>
          <p:nvPr>
            <p:ph type="sldNum" sz="quarter" idx="10"/>
          </p:nvPr>
        </p:nvSpPr>
        <p:spPr/>
        <p:txBody>
          <a:bodyPr/>
          <a:lstStyle/>
          <a:p>
            <a:fld id="{63854282-5A3D-5A44-B15E-4C44A80898EF}" type="slidenum">
              <a:rPr lang="en-US" smtClean="0"/>
              <a:pPr/>
              <a:t>5</a:t>
            </a:fld>
            <a:endParaRPr lang="en-US"/>
          </a:p>
        </p:txBody>
      </p:sp>
    </p:spTree>
    <p:extLst>
      <p:ext uri="{BB962C8B-B14F-4D97-AF65-F5344CB8AC3E}">
        <p14:creationId xmlns="" xmlns:p14="http://schemas.microsoft.com/office/powerpoint/2010/main" val="1321840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5298" name="Notes Placeholder 2"/>
          <p:cNvSpPr>
            <a:spLocks noGrp="1"/>
          </p:cNvSpPr>
          <p:nvPr>
            <p:ph type="body" idx="1"/>
          </p:nvPr>
        </p:nvSpPr>
        <p:spPr>
          <a:ln w="9525"/>
        </p:spPr>
        <p:txBody>
          <a:bodyPr/>
          <a:lstStyle/>
          <a:p>
            <a:pPr marL="336488" indent="-336488">
              <a:buFontTx/>
              <a:buAutoNum type="arabicPeriod"/>
              <a:defRPr/>
            </a:pPr>
            <a:r>
              <a:rPr lang="en-US" dirty="0" smtClean="0"/>
              <a:t>Privacy issues</a:t>
            </a:r>
          </a:p>
          <a:p>
            <a:pPr marL="336488" indent="-336488">
              <a:buFontTx/>
              <a:buAutoNum type="arabicPeriod"/>
              <a:defRPr/>
            </a:pPr>
            <a:r>
              <a:rPr lang="en-US" dirty="0" smtClean="0"/>
              <a:t>IACUC Institutional Animal Care and Use Committee </a:t>
            </a:r>
          </a:p>
          <a:p>
            <a:pPr marL="336488" indent="-336488">
              <a:buFontTx/>
              <a:buAutoNum type="arabicPeriod"/>
              <a:defRPr/>
            </a:pPr>
            <a:r>
              <a:rPr lang="en-US" dirty="0" smtClean="0"/>
              <a:t>Ownership of data:  images, LVP readings, tissues, animal surgical log, paper lab notebook, software</a:t>
            </a:r>
          </a:p>
          <a:p>
            <a:pPr marL="336488" indent="-336488">
              <a:buFontTx/>
              <a:buAutoNum type="arabicPeriod"/>
              <a:defRPr/>
            </a:pPr>
            <a:r>
              <a:rPr lang="en-US" dirty="0" smtClean="0"/>
              <a:t>Documentation for patent application</a:t>
            </a:r>
          </a:p>
          <a:p>
            <a:pPr>
              <a:defRPr/>
            </a:pPr>
            <a:r>
              <a:rPr lang="en-US" dirty="0" smtClean="0">
                <a:ea typeface="ＭＳ Ｐゴシック" charset="-128"/>
              </a:rPr>
              <a:t>The case </a:t>
            </a:r>
            <a:r>
              <a:rPr lang="en-US" dirty="0" err="1" smtClean="0">
                <a:ea typeface="ＭＳ Ｐゴシック" charset="-128"/>
              </a:rPr>
              <a:t>doesn</a:t>
            </a:r>
            <a:r>
              <a:rPr lang="ja-JP" altLang="en-US" smtClean="0">
                <a:ea typeface="ＭＳ Ｐゴシック" charset="-128"/>
              </a:rPr>
              <a:t>’</a:t>
            </a:r>
            <a:r>
              <a:rPr lang="en-US" altLang="ja-JP" dirty="0" smtClean="0">
                <a:ea typeface="ＭＳ Ｐゴシック" charset="-128"/>
              </a:rPr>
              <a:t>t mention policies for re-use anywhere. Will there need to be de-identified copy of the data? </a:t>
            </a:r>
          </a:p>
          <a:p>
            <a:pPr>
              <a:defRPr/>
            </a:pPr>
            <a:endParaRPr lang="en-US" dirty="0" smtClean="0">
              <a:ea typeface="ＭＳ Ｐゴシック" charset="-128"/>
            </a:endParaRPr>
          </a:p>
          <a:p>
            <a:pPr>
              <a:defRPr/>
            </a:pPr>
            <a:r>
              <a:rPr lang="en-US" dirty="0" smtClean="0">
                <a:ea typeface="ＭＳ Ｐゴシック" charset="-128"/>
              </a:rPr>
              <a:t>What concerns do you think the PI would have in terms of data reuse? </a:t>
            </a:r>
          </a:p>
          <a:p>
            <a:pPr>
              <a:defRPr/>
            </a:pPr>
            <a:endParaRPr lang="en-US" dirty="0" smtClean="0">
              <a:ea typeface="ＭＳ Ｐゴシック" charset="-128"/>
            </a:endParaRPr>
          </a:p>
          <a:p>
            <a:pPr>
              <a:defRPr/>
            </a:pPr>
            <a:r>
              <a:rPr lang="en-US" dirty="0" smtClean="0">
                <a:ea typeface="ＭＳ Ｐゴシック" charset="-128"/>
              </a:rPr>
              <a:t>What strategies should be considered for long term preservation of the data? </a:t>
            </a:r>
          </a:p>
          <a:p>
            <a:pPr>
              <a:defRPr/>
            </a:pPr>
            <a:r>
              <a:rPr lang="en-US" dirty="0" smtClean="0">
                <a:ea typeface="ＭＳ Ｐゴシック" charset="-128"/>
              </a:rPr>
              <a:t>How is the data appraised—what is considered a final version—how is the data appraised and selected for long term preservation?</a:t>
            </a:r>
          </a:p>
          <a:p>
            <a:pPr>
              <a:defRPr/>
            </a:pPr>
            <a:r>
              <a:rPr lang="en-US" dirty="0" smtClean="0">
                <a:ea typeface="ＭＳ Ｐゴシック" charset="-128"/>
              </a:rPr>
              <a:t>Preservation concerns:  Can data formats that are proprietary, such as the left ventricular pressure readings generated by the pressure transducer be changed to an open format that is more generic so that others can view the images without needing proprietary software  and to avoid running into a situation where the file formats are obsolete and can no longer be rendered. </a:t>
            </a:r>
          </a:p>
          <a:p>
            <a:pPr>
              <a:defRPr/>
            </a:pPr>
            <a:endParaRPr lang="en-US" dirty="0" smtClean="0">
              <a:ea typeface="ＭＳ Ｐゴシック" charset="-128"/>
            </a:endParaRPr>
          </a:p>
          <a:p>
            <a:pPr>
              <a:defRPr/>
            </a:pPr>
            <a:endParaRPr lang="en-US" dirty="0" smtClean="0">
              <a:ea typeface="ＭＳ Ｐゴシック" charset="-128"/>
            </a:endParaRPr>
          </a:p>
        </p:txBody>
      </p:sp>
      <p:sp>
        <p:nvSpPr>
          <p:cNvPr id="59396" name="Slide Number Placeholder 3"/>
          <p:cNvSpPr>
            <a:spLocks noGrp="1"/>
          </p:cNvSpPr>
          <p:nvPr>
            <p:ph type="sldNum" sz="quarter" idx="5"/>
          </p:nvPr>
        </p:nvSpPr>
        <p:spPr>
          <a:noFill/>
        </p:spPr>
        <p:txBody>
          <a:bodyPr/>
          <a:lstStyle/>
          <a:p>
            <a:fld id="{51C7E50C-3182-4AF5-B7A4-B95CCA82ACFE}" type="slidenum">
              <a:rPr lang="en-US" smtClean="0">
                <a:ea typeface="ＭＳ Ｐゴシック" pitchFamily="34" charset="-128"/>
              </a:rPr>
              <a:pPr/>
              <a:t>24</a:t>
            </a:fld>
            <a:endParaRPr 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EF09F0F-58D5-43C3-8CD4-7652BAA73058}" type="slidenum">
              <a:rPr lang="en-US" smtClean="0"/>
              <a:pPr>
                <a:defRPr/>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EF09F0F-58D5-43C3-8CD4-7652BAA73058}" type="slidenum">
              <a:rPr lang="en-US" smtClean="0"/>
              <a:pPr>
                <a:defRPr/>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EF09F0F-58D5-43C3-8CD4-7652BAA73058}" type="slidenum">
              <a:rPr lang="en-US" smtClean="0"/>
              <a:pPr>
                <a:defRPr/>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EF09F0F-58D5-43C3-8CD4-7652BAA73058}" type="slidenum">
              <a:rPr lang="en-US" smtClean="0"/>
              <a:pPr>
                <a:defRPr/>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r>
              <a:rPr lang="en-US" dirty="0" smtClean="0">
                <a:ea typeface="ＭＳ Ｐゴシック" pitchFamily="34" charset="-128"/>
              </a:rPr>
              <a:t>Review the different stages of the research data lifecycle: impress upon students that Case B really only addresses creating data--</a:t>
            </a:r>
          </a:p>
        </p:txBody>
      </p:sp>
      <p:sp>
        <p:nvSpPr>
          <p:cNvPr id="40964" name="Slide Number Placeholder 3"/>
          <p:cNvSpPr>
            <a:spLocks noGrp="1"/>
          </p:cNvSpPr>
          <p:nvPr>
            <p:ph type="sldNum" sz="quarter" idx="5"/>
          </p:nvPr>
        </p:nvSpPr>
        <p:spPr>
          <a:noFill/>
        </p:spPr>
        <p:txBody>
          <a:bodyPr/>
          <a:lstStyle/>
          <a:p>
            <a:fld id="{429F9955-BC33-4040-81F1-A2DCE0AF6A95}" type="slidenum">
              <a:rPr lang="en-US" smtClean="0">
                <a:ea typeface="ＭＳ Ｐゴシック" pitchFamily="34" charset="-128"/>
              </a:rPr>
              <a:pPr/>
              <a:t>7</a:t>
            </a:fld>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EFF07133-C88D-486F-B1B5-D05B8D3BAE15}" type="slidenum">
              <a:rPr lang="en-US" smtClean="0">
                <a:ea typeface="ＭＳ Ｐゴシック" pitchFamily="34" charset="-128"/>
              </a:rPr>
              <a:pPr/>
              <a:t>8</a:t>
            </a:fld>
            <a:endParaRPr lang="en-US" smtClean="0">
              <a:ea typeface="ＭＳ Ｐゴシック" pitchFamily="34" charset="-128"/>
            </a:endParaRPr>
          </a:p>
        </p:txBody>
      </p:sp>
      <p:sp>
        <p:nvSpPr>
          <p:cNvPr id="43011" name="Rectangle 2"/>
          <p:cNvSpPr>
            <a:spLocks noGrp="1" noRot="1" noChangeAspect="1" noChangeArrowheads="1" noTextEdit="1"/>
          </p:cNvSpPr>
          <p:nvPr>
            <p:ph type="sldImg"/>
          </p:nvPr>
        </p:nvSpPr>
        <p:spPr>
          <a:ln/>
        </p:spPr>
      </p:sp>
      <p:sp>
        <p:nvSpPr>
          <p:cNvPr id="43012" name="Rectangle 4"/>
          <p:cNvSpPr>
            <a:spLocks noGrp="1" noChangeArrowheads="1"/>
          </p:cNvSpPr>
          <p:nvPr>
            <p:ph type="body" idx="1"/>
          </p:nvPr>
        </p:nvSpPr>
        <p:spPr>
          <a:xfrm>
            <a:off x="928688" y="4344025"/>
            <a:ext cx="5028579" cy="4114488"/>
          </a:xfrm>
          <a:noFill/>
          <a:ln w="9525"/>
        </p:spPr>
        <p:txBody>
          <a:bodyPr/>
          <a:lstStyle/>
          <a:p>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p:spPr>
        <p:txBody>
          <a:bodyPr/>
          <a:lstStyle/>
          <a:p>
            <a:r>
              <a:rPr lang="en-US" smtClean="0">
                <a:ea typeface="ＭＳ Ｐゴシック" pitchFamily="34" charset="-128"/>
              </a:rPr>
              <a:t>Biomedical engineering is currently the fastest growing field of engineering—as this definition states, biomedical engineering uses principles of engineering sciences with medical sciences and clinical practice to develop new medical devices and processes that improve medical practice and advance the quality of life.  </a:t>
            </a:r>
          </a:p>
        </p:txBody>
      </p:sp>
      <p:sp>
        <p:nvSpPr>
          <p:cNvPr id="44036" name="Slide Number Placeholder 3"/>
          <p:cNvSpPr>
            <a:spLocks noGrp="1"/>
          </p:cNvSpPr>
          <p:nvPr>
            <p:ph type="sldNum" sz="quarter" idx="5"/>
          </p:nvPr>
        </p:nvSpPr>
        <p:spPr>
          <a:noFill/>
        </p:spPr>
        <p:txBody>
          <a:bodyPr/>
          <a:lstStyle/>
          <a:p>
            <a:fld id="{21E31F6E-E236-4F09-ADA8-1E603350876F}" type="slidenum">
              <a:rPr lang="en-US" smtClean="0">
                <a:ea typeface="ＭＳ Ｐゴシック" pitchFamily="34" charset="-128"/>
              </a:rPr>
              <a:pPr/>
              <a:t>9</a:t>
            </a:fld>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p:spPr>
        <p:txBody>
          <a:bodyPr/>
          <a:lstStyle/>
          <a:p>
            <a:r>
              <a:rPr lang="en-US" smtClean="0">
                <a:ea typeface="ＭＳ Ｐゴシック" pitchFamily="34" charset="-128"/>
              </a:rPr>
              <a:t>The experiment depicted in this case is the delivery of stem cells on a fibrin microthread to areas of damaged tissue in a rat</a:t>
            </a:r>
            <a:r>
              <a:rPr lang="ja-JP" altLang="en-US" smtClean="0">
                <a:ea typeface="ＭＳ Ｐゴシック" pitchFamily="34" charset="-128"/>
              </a:rPr>
              <a:t>’</a:t>
            </a:r>
            <a:r>
              <a:rPr lang="en-US" altLang="ja-JP" smtClean="0">
                <a:ea typeface="ＭＳ Ｐゴシック" pitchFamily="34" charset="-128"/>
              </a:rPr>
              <a:t>s heart. </a:t>
            </a:r>
          </a:p>
          <a:p>
            <a:r>
              <a:rPr lang="en-US" smtClean="0">
                <a:ea typeface="ＭＳ Ｐゴシック" pitchFamily="34" charset="-128"/>
              </a:rPr>
              <a:t>The ultimate purpose is to restore mechanical function of the damaged heart tissue by seeding stem cells that will differentiate into cardiac muscle cells and restore function to areas of heart tissue.</a:t>
            </a:r>
          </a:p>
          <a:p>
            <a:endParaRPr lang="en-US" smtClean="0">
              <a:ea typeface="ＭＳ Ｐゴシック" pitchFamily="34" charset="-128"/>
            </a:endParaRPr>
          </a:p>
          <a:p>
            <a:r>
              <a:rPr lang="en-US" smtClean="0">
                <a:ea typeface="ＭＳ Ｐゴシック" pitchFamily="34" charset="-128"/>
              </a:rPr>
              <a:t>What type of research would you describe this case?</a:t>
            </a:r>
          </a:p>
          <a:p>
            <a:pPr>
              <a:buFontTx/>
              <a:buChar char="•"/>
            </a:pPr>
            <a:r>
              <a:rPr lang="en-US" smtClean="0">
                <a:ea typeface="ＭＳ Ｐゴシック" pitchFamily="34" charset="-128"/>
              </a:rPr>
              <a:t>Simulation</a:t>
            </a:r>
          </a:p>
          <a:p>
            <a:pPr>
              <a:buFontTx/>
              <a:buChar char="•"/>
            </a:pPr>
            <a:r>
              <a:rPr lang="en-US" smtClean="0">
                <a:ea typeface="ＭＳ Ｐゴシック" pitchFamily="34" charset="-128"/>
              </a:rPr>
              <a:t>Observational</a:t>
            </a:r>
          </a:p>
          <a:p>
            <a:pPr>
              <a:buFontTx/>
              <a:buChar char="•"/>
            </a:pPr>
            <a:r>
              <a:rPr lang="en-US" smtClean="0">
                <a:ea typeface="ＭＳ Ｐゴシック" pitchFamily="34" charset="-128"/>
              </a:rPr>
              <a:t>Experimental</a:t>
            </a:r>
          </a:p>
          <a:p>
            <a:pPr>
              <a:buFontTx/>
              <a:buChar char="•"/>
            </a:pPr>
            <a:r>
              <a:rPr lang="en-US" smtClean="0">
                <a:ea typeface="ＭＳ Ｐゴシック" pitchFamily="34" charset="-128"/>
              </a:rPr>
              <a:t>Derived</a:t>
            </a:r>
          </a:p>
          <a:p>
            <a:pPr>
              <a:buFontTx/>
              <a:buChar char="•"/>
            </a:pPr>
            <a:endParaRPr lang="en-US" smtClean="0">
              <a:ea typeface="ＭＳ Ｐゴシック" pitchFamily="34" charset="-128"/>
            </a:endParaRPr>
          </a:p>
          <a:p>
            <a:r>
              <a:rPr lang="en-US" smtClean="0">
                <a:ea typeface="ＭＳ Ｐゴシック" pitchFamily="34" charset="-128"/>
              </a:rPr>
              <a:t>Yes it is experimental—and most of the key data sets such as the images and the left ventricular pressure measurements are generated from lab equipment</a:t>
            </a:r>
          </a:p>
        </p:txBody>
      </p:sp>
      <p:sp>
        <p:nvSpPr>
          <p:cNvPr id="45060" name="Slide Number Placeholder 3"/>
          <p:cNvSpPr>
            <a:spLocks noGrp="1"/>
          </p:cNvSpPr>
          <p:nvPr>
            <p:ph type="sldNum" sz="quarter" idx="5"/>
          </p:nvPr>
        </p:nvSpPr>
        <p:spPr>
          <a:noFill/>
        </p:spPr>
        <p:txBody>
          <a:bodyPr/>
          <a:lstStyle/>
          <a:p>
            <a:fld id="{B4BC83C0-4D04-46DD-88FA-C7CD464838A5}" type="slidenum">
              <a:rPr lang="en-US" smtClean="0">
                <a:ea typeface="ＭＳ Ｐゴシック" pitchFamily="34" charset="-128"/>
              </a:rPr>
              <a:pPr/>
              <a:t>10</a:t>
            </a:fld>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p:spPr>
        <p:txBody>
          <a:bodyPr/>
          <a:lstStyle/>
          <a:p>
            <a:r>
              <a:rPr lang="en-US" smtClean="0">
                <a:ea typeface="ＭＳ Ｐゴシック" pitchFamily="34" charset="-128"/>
              </a:rPr>
              <a:t>Before the actual experimentation even begins,and experimental data is generated, there is contextual data that needs to be recorded. This can include the  names of the PI and themembers of the research team and what their designated tasks are in the project, an identifier for the experiment (e.g Experiment # 24) . In this particular case, the stem cells need to be identified (from what stem cell line are they), where were they bought, what solutions/ cell markers are being used, what laboratory equipment, (serial numbers of instrumentation), details about the syringe via which the stem cells are delivered.</a:t>
            </a:r>
          </a:p>
          <a:p>
            <a:endParaRPr lang="en-US" smtClean="0">
              <a:ea typeface="ＭＳ Ｐゴシック" pitchFamily="34" charset="-128"/>
            </a:endParaRPr>
          </a:p>
          <a:p>
            <a:r>
              <a:rPr lang="en-US" smtClean="0">
                <a:ea typeface="ＭＳ Ｐゴシック" pitchFamily="34" charset="-128"/>
              </a:rPr>
              <a:t>This type of information is recorded in a lab notebook. In this case, the lab uses a paper lab notebook.</a:t>
            </a:r>
          </a:p>
        </p:txBody>
      </p:sp>
      <p:sp>
        <p:nvSpPr>
          <p:cNvPr id="46084" name="Slide Number Placeholder 3"/>
          <p:cNvSpPr>
            <a:spLocks noGrp="1"/>
          </p:cNvSpPr>
          <p:nvPr>
            <p:ph type="sldNum" sz="quarter" idx="5"/>
          </p:nvPr>
        </p:nvSpPr>
        <p:spPr>
          <a:noFill/>
        </p:spPr>
        <p:txBody>
          <a:bodyPr/>
          <a:lstStyle/>
          <a:p>
            <a:fld id="{9C9B679E-F4E3-4419-934B-51F7FC4F08DE}" type="slidenum">
              <a:rPr lang="en-US" smtClean="0">
                <a:ea typeface="ＭＳ Ｐゴシック" pitchFamily="34" charset="-128"/>
              </a:rPr>
              <a:pPr/>
              <a:t>11</a:t>
            </a:fld>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p:spPr>
        <p:txBody>
          <a:bodyPr/>
          <a:lstStyle/>
          <a:p>
            <a:r>
              <a:rPr lang="en-US" smtClean="0">
                <a:ea typeface="ＭＳ Ｐゴシック" pitchFamily="34" charset="-128"/>
              </a:rPr>
              <a:t>What about data related to the subject of the experiment, the rat? What the case does tell us is that a surgical log is kept next to his cage. All information from the surgical log needs to be transcribed in the lab notebook,</a:t>
            </a:r>
          </a:p>
          <a:p>
            <a:endParaRPr lang="en-US" smtClean="0">
              <a:ea typeface="ＭＳ Ｐゴシック" pitchFamily="34" charset="-128"/>
            </a:endParaRPr>
          </a:p>
          <a:p>
            <a:r>
              <a:rPr lang="en-US" smtClean="0">
                <a:ea typeface="ＭＳ Ｐゴシック" pitchFamily="34" charset="-128"/>
              </a:rPr>
              <a:t>The rat is given an identifier, such as a number. This, along with his/her age, sex, specifics on breed, vital signs are recorded in both the surgical animal log which is always kept by his cage, and also in the paper lab notebook. As noted in the case, everything that is entered into the surgical log, needs to be transcribed in the paper lab notebook.</a:t>
            </a:r>
          </a:p>
          <a:p>
            <a:endParaRPr lang="en-US" smtClean="0">
              <a:ea typeface="ＭＳ Ｐゴシック" pitchFamily="34" charset="-128"/>
            </a:endParaRPr>
          </a:p>
        </p:txBody>
      </p:sp>
      <p:sp>
        <p:nvSpPr>
          <p:cNvPr id="47108" name="Slide Number Placeholder 3"/>
          <p:cNvSpPr>
            <a:spLocks noGrp="1"/>
          </p:cNvSpPr>
          <p:nvPr>
            <p:ph type="sldNum" sz="quarter" idx="5"/>
          </p:nvPr>
        </p:nvSpPr>
        <p:spPr>
          <a:noFill/>
        </p:spPr>
        <p:txBody>
          <a:bodyPr/>
          <a:lstStyle/>
          <a:p>
            <a:fld id="{19F52F18-184C-488A-8073-3CF81FF50051}" type="slidenum">
              <a:rPr lang="en-US" smtClean="0">
                <a:ea typeface="ＭＳ Ｐゴシック" pitchFamily="34" charset="-128"/>
              </a:rPr>
              <a:pPr/>
              <a:t>12</a:t>
            </a:fld>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w="9525"/>
        </p:spPr>
        <p:txBody>
          <a:bodyPr/>
          <a:lstStyle/>
          <a:p>
            <a:r>
              <a:rPr lang="en-US" smtClean="0">
                <a:ea typeface="ＭＳ Ｐゴシック" pitchFamily="34" charset="-128"/>
              </a:rPr>
              <a:t>This timeline provides a chronological table of the multiple steps in the experiment that generated data. </a:t>
            </a:r>
          </a:p>
          <a:p>
            <a:r>
              <a:rPr lang="en-US" smtClean="0">
                <a:ea typeface="ＭＳ Ｐゴシック" pitchFamily="34" charset="-128"/>
              </a:rPr>
              <a:t>When you</a:t>
            </a:r>
            <a:r>
              <a:rPr lang="ja-JP" altLang="en-US" smtClean="0">
                <a:ea typeface="ＭＳ Ｐゴシック" pitchFamily="34" charset="-128"/>
              </a:rPr>
              <a:t>’</a:t>
            </a:r>
            <a:r>
              <a:rPr lang="en-US" altLang="ja-JP" smtClean="0">
                <a:ea typeface="ＭＳ Ｐゴシック" pitchFamily="34" charset="-128"/>
              </a:rPr>
              <a:t>re reviewing a research case in which there are multiple types of data that have been created—you may find it helpful to sketch a timeline that notes what data was created at what time in the project—this timeline helps you to breakdown the experiment in stages to get a broader picture of the data generated.</a:t>
            </a:r>
            <a:endParaRPr lang="en-US" smtClean="0">
              <a:ea typeface="ＭＳ Ｐゴシック" pitchFamily="34" charset="-128"/>
            </a:endParaRPr>
          </a:p>
        </p:txBody>
      </p:sp>
      <p:sp>
        <p:nvSpPr>
          <p:cNvPr id="48132" name="Slide Number Placeholder 3"/>
          <p:cNvSpPr>
            <a:spLocks noGrp="1"/>
          </p:cNvSpPr>
          <p:nvPr>
            <p:ph type="sldNum" sz="quarter" idx="5"/>
          </p:nvPr>
        </p:nvSpPr>
        <p:spPr>
          <a:noFill/>
        </p:spPr>
        <p:txBody>
          <a:bodyPr/>
          <a:lstStyle/>
          <a:p>
            <a:fld id="{CC9C0F55-C810-4ECB-8FC5-CC8A35A46A7E}" type="slidenum">
              <a:rPr lang="en-US" smtClean="0">
                <a:ea typeface="ＭＳ Ｐゴシック" pitchFamily="34" charset="-128"/>
              </a:rPr>
              <a:pPr/>
              <a:t>13</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B51EACD6-A525-4B49-8009-7F09B4461B4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AA591F69-D53C-46A8-A9D4-DA11ABD3559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4491605-A0BE-4377-A64C-875566DEEE84}" type="datetimeFigureOut">
              <a:rPr lang="en-US" smtClean="0"/>
              <a:pPr/>
              <a:t>4/29/2014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591F69-D53C-46A8-A9D4-DA11ABD3559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4491605-A0BE-4377-A64C-875566DEEE84}" type="datetimeFigureOut">
              <a:rPr lang="en-US" smtClean="0"/>
              <a:pPr/>
              <a:t>4/29/2014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A591F69-D53C-46A8-A9D4-DA11ABD35591}"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046" r:id="rId1"/>
    <p:sldLayoutId id="2147484047" r:id="rId2"/>
    <p:sldLayoutId id="2147484048" r:id="rId3"/>
    <p:sldLayoutId id="2147484049" r:id="rId4"/>
    <p:sldLayoutId id="2147484050" r:id="rId5"/>
    <p:sldLayoutId id="2147484051" r:id="rId6"/>
    <p:sldLayoutId id="2147484052" r:id="rId7"/>
    <p:sldLayoutId id="2147484053" r:id="rId8"/>
    <p:sldLayoutId id="2147484054" r:id="rId9"/>
    <p:sldLayoutId id="2147484055" r:id="rId10"/>
    <p:sldLayoutId id="2147484056"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creativecommons.org/licenses/by-sa/3.0/deed.en_US"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escholarship.umassmed.edu/escience_symposium/2012/program/9/" TargetMode="External"/><Relationship Id="rId7" Type="http://schemas.openxmlformats.org/officeDocument/2006/relationships/hyperlink" Target="http://www.data-archive.ac.uk/create-manage/life-cycle"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hyperlink" Target="http://www3.imperial.ac.uk/pls/portallive/docs/1/51182.PDF" TargetMode="External"/><Relationship Id="rId5" Type="http://schemas.openxmlformats.org/officeDocument/2006/relationships/hyperlink" Target="science060308" TargetMode="External"/><Relationship Id="rId4" Type="http://schemas.openxmlformats.org/officeDocument/2006/relationships/hyperlink" Target="http://dx.doi.org/10.7191/jeslib.2012.102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data-archive.ac.uk/create-manage/life-cycle"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NNLM-LOGO-NewEngland-Blue-1.png"/>
          <p:cNvPicPr>
            <a:picLocks noGrp="1" noChangeAspect="1"/>
          </p:cNvPicPr>
          <p:nvPr>
            <p:ph idx="4294967295"/>
          </p:nvPr>
        </p:nvPicPr>
        <p:blipFill>
          <a:blip r:embed="rId2" cstate="print"/>
          <a:stretch>
            <a:fillRect/>
          </a:stretch>
        </p:blipFill>
        <p:spPr>
          <a:xfrm>
            <a:off x="609600" y="381000"/>
            <a:ext cx="1227138" cy="830263"/>
          </a:xfrm>
        </p:spPr>
      </p:pic>
      <p:pic>
        <p:nvPicPr>
          <p:cNvPr id="7" name="Picture 6" descr="lsl_banner.jpg"/>
          <p:cNvPicPr>
            <a:picLocks noChangeAspect="1"/>
          </p:cNvPicPr>
          <p:nvPr/>
        </p:nvPicPr>
        <p:blipFill>
          <a:blip r:embed="rId3" cstate="print"/>
          <a:stretch>
            <a:fillRect/>
          </a:stretch>
        </p:blipFill>
        <p:spPr>
          <a:xfrm>
            <a:off x="3810000" y="381000"/>
            <a:ext cx="4064000" cy="609600"/>
          </a:xfrm>
          <a:prstGeom prst="rect">
            <a:avLst/>
          </a:prstGeom>
        </p:spPr>
      </p:pic>
      <p:pic>
        <p:nvPicPr>
          <p:cNvPr id="23554" name="Picture 2" descr="Creative Commons License"/>
          <p:cNvPicPr>
            <a:picLocks noChangeAspect="1" noChangeArrowheads="1"/>
          </p:cNvPicPr>
          <p:nvPr/>
        </p:nvPicPr>
        <p:blipFill>
          <a:blip r:embed="rId4" cstate="print"/>
          <a:srcRect/>
          <a:stretch>
            <a:fillRect/>
          </a:stretch>
        </p:blipFill>
        <p:spPr bwMode="auto">
          <a:xfrm>
            <a:off x="4038600" y="5715000"/>
            <a:ext cx="1143000" cy="402648"/>
          </a:xfrm>
          <a:prstGeom prst="rect">
            <a:avLst/>
          </a:prstGeom>
          <a:noFill/>
        </p:spPr>
      </p:pic>
      <p:sp>
        <p:nvSpPr>
          <p:cNvPr id="13" name="TextBox 12"/>
          <p:cNvSpPr txBox="1"/>
          <p:nvPr/>
        </p:nvSpPr>
        <p:spPr>
          <a:xfrm>
            <a:off x="3048000" y="6172200"/>
            <a:ext cx="3429000" cy="600164"/>
          </a:xfrm>
          <a:prstGeom prst="rect">
            <a:avLst/>
          </a:prstGeom>
          <a:noFill/>
        </p:spPr>
        <p:txBody>
          <a:bodyPr wrap="square" rtlCol="0">
            <a:spAutoFit/>
          </a:bodyPr>
          <a:lstStyle/>
          <a:p>
            <a:r>
              <a:rPr lang="en-US" sz="1100" dirty="0" smtClean="0"/>
              <a:t>This work is licensed under a </a:t>
            </a:r>
            <a:r>
              <a:rPr lang="en-US" sz="1100" dirty="0" smtClean="0">
                <a:hlinkClick r:id="rId5"/>
              </a:rPr>
              <a:t>Creative Commons Attribution-ShareAlike 3.0 Unported License</a:t>
            </a:r>
            <a:r>
              <a:rPr lang="en-US" sz="1100" dirty="0" smtClean="0"/>
              <a:t>.</a:t>
            </a:r>
            <a:endParaRPr lang="en-US" sz="1100" dirty="0"/>
          </a:p>
        </p:txBody>
      </p:sp>
      <p:sp>
        <p:nvSpPr>
          <p:cNvPr id="14" name="TextBox 13"/>
          <p:cNvSpPr txBox="1"/>
          <p:nvPr/>
        </p:nvSpPr>
        <p:spPr>
          <a:xfrm>
            <a:off x="0" y="1219200"/>
            <a:ext cx="8991600" cy="4893648"/>
          </a:xfrm>
          <a:prstGeom prst="rect">
            <a:avLst/>
          </a:prstGeom>
          <a:noFill/>
        </p:spPr>
        <p:txBody>
          <a:bodyPr wrap="square" rtlCol="0">
            <a:spAutoFit/>
          </a:bodyPr>
          <a:lstStyle/>
          <a:p>
            <a:pPr algn="ctr"/>
            <a:endParaRPr lang="en-US" sz="2800" dirty="0" smtClean="0"/>
          </a:p>
          <a:p>
            <a:pPr algn="ctr"/>
            <a:endParaRPr lang="en-US" sz="2800" dirty="0"/>
          </a:p>
          <a:p>
            <a:pPr algn="ctr"/>
            <a:endParaRPr lang="en-US" sz="2800" dirty="0" smtClean="0"/>
          </a:p>
          <a:p>
            <a:pPr algn="ctr"/>
            <a:r>
              <a:rPr lang="en-US" sz="4400" b="1" dirty="0" smtClean="0">
                <a:effectLst>
                  <a:outerShdw blurRad="38100" dist="38100" dir="2700000" algn="tl">
                    <a:srgbClr val="000000">
                      <a:alpha val="43137"/>
                    </a:srgbClr>
                  </a:outerShdw>
                </a:effectLst>
              </a:rPr>
              <a:t>Using Cases to Teach Research</a:t>
            </a:r>
          </a:p>
          <a:p>
            <a:pPr algn="ctr"/>
            <a:r>
              <a:rPr lang="en-US" sz="4400" b="1" dirty="0" smtClean="0">
                <a:effectLst>
                  <a:outerShdw blurRad="38100" dist="38100" dir="2700000" algn="tl">
                    <a:srgbClr val="000000">
                      <a:alpha val="43137"/>
                    </a:srgbClr>
                  </a:outerShdw>
                </a:effectLst>
              </a:rPr>
              <a:t>Data Management</a:t>
            </a:r>
          </a:p>
          <a:p>
            <a:pPr algn="ctr"/>
            <a:endParaRPr lang="en-US" sz="2800" dirty="0"/>
          </a:p>
          <a:p>
            <a:pPr algn="ctr"/>
            <a:endParaRPr lang="en-US" sz="2800" dirty="0" smtClean="0"/>
          </a:p>
          <a:p>
            <a:pPr algn="ctr"/>
            <a:r>
              <a:rPr lang="en-US" sz="2800" dirty="0" smtClean="0"/>
              <a:t> </a:t>
            </a:r>
          </a:p>
          <a:p>
            <a:pPr algn="ctr"/>
            <a:endParaRPr lang="en-US" sz="2800" dirty="0"/>
          </a:p>
          <a:p>
            <a:pPr algn="ctr"/>
            <a:endParaRPr lang="en-US" sz="2800" dirty="0"/>
          </a:p>
        </p:txBody>
      </p:sp>
      <p:sp>
        <p:nvSpPr>
          <p:cNvPr id="15" name="TextBox 14"/>
          <p:cNvSpPr txBox="1"/>
          <p:nvPr/>
        </p:nvSpPr>
        <p:spPr>
          <a:xfrm>
            <a:off x="1676400" y="2438400"/>
            <a:ext cx="184731" cy="369332"/>
          </a:xfrm>
          <a:prstGeom prst="rect">
            <a:avLst/>
          </a:prstGeom>
          <a:noFill/>
        </p:spPr>
        <p:txBody>
          <a:bodyPr wrap="none" rtlCol="0">
            <a:spAutoFit/>
          </a:bodyPr>
          <a:lstStyle/>
          <a:p>
            <a:endParaRPr lang="en-US" dirty="0"/>
          </a:p>
        </p:txBody>
      </p:sp>
      <p:sp>
        <p:nvSpPr>
          <p:cNvPr id="16" name="TextBox 15"/>
          <p:cNvSpPr txBox="1"/>
          <p:nvPr/>
        </p:nvSpPr>
        <p:spPr>
          <a:xfrm>
            <a:off x="228600" y="1447800"/>
            <a:ext cx="8534400" cy="461665"/>
          </a:xfrm>
          <a:prstGeom prst="rect">
            <a:avLst/>
          </a:prstGeom>
          <a:noFill/>
        </p:spPr>
        <p:txBody>
          <a:bodyPr wrap="square" rtlCol="0">
            <a:spAutoFit/>
          </a:bodyPr>
          <a:lstStyle/>
          <a:p>
            <a:pPr algn="ctr"/>
            <a:r>
              <a:rPr lang="en-US" sz="2400" b="1" dirty="0" smtClean="0">
                <a:solidFill>
                  <a:schemeClr val="bg1"/>
                </a:solidFill>
              </a:rPr>
              <a:t>New England Collaborative Data Management Curriculum</a:t>
            </a:r>
            <a:endParaRPr lang="en-US" sz="2400" b="1" dirty="0">
              <a:solidFill>
                <a:schemeClr val="bg1"/>
              </a:solidFill>
            </a:endParaRPr>
          </a:p>
        </p:txBody>
      </p:sp>
      <p:sp>
        <p:nvSpPr>
          <p:cNvPr id="17" name="TextBox 16"/>
          <p:cNvSpPr txBox="1"/>
          <p:nvPr/>
        </p:nvSpPr>
        <p:spPr>
          <a:xfrm>
            <a:off x="5638800" y="4800600"/>
            <a:ext cx="3124200" cy="923330"/>
          </a:xfrm>
          <a:prstGeom prst="rect">
            <a:avLst/>
          </a:prstGeom>
          <a:noFill/>
        </p:spPr>
        <p:txBody>
          <a:bodyPr wrap="square" rtlCol="0">
            <a:spAutoFit/>
          </a:bodyPr>
          <a:lstStyle/>
          <a:p>
            <a:r>
              <a:rPr lang="en-US" dirty="0" smtClean="0"/>
              <a:t>Donna Kafel, MLIS</a:t>
            </a:r>
          </a:p>
          <a:p>
            <a:r>
              <a:rPr lang="en-US" dirty="0" smtClean="0"/>
              <a:t>Lamar Soutter Library</a:t>
            </a:r>
          </a:p>
          <a:p>
            <a:r>
              <a:rPr lang="en-US" dirty="0" smtClean="0"/>
              <a:t>UMass Medical School</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Box 2"/>
          <p:cNvSpPr txBox="1">
            <a:spLocks noChangeArrowheads="1"/>
          </p:cNvSpPr>
          <p:nvPr/>
        </p:nvSpPr>
        <p:spPr bwMode="auto">
          <a:xfrm>
            <a:off x="457200" y="1371600"/>
            <a:ext cx="8534400" cy="2492375"/>
          </a:xfrm>
          <a:prstGeom prst="rect">
            <a:avLst/>
          </a:prstGeom>
          <a:noFill/>
          <a:ln w="9525">
            <a:noFill/>
            <a:miter lim="800000"/>
            <a:headEnd/>
            <a:tailEnd/>
          </a:ln>
        </p:spPr>
        <p:txBody>
          <a:bodyPr>
            <a:spAutoFit/>
          </a:bodyPr>
          <a:lstStyle/>
          <a:p>
            <a:r>
              <a:rPr lang="en-US" sz="2400"/>
              <a:t>Experiment:  delivery of stem cells on a biological fibrin microthread to areas of damaged heart tissue in one rat</a:t>
            </a:r>
            <a:r>
              <a:rPr lang="ja-JP" altLang="en-US" sz="2400"/>
              <a:t>’</a:t>
            </a:r>
            <a:r>
              <a:rPr lang="en-US" altLang="ja-JP" sz="2400"/>
              <a:t>s heart </a:t>
            </a:r>
          </a:p>
          <a:p>
            <a:r>
              <a:rPr lang="en-US" sz="2400"/>
              <a:t>Purpose:  to restore mechanical function of damaged heart tissue</a:t>
            </a:r>
          </a:p>
          <a:p>
            <a:endParaRPr lang="en-US"/>
          </a:p>
          <a:p>
            <a:endParaRPr lang="en-US"/>
          </a:p>
        </p:txBody>
      </p:sp>
      <p:pic>
        <p:nvPicPr>
          <p:cNvPr id="18436" name="Picture 3" descr="Figure 2b.tif"/>
          <p:cNvPicPr>
            <a:picLocks noChangeAspect="1"/>
          </p:cNvPicPr>
          <p:nvPr/>
        </p:nvPicPr>
        <p:blipFill>
          <a:blip r:embed="rId3" cstate="print"/>
          <a:srcRect/>
          <a:stretch>
            <a:fillRect/>
          </a:stretch>
        </p:blipFill>
        <p:spPr bwMode="auto">
          <a:xfrm>
            <a:off x="2819400" y="2895600"/>
            <a:ext cx="3219450" cy="2476500"/>
          </a:xfrm>
          <a:prstGeom prst="rect">
            <a:avLst/>
          </a:prstGeom>
          <a:noFill/>
          <a:ln w="9525">
            <a:noFill/>
            <a:miter lim="800000"/>
            <a:headEnd/>
            <a:tailEnd/>
          </a:ln>
        </p:spPr>
      </p:pic>
      <p:sp>
        <p:nvSpPr>
          <p:cNvPr id="18437" name="TextBox 5"/>
          <p:cNvSpPr txBox="1">
            <a:spLocks noChangeArrowheads="1"/>
          </p:cNvSpPr>
          <p:nvPr/>
        </p:nvSpPr>
        <p:spPr bwMode="auto">
          <a:xfrm>
            <a:off x="381000" y="4267200"/>
            <a:ext cx="2438400" cy="646113"/>
          </a:xfrm>
          <a:prstGeom prst="rect">
            <a:avLst/>
          </a:prstGeom>
          <a:noFill/>
          <a:ln w="9525">
            <a:noFill/>
            <a:miter lim="800000"/>
            <a:headEnd/>
            <a:tailEnd/>
          </a:ln>
        </p:spPr>
        <p:txBody>
          <a:bodyPr>
            <a:spAutoFit/>
          </a:bodyPr>
          <a:lstStyle/>
          <a:p>
            <a:endParaRPr lang="en-US"/>
          </a:p>
          <a:p>
            <a:endParaRPr lang="en-US"/>
          </a:p>
        </p:txBody>
      </p:sp>
      <p:sp>
        <p:nvSpPr>
          <p:cNvPr id="5" name="TextBox 4"/>
          <p:cNvSpPr txBox="1"/>
          <p:nvPr/>
        </p:nvSpPr>
        <p:spPr>
          <a:xfrm>
            <a:off x="3048000" y="5486400"/>
            <a:ext cx="2819400" cy="215444"/>
          </a:xfrm>
          <a:prstGeom prst="rect">
            <a:avLst/>
          </a:prstGeom>
          <a:noFill/>
        </p:spPr>
        <p:txBody>
          <a:bodyPr wrap="square" rtlCol="0">
            <a:spAutoFit/>
          </a:bodyPr>
          <a:lstStyle/>
          <a:p>
            <a:pPr algn="ctr"/>
            <a:r>
              <a:rPr lang="en-US" sz="800" dirty="0" smtClean="0"/>
              <a:t>Image courtesy of Dr. Glenn R. Gaudette</a:t>
            </a:r>
            <a:endParaRPr lang="en-US" sz="8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 y="274638"/>
            <a:ext cx="8610600" cy="1143000"/>
          </a:xfrm>
        </p:spPr>
        <p:txBody>
          <a:bodyPr>
            <a:normAutofit/>
          </a:bodyPr>
          <a:lstStyle/>
          <a:p>
            <a:pPr fontAlgn="auto">
              <a:spcAft>
                <a:spcPts val="0"/>
              </a:spcAft>
              <a:defRPr/>
            </a:pPr>
            <a:r>
              <a:rPr lang="en-US" dirty="0" smtClean="0">
                <a:ea typeface="ＭＳ Ｐゴシック" pitchFamily="34" charset="-128"/>
              </a:rPr>
              <a:t>Materials used in Experiment</a:t>
            </a:r>
          </a:p>
        </p:txBody>
      </p:sp>
      <p:pic>
        <p:nvPicPr>
          <p:cNvPr id="19460" name="Picture 4" descr="Screen shot 2013-04-08 at 3.51.40 PM.png"/>
          <p:cNvPicPr>
            <a:picLocks noChangeAspect="1"/>
          </p:cNvPicPr>
          <p:nvPr/>
        </p:nvPicPr>
        <p:blipFill>
          <a:blip r:embed="rId3" cstate="print"/>
          <a:srcRect/>
          <a:stretch>
            <a:fillRect/>
          </a:stretch>
        </p:blipFill>
        <p:spPr bwMode="auto">
          <a:xfrm>
            <a:off x="457200" y="3886200"/>
            <a:ext cx="3124200" cy="2032000"/>
          </a:xfrm>
          <a:prstGeom prst="rect">
            <a:avLst/>
          </a:prstGeom>
          <a:noFill/>
          <a:ln w="9525">
            <a:noFill/>
            <a:miter lim="800000"/>
            <a:headEnd/>
            <a:tailEnd/>
          </a:ln>
        </p:spPr>
      </p:pic>
      <p:sp>
        <p:nvSpPr>
          <p:cNvPr id="19461" name="TextBox 5"/>
          <p:cNvSpPr txBox="1">
            <a:spLocks noChangeArrowheads="1"/>
          </p:cNvSpPr>
          <p:nvPr/>
        </p:nvSpPr>
        <p:spPr bwMode="auto">
          <a:xfrm>
            <a:off x="990600" y="3733800"/>
            <a:ext cx="2286000" cy="215900"/>
          </a:xfrm>
          <a:prstGeom prst="rect">
            <a:avLst/>
          </a:prstGeom>
          <a:noFill/>
          <a:ln w="9525">
            <a:noFill/>
            <a:miter lim="800000"/>
            <a:headEnd/>
            <a:tailEnd/>
          </a:ln>
        </p:spPr>
        <p:txBody>
          <a:bodyPr>
            <a:spAutoFit/>
          </a:bodyPr>
          <a:lstStyle/>
          <a:p>
            <a:r>
              <a:rPr lang="en-US" sz="800"/>
              <a:t>Photo courtesy of nlm.nih.gov</a:t>
            </a:r>
          </a:p>
        </p:txBody>
      </p:sp>
      <p:pic>
        <p:nvPicPr>
          <p:cNvPr id="19462" name="Picture 8" descr="Screen shot 2013-04-08 at 4.33.58 PM.png"/>
          <p:cNvPicPr>
            <a:picLocks noChangeAspect="1"/>
          </p:cNvPicPr>
          <p:nvPr/>
        </p:nvPicPr>
        <p:blipFill>
          <a:blip r:embed="rId4" cstate="print"/>
          <a:srcRect/>
          <a:stretch>
            <a:fillRect/>
          </a:stretch>
        </p:blipFill>
        <p:spPr bwMode="auto">
          <a:xfrm>
            <a:off x="3962400" y="1371600"/>
            <a:ext cx="4491038" cy="2755900"/>
          </a:xfrm>
          <a:prstGeom prst="rect">
            <a:avLst/>
          </a:prstGeom>
          <a:noFill/>
          <a:ln w="9525">
            <a:noFill/>
            <a:miter lim="800000"/>
            <a:headEnd/>
            <a:tailEnd/>
          </a:ln>
        </p:spPr>
      </p:pic>
      <p:pic>
        <p:nvPicPr>
          <p:cNvPr id="19463" name="Picture 9" descr="Screen shot 2013-04-08 at 3.55.34 PM.png"/>
          <p:cNvPicPr>
            <a:picLocks noChangeAspect="1"/>
          </p:cNvPicPr>
          <p:nvPr/>
        </p:nvPicPr>
        <p:blipFill>
          <a:blip r:embed="rId5" cstate="print"/>
          <a:srcRect/>
          <a:stretch>
            <a:fillRect/>
          </a:stretch>
        </p:blipFill>
        <p:spPr bwMode="auto">
          <a:xfrm>
            <a:off x="3657600" y="4267200"/>
            <a:ext cx="4419600" cy="1836738"/>
          </a:xfrm>
          <a:prstGeom prst="rect">
            <a:avLst/>
          </a:prstGeom>
          <a:noFill/>
          <a:ln w="9525">
            <a:noFill/>
            <a:miter lim="800000"/>
            <a:headEnd/>
            <a:tailEnd/>
          </a:ln>
        </p:spPr>
      </p:pic>
      <p:sp>
        <p:nvSpPr>
          <p:cNvPr id="12" name="Oval 11"/>
          <p:cNvSpPr/>
          <p:nvPr/>
        </p:nvSpPr>
        <p:spPr bwMode="auto">
          <a:xfrm>
            <a:off x="1295400" y="1371600"/>
            <a:ext cx="16764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a:lstStyle/>
          <a:p>
            <a:pPr>
              <a:defRPr/>
            </a:pPr>
            <a:r>
              <a:rPr lang="en-US" dirty="0">
                <a:ea typeface="ＭＳ Ｐゴシック" charset="0"/>
                <a:cs typeface="ＭＳ Ｐゴシック" charset="0"/>
              </a:rPr>
              <a:t>SDMP</a:t>
            </a:r>
          </a:p>
          <a:p>
            <a:pPr>
              <a:defRPr/>
            </a:pPr>
            <a:r>
              <a:rPr lang="en-US" dirty="0">
                <a:ea typeface="ＭＳ Ｐゴシック" charset="0"/>
                <a:cs typeface="ＭＳ Ｐゴシック" charset="0"/>
              </a:rPr>
              <a:t> # 1</a:t>
            </a:r>
          </a:p>
          <a:p>
            <a:pPr>
              <a:defRPr/>
            </a:pPr>
            <a:r>
              <a:rPr lang="en-US" dirty="0">
                <a:ea typeface="ＭＳ Ｐゴシック" charset="0"/>
                <a:cs typeface="ＭＳ Ｐゴシック" charset="0"/>
              </a:rPr>
              <a:t> creating</a:t>
            </a:r>
          </a:p>
          <a:p>
            <a:pPr>
              <a:defRPr/>
            </a:pPr>
            <a:r>
              <a:rPr lang="en-US" dirty="0">
                <a:ea typeface="ＭＳ Ｐゴシック" charset="0"/>
                <a:cs typeface="ＭＳ Ｐゴシック" charset="0"/>
              </a:rPr>
              <a:t>  data</a:t>
            </a:r>
          </a:p>
        </p:txBody>
      </p:sp>
      <p:sp>
        <p:nvSpPr>
          <p:cNvPr id="8" name="TextBox 7"/>
          <p:cNvSpPr txBox="1"/>
          <p:nvPr/>
        </p:nvSpPr>
        <p:spPr>
          <a:xfrm>
            <a:off x="4572000" y="6096000"/>
            <a:ext cx="3429000" cy="215444"/>
          </a:xfrm>
          <a:prstGeom prst="rect">
            <a:avLst/>
          </a:prstGeom>
          <a:noFill/>
        </p:spPr>
        <p:txBody>
          <a:bodyPr wrap="square" rtlCol="0">
            <a:spAutoFit/>
          </a:bodyPr>
          <a:lstStyle/>
          <a:p>
            <a:pPr algn="ctr"/>
            <a:r>
              <a:rPr lang="en-US" sz="800" dirty="0" smtClean="0"/>
              <a:t>Photo courtesy of Dr. Glenn R. Gaudette</a:t>
            </a:r>
            <a:endParaRPr lang="en-US" sz="8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Box 2"/>
          <p:cNvSpPr txBox="1">
            <a:spLocks noChangeArrowheads="1"/>
          </p:cNvSpPr>
          <p:nvPr/>
        </p:nvSpPr>
        <p:spPr bwMode="auto">
          <a:xfrm>
            <a:off x="1828800" y="914400"/>
            <a:ext cx="6248400" cy="523875"/>
          </a:xfrm>
          <a:prstGeom prst="rect">
            <a:avLst/>
          </a:prstGeom>
          <a:noFill/>
          <a:ln w="9525">
            <a:noFill/>
            <a:miter lim="800000"/>
            <a:headEnd/>
            <a:tailEnd/>
          </a:ln>
        </p:spPr>
        <p:txBody>
          <a:bodyPr>
            <a:spAutoFit/>
          </a:bodyPr>
          <a:lstStyle/>
          <a:p>
            <a:pPr algn="ctr"/>
            <a:r>
              <a:rPr lang="en-US" sz="2800"/>
              <a:t>Animal Model for Experiment: Rat</a:t>
            </a:r>
          </a:p>
        </p:txBody>
      </p:sp>
      <p:pic>
        <p:nvPicPr>
          <p:cNvPr id="20484" name="Picture 3" descr="Screen shot 2013-04-08 at 2.59.24 PM.png"/>
          <p:cNvPicPr>
            <a:picLocks noChangeAspect="1"/>
          </p:cNvPicPr>
          <p:nvPr/>
        </p:nvPicPr>
        <p:blipFill>
          <a:blip r:embed="rId3" cstate="print"/>
          <a:srcRect/>
          <a:stretch>
            <a:fillRect/>
          </a:stretch>
        </p:blipFill>
        <p:spPr bwMode="auto">
          <a:xfrm>
            <a:off x="1968500" y="2082800"/>
            <a:ext cx="5207000" cy="2679700"/>
          </a:xfrm>
          <a:prstGeom prst="rect">
            <a:avLst/>
          </a:prstGeom>
          <a:noFill/>
          <a:ln w="9525">
            <a:noFill/>
            <a:miter lim="800000"/>
            <a:headEnd/>
            <a:tailEnd/>
          </a:ln>
        </p:spPr>
      </p:pic>
      <p:sp>
        <p:nvSpPr>
          <p:cNvPr id="6" name="Oval 5"/>
          <p:cNvSpPr/>
          <p:nvPr/>
        </p:nvSpPr>
        <p:spPr bwMode="auto">
          <a:xfrm>
            <a:off x="381000" y="1295400"/>
            <a:ext cx="16764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a:lstStyle/>
          <a:p>
            <a:pPr>
              <a:defRPr/>
            </a:pPr>
            <a:r>
              <a:rPr lang="en-US" dirty="0">
                <a:ea typeface="ＭＳ Ｐゴシック" charset="0"/>
                <a:cs typeface="ＭＳ Ｐゴシック" charset="0"/>
              </a:rPr>
              <a:t>SDMP</a:t>
            </a:r>
          </a:p>
          <a:p>
            <a:pPr>
              <a:defRPr/>
            </a:pPr>
            <a:r>
              <a:rPr lang="en-US" dirty="0">
                <a:ea typeface="ＭＳ Ｐゴシック" charset="0"/>
                <a:cs typeface="ＭＳ Ｐゴシック" charset="0"/>
              </a:rPr>
              <a:t> # 1</a:t>
            </a:r>
          </a:p>
          <a:p>
            <a:pPr>
              <a:defRPr/>
            </a:pPr>
            <a:r>
              <a:rPr lang="en-US" dirty="0">
                <a:ea typeface="ＭＳ Ｐゴシック" charset="0"/>
                <a:cs typeface="ＭＳ Ｐゴシック" charset="0"/>
              </a:rPr>
              <a:t> creating</a:t>
            </a:r>
          </a:p>
          <a:p>
            <a:pPr>
              <a:defRPr/>
            </a:pPr>
            <a:r>
              <a:rPr lang="en-US" dirty="0">
                <a:ea typeface="ＭＳ Ｐゴシック" charset="0"/>
                <a:cs typeface="ＭＳ Ｐゴシック" charset="0"/>
              </a:rPr>
              <a:t>  data</a:t>
            </a:r>
          </a:p>
        </p:txBody>
      </p:sp>
      <p:sp>
        <p:nvSpPr>
          <p:cNvPr id="7" name="Oval 6"/>
          <p:cNvSpPr/>
          <p:nvPr/>
        </p:nvSpPr>
        <p:spPr bwMode="auto">
          <a:xfrm>
            <a:off x="7239000" y="1676400"/>
            <a:ext cx="17526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a:lstStyle/>
          <a:p>
            <a:pPr>
              <a:defRPr/>
            </a:pPr>
            <a:r>
              <a:rPr lang="en-US" dirty="0">
                <a:ea typeface="ＭＳ Ｐゴシック" charset="0"/>
                <a:cs typeface="ＭＳ Ｐゴシック" charset="0"/>
              </a:rPr>
              <a:t>   SDMP </a:t>
            </a:r>
          </a:p>
          <a:p>
            <a:pPr>
              <a:defRPr/>
            </a:pPr>
            <a:r>
              <a:rPr lang="en-US" dirty="0">
                <a:ea typeface="ＭＳ Ｐゴシック" charset="0"/>
                <a:cs typeface="ＭＳ Ｐゴシック" charset="0"/>
              </a:rPr>
              <a:t>    # 2 </a:t>
            </a:r>
          </a:p>
          <a:p>
            <a:pPr>
              <a:defRPr/>
            </a:pPr>
            <a:r>
              <a:rPr lang="en-US" dirty="0">
                <a:ea typeface="ＭＳ Ｐゴシック" charset="0"/>
                <a:cs typeface="ＭＳ Ｐゴシック" charset="0"/>
              </a:rPr>
              <a:t>    File formats       </a:t>
            </a:r>
          </a:p>
        </p:txBody>
      </p:sp>
      <p:pic>
        <p:nvPicPr>
          <p:cNvPr id="20487" name="Picture 8" descr="Screen shot 2013-04-08 at 3.26.14 PM.png"/>
          <p:cNvPicPr>
            <a:picLocks noChangeAspect="1"/>
          </p:cNvPicPr>
          <p:nvPr/>
        </p:nvPicPr>
        <p:blipFill>
          <a:blip r:embed="rId4" cstate="print"/>
          <a:srcRect/>
          <a:stretch>
            <a:fillRect/>
          </a:stretch>
        </p:blipFill>
        <p:spPr bwMode="auto">
          <a:xfrm>
            <a:off x="914400" y="3505200"/>
            <a:ext cx="2192338" cy="1778000"/>
          </a:xfrm>
          <a:prstGeom prst="rect">
            <a:avLst/>
          </a:prstGeom>
          <a:noFill/>
          <a:ln w="9525">
            <a:noFill/>
            <a:miter lim="800000"/>
            <a:headEnd/>
            <a:tailEnd/>
          </a:ln>
        </p:spPr>
      </p:pic>
      <p:sp>
        <p:nvSpPr>
          <p:cNvPr id="20488" name="TextBox 9"/>
          <p:cNvSpPr txBox="1">
            <a:spLocks noChangeArrowheads="1"/>
          </p:cNvSpPr>
          <p:nvPr/>
        </p:nvSpPr>
        <p:spPr bwMode="auto">
          <a:xfrm rot="-1090920">
            <a:off x="1333500" y="4129088"/>
            <a:ext cx="1219200" cy="923925"/>
          </a:xfrm>
          <a:prstGeom prst="rect">
            <a:avLst/>
          </a:prstGeom>
          <a:noFill/>
          <a:ln w="9525">
            <a:noFill/>
            <a:miter lim="800000"/>
            <a:headEnd/>
            <a:tailEnd/>
          </a:ln>
        </p:spPr>
        <p:txBody>
          <a:bodyPr>
            <a:spAutoFit/>
          </a:bodyPr>
          <a:lstStyle/>
          <a:p>
            <a:r>
              <a:rPr lang="en-US"/>
              <a:t>Surgical log for #2345</a:t>
            </a:r>
          </a:p>
        </p:txBody>
      </p:sp>
      <p:pic>
        <p:nvPicPr>
          <p:cNvPr id="20489" name="Picture 10" descr="Screen shot 2013-04-08 at 3.32.47 PM.png"/>
          <p:cNvPicPr>
            <a:picLocks noChangeAspect="1"/>
          </p:cNvPicPr>
          <p:nvPr/>
        </p:nvPicPr>
        <p:blipFill>
          <a:blip r:embed="rId5" cstate="print"/>
          <a:srcRect/>
          <a:stretch>
            <a:fillRect/>
          </a:stretch>
        </p:blipFill>
        <p:spPr bwMode="auto">
          <a:xfrm>
            <a:off x="6172200" y="3962400"/>
            <a:ext cx="2514600" cy="19240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lstStyle/>
          <a:p>
            <a:pPr fontAlgn="auto">
              <a:spcAft>
                <a:spcPts val="0"/>
              </a:spcAft>
              <a:defRPr/>
            </a:pPr>
            <a:r>
              <a:rPr lang="en-US" sz="3200" dirty="0" smtClean="0">
                <a:solidFill>
                  <a:schemeClr val="accent6">
                    <a:lumMod val="75000"/>
                  </a:schemeClr>
                </a:solidFill>
              </a:rPr>
              <a:t>Timeline of Experiment</a:t>
            </a:r>
            <a:r>
              <a:rPr lang="en-US" sz="3200" dirty="0" smtClean="0"/>
              <a:t>:</a:t>
            </a:r>
            <a:endParaRPr lang="en-US" sz="3200" dirty="0"/>
          </a:p>
        </p:txBody>
      </p:sp>
      <p:graphicFrame>
        <p:nvGraphicFramePr>
          <p:cNvPr id="6" name="Diagram 5"/>
          <p:cNvGraphicFramePr/>
          <p:nvPr/>
        </p:nvGraphicFramePr>
        <p:xfrm>
          <a:off x="1600200" y="1447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61" name="Oval 7"/>
          <p:cNvSpPr>
            <a:spLocks noChangeArrowheads="1"/>
          </p:cNvSpPr>
          <p:nvPr/>
        </p:nvSpPr>
        <p:spPr bwMode="auto">
          <a:xfrm>
            <a:off x="7467600" y="304800"/>
            <a:ext cx="1447800" cy="1447800"/>
          </a:xfrm>
          <a:prstGeom prst="ellipse">
            <a:avLst/>
          </a:prstGeom>
          <a:solidFill>
            <a:schemeClr val="accent1">
              <a:lumMod val="75000"/>
            </a:schemeClr>
          </a:solidFill>
          <a:ln w="9525" algn="ctr">
            <a:solidFill>
              <a:schemeClr val="tx1"/>
            </a:solidFill>
            <a:miter lim="800000"/>
            <a:headEnd/>
            <a:tailEnd/>
          </a:ln>
        </p:spPr>
        <p:txBody>
          <a:bodyPr wrap="none"/>
          <a:lstStyle/>
          <a:p>
            <a:pPr>
              <a:defRPr/>
            </a:pPr>
            <a:r>
              <a:rPr lang="en-US" dirty="0">
                <a:cs typeface="ＭＳ Ｐゴシック" charset="0"/>
              </a:rPr>
              <a:t>SDMP #1</a:t>
            </a:r>
          </a:p>
          <a:p>
            <a:pPr>
              <a:defRPr/>
            </a:pPr>
            <a:r>
              <a:rPr lang="en-US" dirty="0"/>
              <a:t>Creating</a:t>
            </a:r>
          </a:p>
          <a:p>
            <a:pPr>
              <a:defRPr/>
            </a:pPr>
            <a:r>
              <a:rPr lang="en-US" dirty="0"/>
              <a:t>  data</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Box 5"/>
          <p:cNvSpPr txBox="1">
            <a:spLocks noChangeArrowheads="1"/>
          </p:cNvSpPr>
          <p:nvPr/>
        </p:nvSpPr>
        <p:spPr bwMode="auto">
          <a:xfrm>
            <a:off x="3200400" y="1143000"/>
            <a:ext cx="4191000" cy="923925"/>
          </a:xfrm>
          <a:prstGeom prst="rect">
            <a:avLst/>
          </a:prstGeom>
          <a:noFill/>
          <a:ln w="9525">
            <a:noFill/>
            <a:miter lim="800000"/>
            <a:headEnd/>
            <a:tailEnd/>
          </a:ln>
        </p:spPr>
        <p:txBody>
          <a:bodyPr>
            <a:spAutoFit/>
          </a:bodyPr>
          <a:lstStyle/>
          <a:p>
            <a:r>
              <a:rPr lang="en-US"/>
              <a:t>		</a:t>
            </a:r>
          </a:p>
          <a:p>
            <a:r>
              <a:rPr lang="en-US"/>
              <a:t>		</a:t>
            </a:r>
          </a:p>
          <a:p>
            <a:r>
              <a:rPr lang="en-US"/>
              <a:t>		1 day before surgery</a:t>
            </a:r>
          </a:p>
        </p:txBody>
      </p:sp>
      <p:sp>
        <p:nvSpPr>
          <p:cNvPr id="22532" name="Down Arrow 6"/>
          <p:cNvSpPr>
            <a:spLocks noChangeArrowheads="1"/>
          </p:cNvSpPr>
          <p:nvPr/>
        </p:nvSpPr>
        <p:spPr bwMode="auto">
          <a:xfrm>
            <a:off x="5867400" y="2286000"/>
            <a:ext cx="914400" cy="3810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a:p>
            <a:endParaRPr lang="en-US"/>
          </a:p>
        </p:txBody>
      </p:sp>
      <p:sp>
        <p:nvSpPr>
          <p:cNvPr id="22533" name="TextBox 8"/>
          <p:cNvSpPr txBox="1">
            <a:spLocks noChangeArrowheads="1"/>
          </p:cNvSpPr>
          <p:nvPr/>
        </p:nvSpPr>
        <p:spPr bwMode="auto">
          <a:xfrm>
            <a:off x="1219200" y="1143000"/>
            <a:ext cx="2514600" cy="646113"/>
          </a:xfrm>
          <a:prstGeom prst="rect">
            <a:avLst/>
          </a:prstGeom>
          <a:noFill/>
          <a:ln w="9525">
            <a:noFill/>
            <a:miter lim="800000"/>
            <a:headEnd/>
            <a:tailEnd/>
          </a:ln>
        </p:spPr>
        <p:txBody>
          <a:bodyPr>
            <a:spAutoFit/>
          </a:bodyPr>
          <a:lstStyle/>
          <a:p>
            <a:endParaRPr lang="en-US"/>
          </a:p>
          <a:p>
            <a:r>
              <a:rPr lang="en-US"/>
              <a:t>2 days before surgery</a:t>
            </a:r>
          </a:p>
        </p:txBody>
      </p:sp>
      <p:sp>
        <p:nvSpPr>
          <p:cNvPr id="22534" name="Down Arrow 9"/>
          <p:cNvSpPr>
            <a:spLocks noChangeArrowheads="1"/>
          </p:cNvSpPr>
          <p:nvPr/>
        </p:nvSpPr>
        <p:spPr bwMode="auto">
          <a:xfrm>
            <a:off x="2057400" y="1905000"/>
            <a:ext cx="914400" cy="3048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2535" name="TextBox 1"/>
          <p:cNvSpPr txBox="1">
            <a:spLocks noChangeArrowheads="1"/>
          </p:cNvSpPr>
          <p:nvPr/>
        </p:nvSpPr>
        <p:spPr bwMode="auto">
          <a:xfrm>
            <a:off x="1524000" y="2057400"/>
            <a:ext cx="2133600" cy="1200150"/>
          </a:xfrm>
          <a:prstGeom prst="rect">
            <a:avLst/>
          </a:prstGeom>
          <a:noFill/>
          <a:ln w="9525">
            <a:noFill/>
            <a:miter lim="800000"/>
            <a:headEnd/>
            <a:tailEnd/>
          </a:ln>
        </p:spPr>
        <p:txBody>
          <a:bodyPr>
            <a:spAutoFit/>
          </a:bodyPr>
          <a:lstStyle/>
          <a:p>
            <a:endParaRPr lang="en-US"/>
          </a:p>
          <a:p>
            <a:r>
              <a:rPr lang="en-US"/>
              <a:t>Incubate adult stem cells with markers (Q dots)</a:t>
            </a:r>
          </a:p>
        </p:txBody>
      </p:sp>
      <p:sp>
        <p:nvSpPr>
          <p:cNvPr id="22536" name="TextBox 2"/>
          <p:cNvSpPr txBox="1">
            <a:spLocks noChangeArrowheads="1"/>
          </p:cNvSpPr>
          <p:nvPr/>
        </p:nvSpPr>
        <p:spPr bwMode="auto">
          <a:xfrm>
            <a:off x="4419600" y="2133600"/>
            <a:ext cx="3886200" cy="1200150"/>
          </a:xfrm>
          <a:prstGeom prst="rect">
            <a:avLst/>
          </a:prstGeom>
          <a:noFill/>
          <a:ln w="9525">
            <a:noFill/>
            <a:miter lim="800000"/>
            <a:headEnd/>
            <a:tailEnd/>
          </a:ln>
        </p:spPr>
        <p:txBody>
          <a:bodyPr>
            <a:spAutoFit/>
          </a:bodyPr>
          <a:lstStyle/>
          <a:p>
            <a:endParaRPr lang="en-US"/>
          </a:p>
          <a:p>
            <a:endParaRPr lang="en-US"/>
          </a:p>
          <a:p>
            <a:r>
              <a:rPr lang="en-US"/>
              <a:t>Place stem cells in solution—inject into tube with biological suture</a:t>
            </a:r>
          </a:p>
        </p:txBody>
      </p:sp>
      <p:pic>
        <p:nvPicPr>
          <p:cNvPr id="22537" name="Picture 13" descr="Stem cells on bio_suture.tiff"/>
          <p:cNvPicPr>
            <a:picLocks noChangeAspect="1"/>
          </p:cNvPicPr>
          <p:nvPr/>
        </p:nvPicPr>
        <p:blipFill>
          <a:blip r:embed="rId3" cstate="print"/>
          <a:srcRect/>
          <a:stretch>
            <a:fillRect/>
          </a:stretch>
        </p:blipFill>
        <p:spPr bwMode="auto">
          <a:xfrm>
            <a:off x="762000" y="3581400"/>
            <a:ext cx="3378200" cy="2533650"/>
          </a:xfrm>
          <a:prstGeom prst="rect">
            <a:avLst/>
          </a:prstGeom>
          <a:noFill/>
          <a:ln w="9525">
            <a:noFill/>
            <a:miter lim="800000"/>
            <a:headEnd/>
            <a:tailEnd/>
          </a:ln>
        </p:spPr>
      </p:pic>
      <p:sp>
        <p:nvSpPr>
          <p:cNvPr id="22538" name="TextBox 13"/>
          <p:cNvSpPr txBox="1">
            <a:spLocks noChangeArrowheads="1"/>
          </p:cNvSpPr>
          <p:nvPr/>
        </p:nvSpPr>
        <p:spPr bwMode="auto">
          <a:xfrm>
            <a:off x="1828800" y="457200"/>
            <a:ext cx="5486400" cy="584200"/>
          </a:xfrm>
          <a:prstGeom prst="rect">
            <a:avLst/>
          </a:prstGeom>
          <a:noFill/>
          <a:ln w="9525">
            <a:noFill/>
            <a:miter lim="800000"/>
            <a:headEnd/>
            <a:tailEnd/>
          </a:ln>
        </p:spPr>
        <p:txBody>
          <a:bodyPr>
            <a:spAutoFit/>
          </a:bodyPr>
          <a:lstStyle/>
          <a:p>
            <a:pPr algn="ctr"/>
            <a:r>
              <a:rPr lang="en-US" sz="3200"/>
              <a:t>Timeline of Experiment</a:t>
            </a:r>
          </a:p>
        </p:txBody>
      </p:sp>
      <p:sp>
        <p:nvSpPr>
          <p:cNvPr id="22539" name="TextBox 14"/>
          <p:cNvSpPr txBox="1">
            <a:spLocks noChangeArrowheads="1"/>
          </p:cNvSpPr>
          <p:nvPr/>
        </p:nvSpPr>
        <p:spPr bwMode="auto">
          <a:xfrm>
            <a:off x="6324600" y="3352800"/>
            <a:ext cx="2362200" cy="646113"/>
          </a:xfrm>
          <a:prstGeom prst="rect">
            <a:avLst/>
          </a:prstGeom>
          <a:noFill/>
          <a:ln w="9525">
            <a:noFill/>
            <a:miter lim="800000"/>
            <a:headEnd/>
            <a:tailEnd/>
          </a:ln>
        </p:spPr>
        <p:txBody>
          <a:bodyPr>
            <a:spAutoFit/>
          </a:bodyPr>
          <a:lstStyle/>
          <a:p>
            <a:pPr algn="ctr"/>
            <a:endParaRPr lang="en-US"/>
          </a:p>
          <a:p>
            <a:pPr algn="ctr"/>
            <a:endParaRPr lang="en-US"/>
          </a:p>
        </p:txBody>
      </p:sp>
      <p:pic>
        <p:nvPicPr>
          <p:cNvPr id="22540" name="Picture 4" descr="needle threaded with stem cells.bmp"/>
          <p:cNvPicPr>
            <a:picLocks noChangeAspect="1"/>
          </p:cNvPicPr>
          <p:nvPr/>
        </p:nvPicPr>
        <p:blipFill>
          <a:blip r:embed="rId4" cstate="print"/>
          <a:srcRect/>
          <a:stretch>
            <a:fillRect/>
          </a:stretch>
        </p:blipFill>
        <p:spPr bwMode="auto">
          <a:xfrm>
            <a:off x="5334000" y="3733800"/>
            <a:ext cx="3192463" cy="1295400"/>
          </a:xfrm>
          <a:prstGeom prst="rect">
            <a:avLst/>
          </a:prstGeom>
          <a:noFill/>
          <a:ln w="9525">
            <a:noFill/>
            <a:miter lim="800000"/>
            <a:headEnd/>
            <a:tailEnd/>
          </a:ln>
        </p:spPr>
      </p:pic>
      <p:sp>
        <p:nvSpPr>
          <p:cNvPr id="20493" name="Oval 14"/>
          <p:cNvSpPr>
            <a:spLocks noChangeArrowheads="1"/>
          </p:cNvSpPr>
          <p:nvPr/>
        </p:nvSpPr>
        <p:spPr bwMode="auto">
          <a:xfrm>
            <a:off x="7239000" y="609600"/>
            <a:ext cx="1524000" cy="1600200"/>
          </a:xfrm>
          <a:prstGeom prst="ellipse">
            <a:avLst/>
          </a:prstGeom>
          <a:solidFill>
            <a:schemeClr val="accent1">
              <a:lumMod val="75000"/>
            </a:schemeClr>
          </a:solidFill>
          <a:ln w="9525" algn="ctr">
            <a:solidFill>
              <a:schemeClr val="tx1"/>
            </a:solidFill>
            <a:miter lim="800000"/>
            <a:headEnd/>
            <a:tailEnd/>
          </a:ln>
        </p:spPr>
        <p:txBody>
          <a:bodyPr wrap="none"/>
          <a:lstStyle/>
          <a:p>
            <a:pPr algn="ctr">
              <a:defRPr/>
            </a:pPr>
            <a:r>
              <a:rPr lang="en-US" dirty="0"/>
              <a:t>SDMP #1 </a:t>
            </a:r>
          </a:p>
          <a:p>
            <a:pPr algn="ctr">
              <a:defRPr/>
            </a:pPr>
            <a:r>
              <a:rPr lang="en-US" dirty="0"/>
              <a:t>Creating </a:t>
            </a:r>
          </a:p>
          <a:p>
            <a:pPr algn="ctr">
              <a:defRPr/>
            </a:pPr>
            <a:r>
              <a:rPr lang="en-US" dirty="0"/>
              <a:t>data</a:t>
            </a:r>
          </a:p>
        </p:txBody>
      </p:sp>
      <p:sp>
        <p:nvSpPr>
          <p:cNvPr id="13" name="TextBox 12"/>
          <p:cNvSpPr txBox="1"/>
          <p:nvPr/>
        </p:nvSpPr>
        <p:spPr>
          <a:xfrm>
            <a:off x="990600" y="6400800"/>
            <a:ext cx="5867400" cy="215444"/>
          </a:xfrm>
          <a:prstGeom prst="rect">
            <a:avLst/>
          </a:prstGeom>
          <a:noFill/>
        </p:spPr>
        <p:txBody>
          <a:bodyPr wrap="square" rtlCol="0">
            <a:spAutoFit/>
          </a:bodyPr>
          <a:lstStyle/>
          <a:p>
            <a:r>
              <a:rPr lang="en-US" sz="800" dirty="0" smtClean="0"/>
              <a:t>Images courtesy of  Dr. Glenn R. Gaudette</a:t>
            </a:r>
            <a:endParaRPr lang="en-US" sz="8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4"/>
          <p:cNvSpPr txBox="1">
            <a:spLocks noChangeArrowheads="1"/>
          </p:cNvSpPr>
          <p:nvPr/>
        </p:nvSpPr>
        <p:spPr bwMode="auto">
          <a:xfrm>
            <a:off x="1524000" y="685800"/>
            <a:ext cx="5791200" cy="3416300"/>
          </a:xfrm>
          <a:prstGeom prst="rect">
            <a:avLst/>
          </a:prstGeom>
          <a:noFill/>
          <a:ln w="9525">
            <a:noFill/>
            <a:miter lim="800000"/>
            <a:headEnd/>
            <a:tailEnd/>
          </a:ln>
        </p:spPr>
        <p:txBody>
          <a:bodyPr>
            <a:spAutoFit/>
          </a:bodyPr>
          <a:lstStyle/>
          <a:p>
            <a:pPr algn="ctr">
              <a:defRPr/>
            </a:pPr>
            <a:r>
              <a:rPr lang="en-US" dirty="0">
                <a:latin typeface="Arial" pitchFamily="34" charset="0"/>
              </a:rPr>
              <a:t>		</a:t>
            </a:r>
          </a:p>
          <a:p>
            <a:pPr algn="ctr">
              <a:defRPr/>
            </a:pPr>
            <a:endParaRPr lang="en-US" dirty="0">
              <a:latin typeface="Arial" pitchFamily="34" charset="0"/>
            </a:endParaRPr>
          </a:p>
          <a:p>
            <a:pPr algn="ctr">
              <a:defRPr/>
            </a:pPr>
            <a:r>
              <a:rPr lang="en-US" dirty="0">
                <a:latin typeface="Arial" pitchFamily="34" charset="0"/>
              </a:rPr>
              <a:t>		</a:t>
            </a:r>
          </a:p>
          <a:p>
            <a:pPr algn="ctr">
              <a:defRPr/>
            </a:pPr>
            <a:r>
              <a:rPr lang="en-US" dirty="0">
                <a:latin typeface="Arial" pitchFamily="34" charset="0"/>
              </a:rPr>
              <a:t>			</a:t>
            </a:r>
          </a:p>
          <a:p>
            <a:pPr marL="342900" indent="-342900">
              <a:defRPr/>
            </a:pPr>
            <a:r>
              <a:rPr lang="en-US" dirty="0">
                <a:latin typeface="Arial" pitchFamily="34" charset="0"/>
              </a:rPr>
              <a:t>1.   Document pre-op data</a:t>
            </a:r>
          </a:p>
          <a:p>
            <a:pPr marL="342900" indent="-342900">
              <a:defRPr/>
            </a:pPr>
            <a:r>
              <a:rPr lang="en-US" dirty="0">
                <a:latin typeface="Arial" pitchFamily="34" charset="0"/>
              </a:rPr>
              <a:t>2.   Operative procedure: open up thoracic cavity.</a:t>
            </a:r>
          </a:p>
          <a:p>
            <a:pPr marL="800100" lvl="1" indent="-342900">
              <a:buFontTx/>
              <a:buAutoNum type="alphaLcPeriod"/>
              <a:defRPr/>
            </a:pPr>
            <a:r>
              <a:rPr lang="en-US" dirty="0">
                <a:latin typeface="Arial" pitchFamily="34" charset="0"/>
              </a:rPr>
              <a:t>Create a myocardial infarction</a:t>
            </a:r>
          </a:p>
          <a:p>
            <a:pPr marL="800100" lvl="1" indent="-342900">
              <a:defRPr/>
            </a:pPr>
            <a:r>
              <a:rPr lang="en-US" dirty="0">
                <a:latin typeface="Arial" pitchFamily="34" charset="0"/>
              </a:rPr>
              <a:t>b.   Place biological suture with stem cells in area of infarct (damaged heart tissue)</a:t>
            </a:r>
            <a:r>
              <a:rPr lang="en-US" dirty="0">
                <a:latin typeface="Arial" pitchFamily="34" charset="0"/>
                <a:sym typeface="Wingdings" pitchFamily="2" charset="2"/>
              </a:rPr>
              <a:t>document operative data</a:t>
            </a:r>
            <a:endParaRPr lang="en-US" dirty="0">
              <a:latin typeface="Arial" pitchFamily="34" charset="0"/>
            </a:endParaRPr>
          </a:p>
          <a:p>
            <a:pPr algn="ctr">
              <a:defRPr/>
            </a:pPr>
            <a:endParaRPr lang="en-US" dirty="0">
              <a:latin typeface="Arial" pitchFamily="34" charset="0"/>
            </a:endParaRPr>
          </a:p>
          <a:p>
            <a:pPr algn="ctr">
              <a:defRPr/>
            </a:pPr>
            <a:endParaRPr lang="en-US" dirty="0">
              <a:latin typeface="Arial" pitchFamily="34" charset="0"/>
            </a:endParaRPr>
          </a:p>
        </p:txBody>
      </p:sp>
      <p:pic>
        <p:nvPicPr>
          <p:cNvPr id="23556" name="Picture 17" descr="surgery.tiff"/>
          <p:cNvPicPr>
            <a:picLocks noChangeAspect="1"/>
          </p:cNvPicPr>
          <p:nvPr/>
        </p:nvPicPr>
        <p:blipFill>
          <a:blip r:embed="rId3" cstate="print"/>
          <a:srcRect/>
          <a:stretch>
            <a:fillRect/>
          </a:stretch>
        </p:blipFill>
        <p:spPr bwMode="auto">
          <a:xfrm>
            <a:off x="3886200" y="3429000"/>
            <a:ext cx="2994025" cy="2246313"/>
          </a:xfrm>
          <a:prstGeom prst="rect">
            <a:avLst/>
          </a:prstGeom>
          <a:noFill/>
          <a:ln w="9525">
            <a:noFill/>
            <a:miter lim="800000"/>
            <a:headEnd/>
            <a:tailEnd/>
          </a:ln>
        </p:spPr>
      </p:pic>
      <p:sp>
        <p:nvSpPr>
          <p:cNvPr id="23557" name="Down Arrow 6"/>
          <p:cNvSpPr>
            <a:spLocks noChangeArrowheads="1"/>
          </p:cNvSpPr>
          <p:nvPr/>
        </p:nvSpPr>
        <p:spPr bwMode="auto">
          <a:xfrm>
            <a:off x="3810000" y="1295400"/>
            <a:ext cx="838200" cy="4572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3558" name="TextBox 6"/>
          <p:cNvSpPr txBox="1">
            <a:spLocks noChangeArrowheads="1"/>
          </p:cNvSpPr>
          <p:nvPr/>
        </p:nvSpPr>
        <p:spPr bwMode="auto">
          <a:xfrm>
            <a:off x="1981200" y="838200"/>
            <a:ext cx="4876800" cy="461963"/>
          </a:xfrm>
          <a:prstGeom prst="rect">
            <a:avLst/>
          </a:prstGeom>
          <a:noFill/>
          <a:ln w="9525">
            <a:noFill/>
            <a:miter lim="800000"/>
            <a:headEnd/>
            <a:tailEnd/>
          </a:ln>
        </p:spPr>
        <p:txBody>
          <a:bodyPr>
            <a:spAutoFit/>
          </a:bodyPr>
          <a:lstStyle/>
          <a:p>
            <a:pPr algn="ctr"/>
            <a:r>
              <a:rPr lang="en-US" sz="2400"/>
              <a:t>Day of Surgery</a:t>
            </a:r>
          </a:p>
        </p:txBody>
      </p:sp>
      <p:sp>
        <p:nvSpPr>
          <p:cNvPr id="23559" name="TextBox 7"/>
          <p:cNvSpPr txBox="1">
            <a:spLocks noChangeArrowheads="1"/>
          </p:cNvSpPr>
          <p:nvPr/>
        </p:nvSpPr>
        <p:spPr bwMode="auto">
          <a:xfrm>
            <a:off x="1752600" y="457200"/>
            <a:ext cx="5943600" cy="800100"/>
          </a:xfrm>
          <a:prstGeom prst="rect">
            <a:avLst/>
          </a:prstGeom>
          <a:noFill/>
          <a:ln w="9525">
            <a:noFill/>
            <a:miter lim="800000"/>
            <a:headEnd/>
            <a:tailEnd/>
          </a:ln>
        </p:spPr>
        <p:txBody>
          <a:bodyPr>
            <a:spAutoFit/>
          </a:bodyPr>
          <a:lstStyle/>
          <a:p>
            <a:r>
              <a:rPr lang="en-US"/>
              <a:t>	</a:t>
            </a:r>
            <a:r>
              <a:rPr lang="en-US" sz="2800"/>
              <a:t>Timeline of Experiment</a:t>
            </a:r>
          </a:p>
          <a:p>
            <a:endParaRPr lang="en-US"/>
          </a:p>
        </p:txBody>
      </p:sp>
      <p:pic>
        <p:nvPicPr>
          <p:cNvPr id="23560" name="Picture 11" descr="Myocardial infarction.JPG"/>
          <p:cNvPicPr>
            <a:picLocks noChangeAspect="1"/>
          </p:cNvPicPr>
          <p:nvPr/>
        </p:nvPicPr>
        <p:blipFill>
          <a:blip r:embed="rId4" cstate="print"/>
          <a:srcRect/>
          <a:stretch>
            <a:fillRect/>
          </a:stretch>
        </p:blipFill>
        <p:spPr bwMode="auto">
          <a:xfrm>
            <a:off x="990600" y="3581400"/>
            <a:ext cx="1897063" cy="2716213"/>
          </a:xfrm>
          <a:prstGeom prst="rect">
            <a:avLst/>
          </a:prstGeom>
          <a:noFill/>
          <a:ln w="9525">
            <a:noFill/>
            <a:miter lim="800000"/>
            <a:headEnd/>
            <a:tailEnd/>
          </a:ln>
        </p:spPr>
      </p:pic>
      <p:sp>
        <p:nvSpPr>
          <p:cNvPr id="21513" name="Oval 9"/>
          <p:cNvSpPr>
            <a:spLocks noChangeArrowheads="1"/>
          </p:cNvSpPr>
          <p:nvPr/>
        </p:nvSpPr>
        <p:spPr bwMode="auto">
          <a:xfrm>
            <a:off x="7010400" y="914400"/>
            <a:ext cx="1524000" cy="1371600"/>
          </a:xfrm>
          <a:prstGeom prst="ellipse">
            <a:avLst/>
          </a:prstGeom>
          <a:solidFill>
            <a:schemeClr val="accent1">
              <a:lumMod val="75000"/>
            </a:schemeClr>
          </a:solidFill>
          <a:ln w="9525" algn="ctr">
            <a:solidFill>
              <a:schemeClr val="tx1"/>
            </a:solidFill>
            <a:miter lim="800000"/>
            <a:headEnd/>
            <a:tailEnd/>
          </a:ln>
        </p:spPr>
        <p:txBody>
          <a:bodyPr wrap="none"/>
          <a:lstStyle/>
          <a:p>
            <a:pPr>
              <a:defRPr/>
            </a:pPr>
            <a:r>
              <a:rPr lang="en-US" dirty="0"/>
              <a:t>DMP #1</a:t>
            </a:r>
          </a:p>
          <a:p>
            <a:pPr>
              <a:defRPr/>
            </a:pPr>
            <a:r>
              <a:rPr lang="en-US" dirty="0"/>
              <a:t>Creating </a:t>
            </a:r>
          </a:p>
          <a:p>
            <a:pPr>
              <a:defRPr/>
            </a:pPr>
            <a:r>
              <a:rPr lang="en-US" dirty="0"/>
              <a:t>   data</a:t>
            </a:r>
          </a:p>
        </p:txBody>
      </p:sp>
      <p:sp>
        <p:nvSpPr>
          <p:cNvPr id="21514" name="Oval 10"/>
          <p:cNvSpPr>
            <a:spLocks noChangeArrowheads="1"/>
          </p:cNvSpPr>
          <p:nvPr/>
        </p:nvSpPr>
        <p:spPr bwMode="auto">
          <a:xfrm>
            <a:off x="7162800" y="2971800"/>
            <a:ext cx="1600200" cy="1524000"/>
          </a:xfrm>
          <a:prstGeom prst="ellipse">
            <a:avLst/>
          </a:prstGeom>
          <a:solidFill>
            <a:schemeClr val="accent1">
              <a:lumMod val="75000"/>
            </a:schemeClr>
          </a:solidFill>
          <a:ln w="9525" algn="ctr">
            <a:solidFill>
              <a:schemeClr val="tx1"/>
            </a:solidFill>
            <a:miter lim="800000"/>
            <a:headEnd/>
            <a:tailEnd/>
          </a:ln>
        </p:spPr>
        <p:txBody>
          <a:bodyPr wrap="none"/>
          <a:lstStyle/>
          <a:p>
            <a:pPr>
              <a:defRPr/>
            </a:pPr>
            <a:r>
              <a:rPr lang="en-US" dirty="0"/>
              <a:t>DMP #4</a:t>
            </a:r>
          </a:p>
          <a:p>
            <a:pPr>
              <a:defRPr/>
            </a:pPr>
            <a:r>
              <a:rPr lang="en-US" dirty="0"/>
              <a:t>Ethical </a:t>
            </a:r>
          </a:p>
          <a:p>
            <a:pPr>
              <a:defRPr/>
            </a:pPr>
            <a:r>
              <a:rPr lang="en-US" dirty="0"/>
              <a:t>issues</a:t>
            </a:r>
          </a:p>
        </p:txBody>
      </p:sp>
      <p:sp>
        <p:nvSpPr>
          <p:cNvPr id="11" name="TextBox 10"/>
          <p:cNvSpPr txBox="1"/>
          <p:nvPr/>
        </p:nvSpPr>
        <p:spPr>
          <a:xfrm>
            <a:off x="4038600" y="5791200"/>
            <a:ext cx="2743200" cy="215444"/>
          </a:xfrm>
          <a:prstGeom prst="rect">
            <a:avLst/>
          </a:prstGeom>
          <a:noFill/>
        </p:spPr>
        <p:txBody>
          <a:bodyPr wrap="square" rtlCol="0">
            <a:spAutoFit/>
          </a:bodyPr>
          <a:lstStyle/>
          <a:p>
            <a:r>
              <a:rPr lang="en-US" sz="800" dirty="0" smtClean="0"/>
              <a:t>Image courtesy of Dr. Glenn R. Gaudette</a:t>
            </a:r>
            <a:endParaRPr lang="en-US" sz="8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Box 2"/>
          <p:cNvSpPr txBox="1">
            <a:spLocks noChangeArrowheads="1"/>
          </p:cNvSpPr>
          <p:nvPr/>
        </p:nvSpPr>
        <p:spPr bwMode="auto">
          <a:xfrm>
            <a:off x="1219200" y="1905000"/>
            <a:ext cx="6248400" cy="2308225"/>
          </a:xfrm>
          <a:prstGeom prst="rect">
            <a:avLst/>
          </a:prstGeom>
          <a:noFill/>
          <a:ln w="9525">
            <a:noFill/>
            <a:miter lim="800000"/>
            <a:headEnd/>
            <a:tailEnd/>
          </a:ln>
        </p:spPr>
        <p:txBody>
          <a:bodyPr>
            <a:spAutoFit/>
          </a:bodyPr>
          <a:lstStyle/>
          <a:p>
            <a:endParaRPr lang="en-US" dirty="0"/>
          </a:p>
          <a:p>
            <a:pPr>
              <a:buFontTx/>
              <a:buAutoNum type="arabicPeriod"/>
            </a:pPr>
            <a:r>
              <a:rPr lang="en-US" dirty="0"/>
              <a:t>Thoracic cavity is reopened</a:t>
            </a:r>
          </a:p>
          <a:p>
            <a:pPr>
              <a:buFontTx/>
              <a:buAutoNum type="arabicPeriod"/>
            </a:pPr>
            <a:r>
              <a:rPr lang="en-US" dirty="0"/>
              <a:t>Images of heart are collected with 2 cameras</a:t>
            </a:r>
          </a:p>
          <a:p>
            <a:pPr>
              <a:buFontTx/>
              <a:buAutoNum type="arabicPeriod"/>
            </a:pPr>
            <a:r>
              <a:rPr lang="en-US" dirty="0"/>
              <a:t>Pressure transducer syncs with images—measures left     ventricular pressure </a:t>
            </a:r>
          </a:p>
          <a:p>
            <a:pPr>
              <a:buFontTx/>
              <a:buAutoNum type="arabicPeriod"/>
            </a:pPr>
            <a:r>
              <a:rPr lang="en-US" dirty="0"/>
              <a:t>Euthanize rat</a:t>
            </a:r>
          </a:p>
          <a:p>
            <a:pPr>
              <a:buFontTx/>
              <a:buAutoNum type="arabicPeriod"/>
            </a:pPr>
            <a:r>
              <a:rPr lang="en-US" dirty="0"/>
              <a:t> Isolate heart and fix it in a fixative</a:t>
            </a:r>
          </a:p>
          <a:p>
            <a:pPr>
              <a:buFontTx/>
              <a:buAutoNum type="arabicPeriod"/>
            </a:pPr>
            <a:r>
              <a:rPr lang="en-US" dirty="0"/>
              <a:t> Put in freezer 24 hrs.</a:t>
            </a:r>
          </a:p>
        </p:txBody>
      </p:sp>
      <p:sp>
        <p:nvSpPr>
          <p:cNvPr id="24580" name="TextBox 4"/>
          <p:cNvSpPr txBox="1">
            <a:spLocks noChangeArrowheads="1"/>
          </p:cNvSpPr>
          <p:nvPr/>
        </p:nvSpPr>
        <p:spPr bwMode="auto">
          <a:xfrm>
            <a:off x="1371600" y="533400"/>
            <a:ext cx="6324600" cy="800100"/>
          </a:xfrm>
          <a:prstGeom prst="rect">
            <a:avLst/>
          </a:prstGeom>
          <a:noFill/>
          <a:ln w="9525">
            <a:noFill/>
            <a:miter lim="800000"/>
            <a:headEnd/>
            <a:tailEnd/>
          </a:ln>
        </p:spPr>
        <p:txBody>
          <a:bodyPr>
            <a:spAutoFit/>
          </a:bodyPr>
          <a:lstStyle/>
          <a:p>
            <a:pPr algn="ctr"/>
            <a:r>
              <a:rPr lang="en-US" sz="2800"/>
              <a:t>Timeline of Experiment</a:t>
            </a:r>
          </a:p>
          <a:p>
            <a:endParaRPr lang="en-US"/>
          </a:p>
        </p:txBody>
      </p:sp>
      <p:sp>
        <p:nvSpPr>
          <p:cNvPr id="24581" name="TextBox 5"/>
          <p:cNvSpPr txBox="1">
            <a:spLocks noChangeArrowheads="1"/>
          </p:cNvSpPr>
          <p:nvPr/>
        </p:nvSpPr>
        <p:spPr bwMode="auto">
          <a:xfrm>
            <a:off x="1066800" y="1219200"/>
            <a:ext cx="7010400" cy="400050"/>
          </a:xfrm>
          <a:prstGeom prst="rect">
            <a:avLst/>
          </a:prstGeom>
          <a:noFill/>
          <a:ln w="9525">
            <a:noFill/>
            <a:miter lim="800000"/>
            <a:headEnd/>
            <a:tailEnd/>
          </a:ln>
        </p:spPr>
        <p:txBody>
          <a:bodyPr>
            <a:spAutoFit/>
          </a:bodyPr>
          <a:lstStyle/>
          <a:p>
            <a:pPr algn="ctr"/>
            <a:r>
              <a:rPr lang="en-US" sz="2000"/>
              <a:t>7 Days Post Stem Cell Delivery: 2</a:t>
            </a:r>
            <a:r>
              <a:rPr lang="en-US" sz="2000" baseline="30000"/>
              <a:t>nd</a:t>
            </a:r>
            <a:r>
              <a:rPr lang="en-US" sz="2000"/>
              <a:t> surgery</a:t>
            </a:r>
          </a:p>
        </p:txBody>
      </p:sp>
      <p:sp>
        <p:nvSpPr>
          <p:cNvPr id="24582" name="Down Arrow 6"/>
          <p:cNvSpPr>
            <a:spLocks noChangeArrowheads="1"/>
          </p:cNvSpPr>
          <p:nvPr/>
        </p:nvSpPr>
        <p:spPr bwMode="auto">
          <a:xfrm>
            <a:off x="3581400" y="1600200"/>
            <a:ext cx="838200" cy="4572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pic>
        <p:nvPicPr>
          <p:cNvPr id="24583" name="Picture 3"/>
          <p:cNvPicPr>
            <a:picLocks noChangeAspect="1" noChangeArrowheads="1"/>
          </p:cNvPicPr>
          <p:nvPr/>
        </p:nvPicPr>
        <p:blipFill>
          <a:blip r:embed="rId3" cstate="print"/>
          <a:srcRect/>
          <a:stretch>
            <a:fillRect/>
          </a:stretch>
        </p:blipFill>
        <p:spPr bwMode="auto">
          <a:xfrm>
            <a:off x="3276600" y="4191000"/>
            <a:ext cx="2362200" cy="1889125"/>
          </a:xfrm>
          <a:prstGeom prst="rect">
            <a:avLst/>
          </a:prstGeom>
          <a:noFill/>
          <a:ln w="9525">
            <a:noFill/>
            <a:miter lim="800000"/>
            <a:headEnd/>
            <a:tailEnd/>
          </a:ln>
        </p:spPr>
      </p:pic>
      <p:sp>
        <p:nvSpPr>
          <p:cNvPr id="9" name="Oval 8"/>
          <p:cNvSpPr/>
          <p:nvPr/>
        </p:nvSpPr>
        <p:spPr bwMode="auto">
          <a:xfrm>
            <a:off x="7391400" y="685800"/>
            <a:ext cx="1524000" cy="1371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DMP #1</a:t>
            </a:r>
          </a:p>
          <a:p>
            <a:pPr>
              <a:defRPr/>
            </a:pPr>
            <a:r>
              <a:rPr lang="en-US" dirty="0"/>
              <a:t>Creating </a:t>
            </a:r>
          </a:p>
          <a:p>
            <a:pPr>
              <a:defRPr/>
            </a:pPr>
            <a:r>
              <a:rPr lang="en-US" dirty="0"/>
              <a:t>Data </a:t>
            </a:r>
          </a:p>
        </p:txBody>
      </p:sp>
      <p:sp>
        <p:nvSpPr>
          <p:cNvPr id="10" name="Oval 9"/>
          <p:cNvSpPr/>
          <p:nvPr/>
        </p:nvSpPr>
        <p:spPr bwMode="auto">
          <a:xfrm>
            <a:off x="7315200" y="4343400"/>
            <a:ext cx="1447800" cy="1371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DMP #3</a:t>
            </a:r>
          </a:p>
          <a:p>
            <a:pPr>
              <a:defRPr/>
            </a:pPr>
            <a:r>
              <a:rPr lang="en-US" dirty="0"/>
              <a:t>Storage</a:t>
            </a:r>
          </a:p>
        </p:txBody>
      </p:sp>
      <p:sp>
        <p:nvSpPr>
          <p:cNvPr id="12" name="Oval 11"/>
          <p:cNvSpPr/>
          <p:nvPr/>
        </p:nvSpPr>
        <p:spPr bwMode="auto">
          <a:xfrm>
            <a:off x="7315200" y="2514600"/>
            <a:ext cx="1600200" cy="14478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1600" dirty="0"/>
              <a:t>DMP #2</a:t>
            </a:r>
          </a:p>
          <a:p>
            <a:pPr>
              <a:defRPr/>
            </a:pPr>
            <a:r>
              <a:rPr lang="en-US" sz="1600" dirty="0"/>
              <a:t>Formats,</a:t>
            </a:r>
          </a:p>
          <a:p>
            <a:pPr>
              <a:defRPr/>
            </a:pPr>
            <a:r>
              <a:rPr lang="en-US" sz="1600" dirty="0"/>
              <a:t>Naming </a:t>
            </a:r>
          </a:p>
        </p:txBody>
      </p:sp>
      <p:sp>
        <p:nvSpPr>
          <p:cNvPr id="11" name="TextBox 10"/>
          <p:cNvSpPr txBox="1"/>
          <p:nvPr/>
        </p:nvSpPr>
        <p:spPr>
          <a:xfrm>
            <a:off x="2743200" y="6172200"/>
            <a:ext cx="3276600" cy="215444"/>
          </a:xfrm>
          <a:prstGeom prst="rect">
            <a:avLst/>
          </a:prstGeom>
          <a:noFill/>
        </p:spPr>
        <p:txBody>
          <a:bodyPr wrap="square" rtlCol="0">
            <a:spAutoFit/>
          </a:bodyPr>
          <a:lstStyle/>
          <a:p>
            <a:pPr algn="ctr"/>
            <a:r>
              <a:rPr lang="en-US" sz="800" dirty="0" smtClean="0"/>
              <a:t>Image courtesy of Dr. Glenn R. Gaudette</a:t>
            </a:r>
            <a:endParaRPr lang="en-US" sz="8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Box 3"/>
          <p:cNvSpPr txBox="1">
            <a:spLocks noChangeArrowheads="1"/>
          </p:cNvSpPr>
          <p:nvPr/>
        </p:nvSpPr>
        <p:spPr bwMode="auto">
          <a:xfrm>
            <a:off x="1828800" y="762000"/>
            <a:ext cx="6019800" cy="523875"/>
          </a:xfrm>
          <a:prstGeom prst="rect">
            <a:avLst/>
          </a:prstGeom>
          <a:noFill/>
          <a:ln w="9525">
            <a:noFill/>
            <a:miter lim="800000"/>
            <a:headEnd/>
            <a:tailEnd/>
          </a:ln>
        </p:spPr>
        <p:txBody>
          <a:bodyPr>
            <a:spAutoFit/>
          </a:bodyPr>
          <a:lstStyle/>
          <a:p>
            <a:pPr algn="ctr"/>
            <a:r>
              <a:rPr lang="en-US" sz="2800"/>
              <a:t>Timeline of Experiment</a:t>
            </a:r>
          </a:p>
        </p:txBody>
      </p:sp>
      <p:sp>
        <p:nvSpPr>
          <p:cNvPr id="25604" name="TextBox 4"/>
          <p:cNvSpPr txBox="1">
            <a:spLocks noChangeArrowheads="1"/>
          </p:cNvSpPr>
          <p:nvPr/>
        </p:nvSpPr>
        <p:spPr bwMode="auto">
          <a:xfrm>
            <a:off x="838200" y="1447800"/>
            <a:ext cx="7696200" cy="1016000"/>
          </a:xfrm>
          <a:prstGeom prst="rect">
            <a:avLst/>
          </a:prstGeom>
          <a:noFill/>
          <a:ln w="9525">
            <a:noFill/>
            <a:miter lim="800000"/>
            <a:headEnd/>
            <a:tailEnd/>
          </a:ln>
        </p:spPr>
        <p:txBody>
          <a:bodyPr>
            <a:spAutoFit/>
          </a:bodyPr>
          <a:lstStyle/>
          <a:p>
            <a:endParaRPr lang="en-US" sz="2000"/>
          </a:p>
          <a:p>
            <a:r>
              <a:rPr lang="en-US" sz="2000"/>
              <a:t>24 hours after placement of heart in freezer:</a:t>
            </a:r>
          </a:p>
          <a:p>
            <a:r>
              <a:rPr lang="en-US" sz="2000"/>
              <a:t> Sectioning heart tissue</a:t>
            </a:r>
          </a:p>
        </p:txBody>
      </p:sp>
      <p:sp>
        <p:nvSpPr>
          <p:cNvPr id="25605" name="Down Arrow 6"/>
          <p:cNvSpPr>
            <a:spLocks noChangeArrowheads="1"/>
          </p:cNvSpPr>
          <p:nvPr/>
        </p:nvSpPr>
        <p:spPr bwMode="auto">
          <a:xfrm>
            <a:off x="2667000" y="2438400"/>
            <a:ext cx="838200" cy="4572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4582" name="TextBox 6"/>
          <p:cNvSpPr txBox="1">
            <a:spLocks noChangeArrowheads="1"/>
          </p:cNvSpPr>
          <p:nvPr/>
        </p:nvSpPr>
        <p:spPr bwMode="auto">
          <a:xfrm>
            <a:off x="685800" y="2286000"/>
            <a:ext cx="7696200" cy="2586038"/>
          </a:xfrm>
          <a:prstGeom prst="rect">
            <a:avLst/>
          </a:prstGeom>
          <a:noFill/>
          <a:ln w="9525">
            <a:noFill/>
            <a:miter lim="800000"/>
            <a:headEnd/>
            <a:tailEnd/>
          </a:ln>
        </p:spPr>
        <p:txBody>
          <a:bodyPr>
            <a:spAutoFit/>
          </a:bodyPr>
          <a:lstStyle/>
          <a:p>
            <a:pPr>
              <a:defRPr/>
            </a:pPr>
            <a:endParaRPr lang="en-US" dirty="0"/>
          </a:p>
          <a:p>
            <a:pPr>
              <a:defRPr/>
            </a:pPr>
            <a:endParaRPr lang="en-US" dirty="0"/>
          </a:p>
          <a:p>
            <a:pPr marL="342900" indent="-342900">
              <a:buFontTx/>
              <a:buAutoNum type="arabicPeriod"/>
              <a:defRPr/>
            </a:pPr>
            <a:endParaRPr lang="en-US" dirty="0"/>
          </a:p>
          <a:p>
            <a:pPr marL="342900" indent="-342900">
              <a:buFontTx/>
              <a:buAutoNum type="arabicPeriod"/>
              <a:defRPr/>
            </a:pPr>
            <a:r>
              <a:rPr lang="en-US" dirty="0"/>
              <a:t>Cutting sections of heart and placing on slides. </a:t>
            </a:r>
          </a:p>
          <a:p>
            <a:pPr marL="342900" indent="-342900">
              <a:defRPr/>
            </a:pPr>
            <a:r>
              <a:rPr lang="en-US" dirty="0"/>
              <a:t>      (Yield ~200 slides per experiment)</a:t>
            </a:r>
          </a:p>
          <a:p>
            <a:pPr>
              <a:defRPr/>
            </a:pPr>
            <a:endParaRPr lang="en-US" dirty="0"/>
          </a:p>
          <a:p>
            <a:pPr>
              <a:defRPr/>
            </a:pPr>
            <a:endParaRPr lang="en-US" b="1" dirty="0"/>
          </a:p>
          <a:p>
            <a:pPr>
              <a:defRPr/>
            </a:pPr>
            <a:r>
              <a:rPr lang="en-US" dirty="0"/>
              <a:t>2. Tissues are kept in 3 freezers. </a:t>
            </a:r>
          </a:p>
          <a:p>
            <a:pPr>
              <a:defRPr/>
            </a:pPr>
            <a:endParaRPr lang="en-US" dirty="0"/>
          </a:p>
        </p:txBody>
      </p:sp>
      <p:sp>
        <p:nvSpPr>
          <p:cNvPr id="7" name="Oval 6"/>
          <p:cNvSpPr/>
          <p:nvPr/>
        </p:nvSpPr>
        <p:spPr bwMode="auto">
          <a:xfrm>
            <a:off x="7086600" y="609600"/>
            <a:ext cx="1676400" cy="14478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cs typeface="ＭＳ Ｐゴシック" charset="0"/>
              </a:rPr>
              <a:t>SDMP #1</a:t>
            </a:r>
          </a:p>
          <a:p>
            <a:pPr>
              <a:defRPr/>
            </a:pPr>
            <a:r>
              <a:rPr lang="en-US" dirty="0"/>
              <a:t>Types</a:t>
            </a:r>
          </a:p>
          <a:p>
            <a:pPr>
              <a:defRPr/>
            </a:pPr>
            <a:r>
              <a:rPr lang="en-US" dirty="0"/>
              <a:t>of data</a:t>
            </a:r>
          </a:p>
        </p:txBody>
      </p:sp>
      <p:sp>
        <p:nvSpPr>
          <p:cNvPr id="8" name="Oval 7"/>
          <p:cNvSpPr/>
          <p:nvPr/>
        </p:nvSpPr>
        <p:spPr bwMode="auto">
          <a:xfrm>
            <a:off x="6858000" y="2667000"/>
            <a:ext cx="1981200" cy="1752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cs typeface="ＭＳ Ｐゴシック" charset="0"/>
              </a:rPr>
              <a:t>SDMP #2</a:t>
            </a:r>
          </a:p>
          <a:p>
            <a:pPr>
              <a:defRPr/>
            </a:pPr>
            <a:r>
              <a:rPr lang="en-US" dirty="0"/>
              <a:t>Contextual</a:t>
            </a:r>
          </a:p>
          <a:p>
            <a:pPr>
              <a:defRPr/>
            </a:pPr>
            <a:r>
              <a:rPr lang="en-US" dirty="0"/>
              <a:t>Data</a:t>
            </a:r>
          </a:p>
        </p:txBody>
      </p:sp>
      <p:sp>
        <p:nvSpPr>
          <p:cNvPr id="9" name="Oval 8"/>
          <p:cNvSpPr/>
          <p:nvPr/>
        </p:nvSpPr>
        <p:spPr bwMode="auto">
          <a:xfrm>
            <a:off x="6019800" y="4572000"/>
            <a:ext cx="17526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cs typeface="ＭＳ Ｐゴシック" charset="0"/>
              </a:rPr>
              <a:t>SDMP #3</a:t>
            </a:r>
          </a:p>
          <a:p>
            <a:pPr>
              <a:defRPr/>
            </a:pPr>
            <a:r>
              <a:rPr lang="en-US" dirty="0"/>
              <a:t>Storage.</a:t>
            </a:r>
          </a:p>
          <a:p>
            <a:pPr>
              <a:defRPr/>
            </a:pPr>
            <a:r>
              <a:rPr lang="en-US" dirty="0"/>
              <a:t>Security</a:t>
            </a:r>
          </a:p>
        </p:txBody>
      </p:sp>
      <p:pic>
        <p:nvPicPr>
          <p:cNvPr id="25610" name="Picture 9" descr="Freezer.JPG"/>
          <p:cNvPicPr>
            <a:picLocks noChangeAspect="1"/>
          </p:cNvPicPr>
          <p:nvPr/>
        </p:nvPicPr>
        <p:blipFill>
          <a:blip r:embed="rId3" cstate="print"/>
          <a:srcRect/>
          <a:stretch>
            <a:fillRect/>
          </a:stretch>
        </p:blipFill>
        <p:spPr bwMode="auto">
          <a:xfrm>
            <a:off x="685800" y="4648200"/>
            <a:ext cx="1001713" cy="1733550"/>
          </a:xfrm>
          <a:prstGeom prst="rect">
            <a:avLst/>
          </a:prstGeom>
          <a:noFill/>
          <a:ln w="9525">
            <a:noFill/>
            <a:miter lim="800000"/>
            <a:headEnd/>
            <a:tailEnd/>
          </a:ln>
        </p:spPr>
      </p:pic>
      <p:pic>
        <p:nvPicPr>
          <p:cNvPr id="25611" name="Picture 10" descr="Freezer.JPG"/>
          <p:cNvPicPr>
            <a:picLocks noChangeAspect="1"/>
          </p:cNvPicPr>
          <p:nvPr/>
        </p:nvPicPr>
        <p:blipFill>
          <a:blip r:embed="rId3" cstate="print"/>
          <a:srcRect/>
          <a:stretch>
            <a:fillRect/>
          </a:stretch>
        </p:blipFill>
        <p:spPr bwMode="auto">
          <a:xfrm>
            <a:off x="1828800" y="4648200"/>
            <a:ext cx="1001713" cy="1733550"/>
          </a:xfrm>
          <a:prstGeom prst="rect">
            <a:avLst/>
          </a:prstGeom>
          <a:noFill/>
          <a:ln w="9525">
            <a:noFill/>
            <a:miter lim="800000"/>
            <a:headEnd/>
            <a:tailEnd/>
          </a:ln>
        </p:spPr>
      </p:pic>
      <p:pic>
        <p:nvPicPr>
          <p:cNvPr id="25612" name="Picture 11" descr="Freezer.JPG"/>
          <p:cNvPicPr>
            <a:picLocks noChangeAspect="1"/>
          </p:cNvPicPr>
          <p:nvPr/>
        </p:nvPicPr>
        <p:blipFill>
          <a:blip r:embed="rId3" cstate="print"/>
          <a:srcRect/>
          <a:stretch>
            <a:fillRect/>
          </a:stretch>
        </p:blipFill>
        <p:spPr bwMode="auto">
          <a:xfrm>
            <a:off x="3048000" y="4648200"/>
            <a:ext cx="1001713" cy="1733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2"/>
          <p:cNvSpPr txBox="1">
            <a:spLocks noChangeArrowheads="1"/>
          </p:cNvSpPr>
          <p:nvPr/>
        </p:nvSpPr>
        <p:spPr bwMode="auto">
          <a:xfrm>
            <a:off x="1447800" y="533400"/>
            <a:ext cx="7086600" cy="769938"/>
          </a:xfrm>
          <a:prstGeom prst="rect">
            <a:avLst/>
          </a:prstGeom>
          <a:noFill/>
          <a:ln w="9525">
            <a:noFill/>
            <a:miter lim="800000"/>
            <a:headEnd/>
            <a:tailEnd/>
          </a:ln>
        </p:spPr>
        <p:txBody>
          <a:bodyPr>
            <a:spAutoFit/>
          </a:bodyPr>
          <a:lstStyle/>
          <a:p>
            <a:pPr algn="ctr"/>
            <a:r>
              <a:rPr lang="en-US" sz="2400"/>
              <a:t>Timeline of Experiment</a:t>
            </a:r>
          </a:p>
          <a:p>
            <a:pPr algn="ctr"/>
            <a:r>
              <a:rPr lang="en-US" sz="2000"/>
              <a:t>8+ Days: (up to </a:t>
            </a:r>
            <a:r>
              <a:rPr lang="ja-JP" altLang="en-US" sz="2000"/>
              <a:t>“</a:t>
            </a:r>
            <a:r>
              <a:rPr lang="en-US" altLang="ja-JP" sz="2000"/>
              <a:t>a couple</a:t>
            </a:r>
            <a:r>
              <a:rPr lang="ja-JP" altLang="en-US" sz="2000"/>
              <a:t>”</a:t>
            </a:r>
            <a:r>
              <a:rPr lang="en-US" altLang="ja-JP" sz="2000"/>
              <a:t> months):</a:t>
            </a:r>
            <a:endParaRPr lang="en-US" sz="2000"/>
          </a:p>
        </p:txBody>
      </p:sp>
      <p:sp>
        <p:nvSpPr>
          <p:cNvPr id="26628" name="TextBox 3"/>
          <p:cNvSpPr txBox="1">
            <a:spLocks noChangeArrowheads="1"/>
          </p:cNvSpPr>
          <p:nvPr/>
        </p:nvSpPr>
        <p:spPr bwMode="auto">
          <a:xfrm flipH="1">
            <a:off x="990600" y="1676400"/>
            <a:ext cx="7207250" cy="1477963"/>
          </a:xfrm>
          <a:prstGeom prst="rect">
            <a:avLst/>
          </a:prstGeom>
          <a:noFill/>
          <a:ln w="9525">
            <a:noFill/>
            <a:miter lim="800000"/>
            <a:headEnd/>
            <a:tailEnd/>
          </a:ln>
        </p:spPr>
        <p:txBody>
          <a:bodyPr>
            <a:spAutoFit/>
          </a:bodyPr>
          <a:lstStyle/>
          <a:p>
            <a:pPr marL="342900" indent="-342900">
              <a:buFontTx/>
              <a:buAutoNum type="arabicPeriod"/>
            </a:pPr>
            <a:endParaRPr lang="en-US"/>
          </a:p>
          <a:p>
            <a:pPr marL="342900" indent="-342900">
              <a:buFontTx/>
              <a:buAutoNum type="arabicPeriod"/>
            </a:pPr>
            <a:r>
              <a:rPr lang="en-US"/>
              <a:t>Some of the slides are stained immediately</a:t>
            </a:r>
          </a:p>
          <a:p>
            <a:pPr marL="342900" indent="-342900">
              <a:buFontTx/>
              <a:buAutoNum type="arabicPeriod"/>
            </a:pPr>
            <a:r>
              <a:rPr lang="en-US"/>
              <a:t>Other slides stained from a day to a couple of months after that</a:t>
            </a:r>
          </a:p>
          <a:p>
            <a:pPr marL="342900" indent="-342900">
              <a:buFontTx/>
              <a:buAutoNum type="arabicPeriod"/>
            </a:pPr>
            <a:r>
              <a:rPr lang="en-US"/>
              <a:t>Stains:  some are stained with trichrome, some other stains for specific markers</a:t>
            </a:r>
          </a:p>
        </p:txBody>
      </p:sp>
      <p:pic>
        <p:nvPicPr>
          <p:cNvPr id="26629" name="Picture 4" descr="Figure 4a.tif"/>
          <p:cNvPicPr>
            <a:picLocks noChangeAspect="1"/>
          </p:cNvPicPr>
          <p:nvPr/>
        </p:nvPicPr>
        <p:blipFill>
          <a:blip r:embed="rId3" cstate="print"/>
          <a:srcRect/>
          <a:stretch>
            <a:fillRect/>
          </a:stretch>
        </p:blipFill>
        <p:spPr bwMode="auto">
          <a:xfrm>
            <a:off x="3657600" y="3295650"/>
            <a:ext cx="2373313" cy="2495550"/>
          </a:xfrm>
          <a:prstGeom prst="rect">
            <a:avLst/>
          </a:prstGeom>
          <a:noFill/>
          <a:ln w="9525">
            <a:noFill/>
            <a:miter lim="800000"/>
            <a:headEnd/>
            <a:tailEnd/>
          </a:ln>
        </p:spPr>
      </p:pic>
      <p:sp>
        <p:nvSpPr>
          <p:cNvPr id="26630" name="Down Arrow 6"/>
          <p:cNvSpPr>
            <a:spLocks noChangeArrowheads="1"/>
          </p:cNvSpPr>
          <p:nvPr/>
        </p:nvSpPr>
        <p:spPr bwMode="auto">
          <a:xfrm>
            <a:off x="4495800" y="1676400"/>
            <a:ext cx="457200" cy="3810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6631" name="TextBox 6"/>
          <p:cNvSpPr txBox="1">
            <a:spLocks noChangeArrowheads="1"/>
          </p:cNvSpPr>
          <p:nvPr/>
        </p:nvSpPr>
        <p:spPr bwMode="auto">
          <a:xfrm>
            <a:off x="457200" y="3886200"/>
            <a:ext cx="2667000" cy="584200"/>
          </a:xfrm>
          <a:prstGeom prst="rect">
            <a:avLst/>
          </a:prstGeom>
          <a:noFill/>
          <a:ln w="9525">
            <a:noFill/>
            <a:miter lim="800000"/>
            <a:headEnd/>
            <a:tailEnd/>
          </a:ln>
        </p:spPr>
        <p:txBody>
          <a:bodyPr>
            <a:spAutoFit/>
          </a:bodyPr>
          <a:lstStyle/>
          <a:p>
            <a:r>
              <a:rPr lang="en-US" sz="3200"/>
              <a:t> ~200 slides</a:t>
            </a:r>
          </a:p>
        </p:txBody>
      </p:sp>
      <p:sp>
        <p:nvSpPr>
          <p:cNvPr id="8" name="Oval 7"/>
          <p:cNvSpPr/>
          <p:nvPr/>
        </p:nvSpPr>
        <p:spPr bwMode="auto">
          <a:xfrm>
            <a:off x="7467600" y="762000"/>
            <a:ext cx="1219200" cy="12192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1600" dirty="0"/>
              <a:t>SDMP #1</a:t>
            </a:r>
          </a:p>
          <a:p>
            <a:pPr>
              <a:defRPr/>
            </a:pPr>
            <a:r>
              <a:rPr lang="en-US" sz="1600" dirty="0"/>
              <a:t>Creating</a:t>
            </a:r>
          </a:p>
          <a:p>
            <a:pPr>
              <a:defRPr/>
            </a:pPr>
            <a:r>
              <a:rPr lang="en-US" sz="1600" dirty="0"/>
              <a:t>Data</a:t>
            </a:r>
          </a:p>
        </p:txBody>
      </p:sp>
      <p:sp>
        <p:nvSpPr>
          <p:cNvPr id="9" name="Oval 8"/>
          <p:cNvSpPr/>
          <p:nvPr/>
        </p:nvSpPr>
        <p:spPr bwMode="auto">
          <a:xfrm>
            <a:off x="7315200" y="3429000"/>
            <a:ext cx="1524000" cy="14478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SDMP#2</a:t>
            </a:r>
          </a:p>
          <a:p>
            <a:pPr>
              <a:defRPr/>
            </a:pPr>
            <a:r>
              <a:rPr lang="en-US" dirty="0"/>
              <a:t>Contextual </a:t>
            </a:r>
          </a:p>
          <a:p>
            <a:pPr>
              <a:defRPr/>
            </a:pPr>
            <a:r>
              <a:rPr lang="en-US" dirty="0"/>
              <a:t>Details </a:t>
            </a:r>
          </a:p>
        </p:txBody>
      </p:sp>
      <p:sp>
        <p:nvSpPr>
          <p:cNvPr id="10" name="Oval 9"/>
          <p:cNvSpPr/>
          <p:nvPr/>
        </p:nvSpPr>
        <p:spPr bwMode="auto">
          <a:xfrm>
            <a:off x="7010400" y="5181600"/>
            <a:ext cx="1371600" cy="1371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#3</a:t>
            </a:r>
          </a:p>
          <a:p>
            <a:pPr>
              <a:defRPr/>
            </a:pPr>
            <a:r>
              <a:rPr lang="en-US" dirty="0"/>
              <a:t>Storage</a:t>
            </a:r>
          </a:p>
        </p:txBody>
      </p:sp>
      <p:sp>
        <p:nvSpPr>
          <p:cNvPr id="11" name="TextBox 10"/>
          <p:cNvSpPr txBox="1"/>
          <p:nvPr/>
        </p:nvSpPr>
        <p:spPr>
          <a:xfrm>
            <a:off x="3352800" y="5791200"/>
            <a:ext cx="2895600" cy="215444"/>
          </a:xfrm>
          <a:prstGeom prst="rect">
            <a:avLst/>
          </a:prstGeom>
          <a:noFill/>
        </p:spPr>
        <p:txBody>
          <a:bodyPr wrap="square" rtlCol="0">
            <a:spAutoFit/>
          </a:bodyPr>
          <a:lstStyle/>
          <a:p>
            <a:pPr algn="ctr"/>
            <a:r>
              <a:rPr lang="en-US" sz="800" dirty="0" smtClean="0"/>
              <a:t>Image courtesy of Dr. Glenn R. Gaudette</a:t>
            </a:r>
            <a:endParaRPr lang="en-US" sz="8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Box 2"/>
          <p:cNvSpPr txBox="1">
            <a:spLocks noChangeArrowheads="1"/>
          </p:cNvSpPr>
          <p:nvPr/>
        </p:nvSpPr>
        <p:spPr bwMode="auto">
          <a:xfrm>
            <a:off x="2286000" y="533400"/>
            <a:ext cx="5791200" cy="800100"/>
          </a:xfrm>
          <a:prstGeom prst="rect">
            <a:avLst/>
          </a:prstGeom>
          <a:noFill/>
          <a:ln w="9525">
            <a:noFill/>
            <a:miter lim="800000"/>
            <a:headEnd/>
            <a:tailEnd/>
          </a:ln>
        </p:spPr>
        <p:txBody>
          <a:bodyPr>
            <a:spAutoFit/>
          </a:bodyPr>
          <a:lstStyle/>
          <a:p>
            <a:pPr algn="ctr"/>
            <a:r>
              <a:rPr lang="en-US" sz="2800"/>
              <a:t>Timeline of Experiment</a:t>
            </a:r>
          </a:p>
          <a:p>
            <a:endParaRPr lang="en-US"/>
          </a:p>
        </p:txBody>
      </p:sp>
      <p:sp>
        <p:nvSpPr>
          <p:cNvPr id="27652" name="TextBox 3"/>
          <p:cNvSpPr txBox="1">
            <a:spLocks noChangeArrowheads="1"/>
          </p:cNvSpPr>
          <p:nvPr/>
        </p:nvSpPr>
        <p:spPr bwMode="auto">
          <a:xfrm>
            <a:off x="1676400" y="990600"/>
            <a:ext cx="6781800" cy="708025"/>
          </a:xfrm>
          <a:prstGeom prst="rect">
            <a:avLst/>
          </a:prstGeom>
          <a:noFill/>
          <a:ln w="9525">
            <a:noFill/>
            <a:miter lim="800000"/>
            <a:headEnd/>
            <a:tailEnd/>
          </a:ln>
        </p:spPr>
        <p:txBody>
          <a:bodyPr>
            <a:spAutoFit/>
          </a:bodyPr>
          <a:lstStyle/>
          <a:p>
            <a:r>
              <a:rPr lang="en-US" sz="2000"/>
              <a:t>Unspecified but after several slides are stained:  Taking microscopic images of stained slides</a:t>
            </a:r>
          </a:p>
        </p:txBody>
      </p:sp>
      <p:sp>
        <p:nvSpPr>
          <p:cNvPr id="27653" name="Down Arrow 5"/>
          <p:cNvSpPr>
            <a:spLocks noChangeArrowheads="1"/>
          </p:cNvSpPr>
          <p:nvPr/>
        </p:nvSpPr>
        <p:spPr bwMode="auto">
          <a:xfrm>
            <a:off x="4419600" y="1752600"/>
            <a:ext cx="457200" cy="3810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7654" name="TextBox 6"/>
          <p:cNvSpPr txBox="1">
            <a:spLocks noChangeArrowheads="1"/>
          </p:cNvSpPr>
          <p:nvPr/>
        </p:nvSpPr>
        <p:spPr bwMode="auto">
          <a:xfrm>
            <a:off x="1524000" y="2286000"/>
            <a:ext cx="6781800" cy="646113"/>
          </a:xfrm>
          <a:prstGeom prst="rect">
            <a:avLst/>
          </a:prstGeom>
          <a:noFill/>
          <a:ln w="9525">
            <a:noFill/>
            <a:miter lim="800000"/>
            <a:headEnd/>
            <a:tailEnd/>
          </a:ln>
        </p:spPr>
        <p:txBody>
          <a:bodyPr>
            <a:spAutoFit/>
          </a:bodyPr>
          <a:lstStyle/>
          <a:p>
            <a:r>
              <a:rPr lang="en-US"/>
              <a:t>	Take images on lab</a:t>
            </a:r>
            <a:r>
              <a:rPr lang="ja-JP" altLang="en-US"/>
              <a:t>’</a:t>
            </a:r>
            <a:r>
              <a:rPr lang="en-US" altLang="ja-JP"/>
              <a:t>s epifluorescent microscope</a:t>
            </a:r>
          </a:p>
          <a:p>
            <a:r>
              <a:rPr lang="en-US"/>
              <a:t>       </a:t>
            </a:r>
          </a:p>
        </p:txBody>
      </p:sp>
      <p:sp>
        <p:nvSpPr>
          <p:cNvPr id="27655" name="Down Arrow 8"/>
          <p:cNvSpPr>
            <a:spLocks noChangeArrowheads="1"/>
          </p:cNvSpPr>
          <p:nvPr/>
        </p:nvSpPr>
        <p:spPr bwMode="auto">
          <a:xfrm>
            <a:off x="4419600" y="2667000"/>
            <a:ext cx="457200" cy="381000"/>
          </a:xfrm>
          <a:prstGeom prst="downArrow">
            <a:avLst>
              <a:gd name="adj1" fmla="val 50000"/>
              <a:gd name="adj2" fmla="val 50000"/>
            </a:avLst>
          </a:prstGeom>
          <a:solidFill>
            <a:schemeClr val="accent1"/>
          </a:solidFill>
          <a:ln w="9525">
            <a:solidFill>
              <a:schemeClr val="tx1"/>
            </a:solidFill>
            <a:miter lim="800000"/>
            <a:headEnd/>
            <a:tailEnd/>
          </a:ln>
        </p:spPr>
        <p:txBody>
          <a:bodyPr wrap="none"/>
          <a:lstStyle/>
          <a:p>
            <a:endParaRPr lang="en-US"/>
          </a:p>
        </p:txBody>
      </p:sp>
      <p:sp>
        <p:nvSpPr>
          <p:cNvPr id="27656" name="TextBox 9"/>
          <p:cNvSpPr txBox="1">
            <a:spLocks noChangeArrowheads="1"/>
          </p:cNvSpPr>
          <p:nvPr/>
        </p:nvSpPr>
        <p:spPr bwMode="auto">
          <a:xfrm>
            <a:off x="1600200" y="4419600"/>
            <a:ext cx="5867400" cy="646113"/>
          </a:xfrm>
          <a:prstGeom prst="rect">
            <a:avLst/>
          </a:prstGeom>
          <a:noFill/>
          <a:ln w="9525">
            <a:noFill/>
            <a:miter lim="800000"/>
            <a:headEnd/>
            <a:tailEnd/>
          </a:ln>
        </p:spPr>
        <p:txBody>
          <a:bodyPr>
            <a:spAutoFit/>
          </a:bodyPr>
          <a:lstStyle/>
          <a:p>
            <a:r>
              <a:rPr lang="en-US"/>
              <a:t>If happy with staining, use confocal microscope to take better quality images </a:t>
            </a:r>
          </a:p>
        </p:txBody>
      </p:sp>
      <p:pic>
        <p:nvPicPr>
          <p:cNvPr id="27657" name="Picture 2" descr="http://www.nikon.com/products/instruments/lineup/option/filters/img/pic_img1_i.jpg"/>
          <p:cNvPicPr>
            <a:picLocks noChangeAspect="1" noChangeArrowheads="1"/>
          </p:cNvPicPr>
          <p:nvPr/>
        </p:nvPicPr>
        <p:blipFill>
          <a:blip r:embed="rId3" cstate="print"/>
          <a:srcRect/>
          <a:stretch>
            <a:fillRect/>
          </a:stretch>
        </p:blipFill>
        <p:spPr bwMode="auto">
          <a:xfrm>
            <a:off x="3733800" y="3124200"/>
            <a:ext cx="2133600" cy="1273175"/>
          </a:xfrm>
          <a:prstGeom prst="rect">
            <a:avLst/>
          </a:prstGeom>
          <a:noFill/>
          <a:ln w="9525">
            <a:noFill/>
            <a:miter lim="800000"/>
            <a:headEnd/>
            <a:tailEnd/>
          </a:ln>
        </p:spPr>
      </p:pic>
      <p:pic>
        <p:nvPicPr>
          <p:cNvPr id="27658" name="Picture 13" descr="confocal_microscope.JPG"/>
          <p:cNvPicPr>
            <a:picLocks noChangeAspect="1"/>
          </p:cNvPicPr>
          <p:nvPr/>
        </p:nvPicPr>
        <p:blipFill>
          <a:blip r:embed="rId4" cstate="print"/>
          <a:srcRect/>
          <a:stretch>
            <a:fillRect/>
          </a:stretch>
        </p:blipFill>
        <p:spPr bwMode="auto">
          <a:xfrm>
            <a:off x="6019800" y="4724400"/>
            <a:ext cx="2076450" cy="1981200"/>
          </a:xfrm>
          <a:prstGeom prst="rect">
            <a:avLst/>
          </a:prstGeom>
          <a:noFill/>
          <a:ln w="9525">
            <a:noFill/>
            <a:miter lim="800000"/>
            <a:headEnd/>
            <a:tailEnd/>
          </a:ln>
        </p:spPr>
      </p:pic>
      <p:sp>
        <p:nvSpPr>
          <p:cNvPr id="27659" name="Right Arrow 14"/>
          <p:cNvSpPr>
            <a:spLocks noChangeArrowheads="1"/>
          </p:cNvSpPr>
          <p:nvPr/>
        </p:nvSpPr>
        <p:spPr bwMode="auto">
          <a:xfrm>
            <a:off x="4572000" y="4953000"/>
            <a:ext cx="977900" cy="484188"/>
          </a:xfrm>
          <a:prstGeom prst="rightArrow">
            <a:avLst>
              <a:gd name="adj1" fmla="val 50000"/>
              <a:gd name="adj2" fmla="val 50024"/>
            </a:avLst>
          </a:prstGeom>
          <a:solidFill>
            <a:schemeClr val="accent1"/>
          </a:solidFill>
          <a:ln w="9525">
            <a:solidFill>
              <a:schemeClr val="tx1"/>
            </a:solidFill>
            <a:miter lim="800000"/>
            <a:headEnd/>
            <a:tailEnd/>
          </a:ln>
        </p:spPr>
        <p:txBody>
          <a:bodyPr wrap="none"/>
          <a:lstStyle/>
          <a:p>
            <a:endParaRPr lang="en-US"/>
          </a:p>
        </p:txBody>
      </p:sp>
      <p:sp>
        <p:nvSpPr>
          <p:cNvPr id="12" name="Oval 11"/>
          <p:cNvSpPr/>
          <p:nvPr/>
        </p:nvSpPr>
        <p:spPr bwMode="auto">
          <a:xfrm>
            <a:off x="762000" y="2438400"/>
            <a:ext cx="1371600" cy="1371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#1</a:t>
            </a:r>
          </a:p>
          <a:p>
            <a:pPr>
              <a:defRPr/>
            </a:pPr>
            <a:r>
              <a:rPr lang="en-US" dirty="0"/>
              <a:t>Creating</a:t>
            </a:r>
          </a:p>
          <a:p>
            <a:pPr>
              <a:defRPr/>
            </a:pPr>
            <a:r>
              <a:rPr lang="en-US" dirty="0"/>
              <a:t>  data</a:t>
            </a:r>
          </a:p>
        </p:txBody>
      </p:sp>
      <p:sp>
        <p:nvSpPr>
          <p:cNvPr id="13" name="Oval 12"/>
          <p:cNvSpPr/>
          <p:nvPr/>
        </p:nvSpPr>
        <p:spPr bwMode="auto">
          <a:xfrm>
            <a:off x="609600" y="5029200"/>
            <a:ext cx="1676400" cy="14478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1600" dirty="0"/>
              <a:t>SDMP #2</a:t>
            </a:r>
          </a:p>
          <a:p>
            <a:pPr>
              <a:defRPr/>
            </a:pPr>
            <a:r>
              <a:rPr lang="en-US" sz="1600" dirty="0"/>
              <a:t>File formats</a:t>
            </a:r>
          </a:p>
          <a:p>
            <a:pPr>
              <a:defRPr/>
            </a:pPr>
            <a:r>
              <a:rPr lang="en-US" sz="1600" dirty="0"/>
              <a:t>Naming</a:t>
            </a:r>
          </a:p>
          <a:p>
            <a:pPr>
              <a:defRPr/>
            </a:pPr>
            <a:r>
              <a:rPr lang="en-US" sz="1600" dirty="0"/>
              <a:t>conventions </a:t>
            </a:r>
          </a:p>
          <a:p>
            <a:pPr>
              <a:defRPr/>
            </a:pPr>
            <a:endParaRPr lang="en-US" dirty="0"/>
          </a:p>
        </p:txBody>
      </p:sp>
      <p:sp>
        <p:nvSpPr>
          <p:cNvPr id="14" name="Oval 13"/>
          <p:cNvSpPr/>
          <p:nvPr/>
        </p:nvSpPr>
        <p:spPr bwMode="auto">
          <a:xfrm>
            <a:off x="7543800" y="2133600"/>
            <a:ext cx="1371600" cy="14478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#3</a:t>
            </a:r>
          </a:p>
          <a:p>
            <a:pPr>
              <a:defRPr/>
            </a:pPr>
            <a:r>
              <a:rPr lang="en-US" dirty="0"/>
              <a:t>Storage</a:t>
            </a:r>
          </a:p>
          <a:p>
            <a:pPr>
              <a:defRPr/>
            </a:pPr>
            <a:r>
              <a:rPr lang="en-US" dirty="0"/>
              <a:t>Security</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
            </a:r>
            <a:br>
              <a:rPr lang="en-US" dirty="0" smtClean="0"/>
            </a:br>
            <a:r>
              <a:rPr lang="en-US" sz="2700" dirty="0">
                <a:solidFill>
                  <a:schemeClr val="bg1"/>
                </a:solidFill>
                <a:effectLst/>
                <a:latin typeface="+mn-lt"/>
              </a:rPr>
              <a:t>New England Collaborative Data Management Curriculum</a:t>
            </a:r>
            <a:r>
              <a:rPr lang="en-US" sz="4400" dirty="0">
                <a:solidFill>
                  <a:schemeClr val="bg1"/>
                </a:solidFill>
              </a:rPr>
              <a:t/>
            </a:r>
            <a:br>
              <a:rPr lang="en-US" sz="4400" dirty="0">
                <a:solidFill>
                  <a:schemeClr val="bg1"/>
                </a:solidFill>
              </a:rPr>
            </a:br>
            <a:r>
              <a:rPr lang="en-US" sz="4400" dirty="0" smtClean="0">
                <a:solidFill>
                  <a:schemeClr val="bg1"/>
                </a:solidFill>
              </a:rPr>
              <a:t/>
            </a:r>
            <a:br>
              <a:rPr lang="en-US" sz="4400" dirty="0" smtClean="0">
                <a:solidFill>
                  <a:schemeClr val="bg1"/>
                </a:solidFill>
              </a:rPr>
            </a:br>
            <a:r>
              <a:rPr lang="en-US" dirty="0" smtClean="0"/>
              <a:t>Selecting a Case</a:t>
            </a:r>
            <a:endParaRPr lang="en-US" dirty="0"/>
          </a:p>
        </p:txBody>
      </p:sp>
      <p:sp>
        <p:nvSpPr>
          <p:cNvPr id="3" name="TextBox 2"/>
          <p:cNvSpPr txBox="1"/>
          <p:nvPr/>
        </p:nvSpPr>
        <p:spPr>
          <a:xfrm>
            <a:off x="152400" y="1600200"/>
            <a:ext cx="8839200" cy="4524316"/>
          </a:xfrm>
          <a:prstGeom prst="rect">
            <a:avLst/>
          </a:prstGeom>
          <a:noFill/>
        </p:spPr>
        <p:txBody>
          <a:bodyPr wrap="square" rtlCol="0">
            <a:spAutoFit/>
          </a:bodyPr>
          <a:lstStyle/>
          <a:p>
            <a:pPr algn="ctr"/>
            <a:r>
              <a:rPr lang="en-US" sz="3600" dirty="0"/>
              <a:t> </a:t>
            </a:r>
            <a:endParaRPr lang="en-US" sz="3600" dirty="0" smtClean="0"/>
          </a:p>
          <a:p>
            <a:pPr marL="571500" indent="-571500">
              <a:buFont typeface="Wingdings" charset="2"/>
              <a:buChar char="²"/>
            </a:pPr>
            <a:r>
              <a:rPr lang="en-US" sz="3600" dirty="0" smtClean="0">
                <a:solidFill>
                  <a:schemeClr val="bg1"/>
                </a:solidFill>
              </a:rPr>
              <a:t>Discipline</a:t>
            </a:r>
          </a:p>
          <a:p>
            <a:pPr marL="571500" indent="-571500">
              <a:buFont typeface="Wingdings" charset="2"/>
              <a:buChar char="²"/>
            </a:pPr>
            <a:endParaRPr lang="en-US" sz="3600" dirty="0" smtClean="0">
              <a:solidFill>
                <a:schemeClr val="bg1"/>
              </a:solidFill>
            </a:endParaRPr>
          </a:p>
          <a:p>
            <a:pPr marL="571500" indent="-571500">
              <a:buFont typeface="Wingdings" charset="2"/>
              <a:buChar char="²"/>
            </a:pPr>
            <a:r>
              <a:rPr lang="en-US" sz="3600" dirty="0">
                <a:solidFill>
                  <a:schemeClr val="bg1"/>
                </a:solidFill>
              </a:rPr>
              <a:t> </a:t>
            </a:r>
            <a:r>
              <a:rPr lang="en-US" sz="3600" dirty="0" smtClean="0">
                <a:solidFill>
                  <a:schemeClr val="bg1"/>
                </a:solidFill>
              </a:rPr>
              <a:t>Research setting (e. g. clinic, lab)</a:t>
            </a:r>
          </a:p>
          <a:p>
            <a:endParaRPr lang="en-US" sz="3600" dirty="0" smtClean="0">
              <a:solidFill>
                <a:schemeClr val="bg1"/>
              </a:solidFill>
            </a:endParaRPr>
          </a:p>
          <a:p>
            <a:pPr marL="571500" indent="-571500">
              <a:buFont typeface="Wingdings" charset="2"/>
              <a:buChar char="²"/>
            </a:pPr>
            <a:r>
              <a:rPr lang="en-US" sz="3600" dirty="0" smtClean="0">
                <a:solidFill>
                  <a:schemeClr val="bg1"/>
                </a:solidFill>
              </a:rPr>
              <a:t> Specific data management concept or   issue</a:t>
            </a:r>
          </a:p>
          <a:p>
            <a:pPr>
              <a:buFont typeface="Arial" pitchFamily="34" charset="0"/>
              <a:buChar char="•"/>
            </a:pPr>
            <a:endParaRPr lang="en-US" sz="3600"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Box 2"/>
          <p:cNvSpPr txBox="1">
            <a:spLocks noChangeArrowheads="1"/>
          </p:cNvSpPr>
          <p:nvPr/>
        </p:nvSpPr>
        <p:spPr bwMode="auto">
          <a:xfrm>
            <a:off x="1524000" y="533400"/>
            <a:ext cx="6934200" cy="523875"/>
          </a:xfrm>
          <a:prstGeom prst="rect">
            <a:avLst/>
          </a:prstGeom>
          <a:noFill/>
          <a:ln w="9525">
            <a:noFill/>
            <a:miter lim="800000"/>
            <a:headEnd/>
            <a:tailEnd/>
          </a:ln>
        </p:spPr>
        <p:txBody>
          <a:bodyPr>
            <a:spAutoFit/>
          </a:bodyPr>
          <a:lstStyle/>
          <a:p>
            <a:pPr algn="ctr"/>
            <a:r>
              <a:rPr lang="en-US" sz="2800"/>
              <a:t>At the same time….</a:t>
            </a:r>
          </a:p>
        </p:txBody>
      </p:sp>
      <p:sp>
        <p:nvSpPr>
          <p:cNvPr id="28676" name="TextBox 3"/>
          <p:cNvSpPr txBox="1">
            <a:spLocks noChangeArrowheads="1"/>
          </p:cNvSpPr>
          <p:nvPr/>
        </p:nvSpPr>
        <p:spPr bwMode="auto">
          <a:xfrm>
            <a:off x="762000" y="2057400"/>
            <a:ext cx="7620000" cy="1816100"/>
          </a:xfrm>
          <a:prstGeom prst="rect">
            <a:avLst/>
          </a:prstGeom>
          <a:noFill/>
          <a:ln w="9525">
            <a:noFill/>
            <a:miter lim="800000"/>
            <a:headEnd/>
            <a:tailEnd/>
          </a:ln>
        </p:spPr>
        <p:txBody>
          <a:bodyPr>
            <a:spAutoFit/>
          </a:bodyPr>
          <a:lstStyle/>
          <a:p>
            <a:r>
              <a:rPr lang="en-US" sz="2800"/>
              <a:t>Team looks at the data that they acquired and use home-grown software to track particles on the surface of the heart to see how far and how fast those particles are moving</a:t>
            </a:r>
            <a:r>
              <a:rPr lang="en-US"/>
              <a:t>. </a:t>
            </a:r>
          </a:p>
        </p:txBody>
      </p:sp>
      <p:sp>
        <p:nvSpPr>
          <p:cNvPr id="5" name="Oval 4"/>
          <p:cNvSpPr/>
          <p:nvPr/>
        </p:nvSpPr>
        <p:spPr bwMode="auto">
          <a:xfrm>
            <a:off x="914400" y="4114800"/>
            <a:ext cx="18288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2000" dirty="0"/>
              <a:t>SDMP #1</a:t>
            </a:r>
          </a:p>
          <a:p>
            <a:pPr>
              <a:defRPr/>
            </a:pPr>
            <a:r>
              <a:rPr lang="en-US" sz="2000" dirty="0"/>
              <a:t>Creating </a:t>
            </a:r>
          </a:p>
          <a:p>
            <a:pPr>
              <a:defRPr/>
            </a:pPr>
            <a:r>
              <a:rPr lang="en-US" sz="2000" dirty="0"/>
              <a:t>   data</a:t>
            </a:r>
          </a:p>
        </p:txBody>
      </p:sp>
      <p:sp>
        <p:nvSpPr>
          <p:cNvPr id="6" name="Oval 5"/>
          <p:cNvSpPr/>
          <p:nvPr/>
        </p:nvSpPr>
        <p:spPr bwMode="auto">
          <a:xfrm>
            <a:off x="6934200" y="3962400"/>
            <a:ext cx="1676400" cy="15240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2000" dirty="0"/>
              <a:t>SDMP #4</a:t>
            </a:r>
          </a:p>
          <a:p>
            <a:pPr>
              <a:defRPr/>
            </a:pPr>
            <a:r>
              <a:rPr lang="en-US" sz="2000" dirty="0"/>
              <a:t>Ownership</a:t>
            </a:r>
          </a:p>
        </p:txBody>
      </p:sp>
      <p:sp>
        <p:nvSpPr>
          <p:cNvPr id="7" name="Oval 6"/>
          <p:cNvSpPr/>
          <p:nvPr/>
        </p:nvSpPr>
        <p:spPr bwMode="auto">
          <a:xfrm>
            <a:off x="4191000" y="4114800"/>
            <a:ext cx="1676400" cy="16002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sz="2000" dirty="0"/>
              <a:t>SDMP #3</a:t>
            </a:r>
          </a:p>
          <a:p>
            <a:pPr>
              <a:defRPr/>
            </a:pPr>
            <a:r>
              <a:rPr lang="en-US" sz="2000" dirty="0"/>
              <a:t>Storage</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Box 2"/>
          <p:cNvSpPr txBox="1">
            <a:spLocks noChangeArrowheads="1"/>
          </p:cNvSpPr>
          <p:nvPr/>
        </p:nvSpPr>
        <p:spPr bwMode="auto">
          <a:xfrm>
            <a:off x="1676400" y="609600"/>
            <a:ext cx="6248400" cy="523875"/>
          </a:xfrm>
          <a:prstGeom prst="rect">
            <a:avLst/>
          </a:prstGeom>
          <a:noFill/>
          <a:ln w="9525">
            <a:noFill/>
            <a:miter lim="800000"/>
            <a:headEnd/>
            <a:tailEnd/>
          </a:ln>
        </p:spPr>
        <p:txBody>
          <a:bodyPr>
            <a:spAutoFit/>
          </a:bodyPr>
          <a:lstStyle/>
          <a:p>
            <a:pPr algn="ctr"/>
            <a:r>
              <a:rPr lang="en-US" sz="2800"/>
              <a:t>File Formats</a:t>
            </a:r>
          </a:p>
        </p:txBody>
      </p:sp>
      <p:graphicFrame>
        <p:nvGraphicFramePr>
          <p:cNvPr id="5" name="Table 4"/>
          <p:cNvGraphicFramePr>
            <a:graphicFrameLocks noGrp="1"/>
          </p:cNvGraphicFramePr>
          <p:nvPr/>
        </p:nvGraphicFramePr>
        <p:xfrm>
          <a:off x="1981200" y="1143000"/>
          <a:ext cx="5075238" cy="3746501"/>
        </p:xfrm>
        <a:graphic>
          <a:graphicData uri="http://schemas.openxmlformats.org/drawingml/2006/table">
            <a:tbl>
              <a:tblPr/>
              <a:tblGrid>
                <a:gridCol w="2362200"/>
                <a:gridCol w="2713038"/>
              </a:tblGrid>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ea typeface="ＭＳ Ｐゴシック" charset="-128"/>
                        </a:rPr>
                        <a:t>Data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ea typeface="ＭＳ Ｐゴシック" charset="-128"/>
                        </a:rPr>
                        <a:t>File Format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Images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933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Left ventricular pressure measurements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Home made software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MATLAB or 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933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Histology sections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Slides—file name based on stain—example .act is actinin stain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654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Contextual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ea typeface="ＭＳ Ｐゴシック" charset="-128"/>
                        </a:rPr>
                        <a:t>Paper lab notebook, animal log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bl>
          </a:graphicData>
        </a:graphic>
      </p:graphicFrame>
      <p:sp>
        <p:nvSpPr>
          <p:cNvPr id="29723" name="TextBox 5"/>
          <p:cNvSpPr txBox="1">
            <a:spLocks noChangeArrowheads="1"/>
          </p:cNvSpPr>
          <p:nvPr/>
        </p:nvSpPr>
        <p:spPr bwMode="auto">
          <a:xfrm>
            <a:off x="838200" y="4648200"/>
            <a:ext cx="7543800" cy="646113"/>
          </a:xfrm>
          <a:prstGeom prst="rect">
            <a:avLst/>
          </a:prstGeom>
          <a:noFill/>
          <a:ln w="9525">
            <a:noFill/>
            <a:miter lim="800000"/>
            <a:headEnd/>
            <a:tailEnd/>
          </a:ln>
        </p:spPr>
        <p:txBody>
          <a:bodyPr>
            <a:spAutoFit/>
          </a:bodyPr>
          <a:lstStyle/>
          <a:p>
            <a:endParaRPr lang="en-US"/>
          </a:p>
          <a:p>
            <a:r>
              <a:rPr lang="en-US"/>
              <a:t>Directory that links data sets together:  Excel spread sheet</a:t>
            </a:r>
          </a:p>
        </p:txBody>
      </p:sp>
      <p:sp>
        <p:nvSpPr>
          <p:cNvPr id="6" name="Oval 5"/>
          <p:cNvSpPr/>
          <p:nvPr/>
        </p:nvSpPr>
        <p:spPr bwMode="auto">
          <a:xfrm>
            <a:off x="304800" y="1447800"/>
            <a:ext cx="1600200" cy="13716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#2</a:t>
            </a:r>
          </a:p>
          <a:p>
            <a:pPr>
              <a:defRPr/>
            </a:pPr>
            <a:r>
              <a:rPr lang="en-US" sz="1400" dirty="0"/>
              <a:t>File </a:t>
            </a:r>
          </a:p>
          <a:p>
            <a:pPr>
              <a:defRPr/>
            </a:pPr>
            <a:r>
              <a:rPr lang="en-US" sz="1400" dirty="0"/>
              <a:t>formats</a:t>
            </a:r>
          </a:p>
        </p:txBody>
      </p:sp>
      <p:sp>
        <p:nvSpPr>
          <p:cNvPr id="7" name="Oval 6"/>
          <p:cNvSpPr/>
          <p:nvPr/>
        </p:nvSpPr>
        <p:spPr bwMode="auto">
          <a:xfrm>
            <a:off x="7315200" y="1143000"/>
            <a:ext cx="1600200" cy="15240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#3</a:t>
            </a:r>
          </a:p>
          <a:p>
            <a:pPr>
              <a:defRPr/>
            </a:pPr>
            <a:r>
              <a:rPr lang="en-US" dirty="0"/>
              <a:t>Storage</a:t>
            </a:r>
          </a:p>
        </p:txBody>
      </p:sp>
      <p:sp>
        <p:nvSpPr>
          <p:cNvPr id="15" name="Oval 14"/>
          <p:cNvSpPr/>
          <p:nvPr/>
        </p:nvSpPr>
        <p:spPr bwMode="auto">
          <a:xfrm>
            <a:off x="7239000" y="3200400"/>
            <a:ext cx="1524000" cy="15240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#4</a:t>
            </a:r>
          </a:p>
          <a:p>
            <a:pPr>
              <a:defRPr/>
            </a:pPr>
            <a:r>
              <a:rPr lang="en-US" dirty="0"/>
              <a:t>Ownership</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Box 2"/>
          <p:cNvSpPr txBox="1">
            <a:spLocks noChangeArrowheads="1"/>
          </p:cNvSpPr>
          <p:nvPr/>
        </p:nvSpPr>
        <p:spPr bwMode="auto">
          <a:xfrm>
            <a:off x="1524000" y="609600"/>
            <a:ext cx="6629400" cy="523875"/>
          </a:xfrm>
          <a:prstGeom prst="rect">
            <a:avLst/>
          </a:prstGeom>
          <a:noFill/>
          <a:ln w="9525">
            <a:noFill/>
            <a:miter lim="800000"/>
            <a:headEnd/>
            <a:tailEnd/>
          </a:ln>
        </p:spPr>
        <p:txBody>
          <a:bodyPr>
            <a:spAutoFit/>
          </a:bodyPr>
          <a:lstStyle/>
          <a:p>
            <a:pPr algn="ctr"/>
            <a:r>
              <a:rPr lang="en-US" sz="2800"/>
              <a:t>Analyzing the data</a:t>
            </a:r>
          </a:p>
        </p:txBody>
      </p:sp>
      <p:sp>
        <p:nvSpPr>
          <p:cNvPr id="30724" name="TextBox 2"/>
          <p:cNvSpPr txBox="1">
            <a:spLocks noChangeArrowheads="1"/>
          </p:cNvSpPr>
          <p:nvPr/>
        </p:nvSpPr>
        <p:spPr bwMode="auto">
          <a:xfrm rot="10800000" flipV="1">
            <a:off x="838200" y="2005013"/>
            <a:ext cx="7848600" cy="1570037"/>
          </a:xfrm>
          <a:prstGeom prst="rect">
            <a:avLst/>
          </a:prstGeom>
          <a:noFill/>
          <a:ln w="9525">
            <a:noFill/>
            <a:miter lim="800000"/>
            <a:headEnd/>
            <a:tailEnd/>
          </a:ln>
        </p:spPr>
        <p:txBody>
          <a:bodyPr>
            <a:spAutoFit/>
          </a:bodyPr>
          <a:lstStyle/>
          <a:p>
            <a:r>
              <a:rPr lang="en-US" altLang="en-US" sz="3200"/>
              <a:t>“</a:t>
            </a:r>
            <a:r>
              <a:rPr lang="en-US" sz="3200"/>
              <a:t>There could easily be up to 10 people involved in data analysis and we have not yet found a good way to link all the data.</a:t>
            </a:r>
            <a:r>
              <a:rPr lang="en-US" altLang="en-US" sz="3200"/>
              <a:t>”</a:t>
            </a:r>
            <a:r>
              <a:rPr lang="en-US" sz="3200"/>
              <a:t> </a:t>
            </a:r>
          </a:p>
        </p:txBody>
      </p:sp>
      <p:sp>
        <p:nvSpPr>
          <p:cNvPr id="30725" name="TextBox 2"/>
          <p:cNvSpPr txBox="1">
            <a:spLocks noChangeArrowheads="1"/>
          </p:cNvSpPr>
          <p:nvPr/>
        </p:nvSpPr>
        <p:spPr bwMode="auto">
          <a:xfrm>
            <a:off x="2743200" y="4191000"/>
            <a:ext cx="5486400" cy="461963"/>
          </a:xfrm>
          <a:prstGeom prst="rect">
            <a:avLst/>
          </a:prstGeom>
          <a:noFill/>
          <a:ln w="9525">
            <a:noFill/>
            <a:miter lim="800000"/>
            <a:headEnd/>
            <a:tailEnd/>
          </a:ln>
        </p:spPr>
        <p:txBody>
          <a:bodyPr>
            <a:spAutoFit/>
          </a:bodyPr>
          <a:lstStyle/>
          <a:p>
            <a:r>
              <a:rPr lang="en-US" sz="2400"/>
              <a:t>	Dr. Glenn R. Gaudette, PI</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3"/>
          <p:cNvSpPr txBox="1">
            <a:spLocks noChangeArrowheads="1"/>
          </p:cNvSpPr>
          <p:nvPr/>
        </p:nvSpPr>
        <p:spPr bwMode="auto">
          <a:xfrm>
            <a:off x="609600" y="1371600"/>
            <a:ext cx="8534400" cy="646113"/>
          </a:xfrm>
          <a:prstGeom prst="rect">
            <a:avLst/>
          </a:prstGeom>
          <a:noFill/>
          <a:ln w="9525">
            <a:noFill/>
            <a:miter lim="800000"/>
            <a:headEnd/>
            <a:tailEnd/>
          </a:ln>
        </p:spPr>
        <p:txBody>
          <a:bodyPr>
            <a:spAutoFit/>
          </a:bodyPr>
          <a:lstStyle/>
          <a:p>
            <a:pPr marL="342900" indent="-342900"/>
            <a:endParaRPr lang="en-US"/>
          </a:p>
          <a:p>
            <a:pPr marL="342900" indent="-342900">
              <a:buFontTx/>
              <a:buAutoNum type="arabicPeriod"/>
            </a:pPr>
            <a:endParaRPr lang="en-US"/>
          </a:p>
        </p:txBody>
      </p:sp>
      <p:graphicFrame>
        <p:nvGraphicFramePr>
          <p:cNvPr id="7" name="Table 6"/>
          <p:cNvGraphicFramePr>
            <a:graphicFrameLocks noGrp="1"/>
          </p:cNvGraphicFramePr>
          <p:nvPr/>
        </p:nvGraphicFramePr>
        <p:xfrm>
          <a:off x="1828800" y="685800"/>
          <a:ext cx="5257800" cy="5799456"/>
        </p:xfrm>
        <a:graphic>
          <a:graphicData uri="http://schemas.openxmlformats.org/drawingml/2006/table">
            <a:tbl>
              <a:tblPr/>
              <a:tblGrid>
                <a:gridCol w="2462213"/>
                <a:gridCol w="2795587"/>
              </a:tblGrid>
              <a:tr h="639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ea typeface="ＭＳ Ｐゴシック" charset="-128"/>
                        </a:rPr>
                        <a:t>Data Set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ea typeface="ＭＳ Ｐゴシック" charset="-128"/>
                        </a:rPr>
                        <a:t>Storage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Arial"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r>
              <a:tr h="1311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Optical images taken during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Surgery: (~10,000 images) 1000 images for each data set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Hard drive acquisition computer &gt; Drobo backup&gt;hard drive of network computer backed up by institution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822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Left ventricular pressures (numeric) correlating with specific images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Same as above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Arial"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Tissue sections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Slide boxes—could be in any of 3 or 4 freezers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F0"/>
                    </a:solidFill>
                  </a:tcPr>
                </a:tc>
              </a:tr>
              <a:tr h="506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Software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857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Images from different stained tissue after second surgery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Drobo &gt; DVD backups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838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Contextual data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pitchFamily="34" charset="0"/>
                          <a:ea typeface="ＭＳ Ｐゴシック" charset="-128"/>
                        </a:rPr>
                        <a:t>Paper lab notebook (lab, PI</a:t>
                      </a:r>
                      <a:r>
                        <a:rPr kumimoji="0" lang="ja-JP" altLang="en-US" sz="1600" b="0" i="0" u="none" strike="noStrike" cap="none" normalizeH="0" baseline="0" smtClean="0">
                          <a:ln>
                            <a:noFill/>
                          </a:ln>
                          <a:solidFill>
                            <a:srgbClr val="000000"/>
                          </a:solidFill>
                          <a:effectLst/>
                          <a:latin typeface="Arial" pitchFamily="34" charset="0"/>
                          <a:ea typeface="ＭＳ Ｐゴシック" charset="-128"/>
                        </a:rPr>
                        <a:t>’</a:t>
                      </a:r>
                      <a:r>
                        <a:rPr kumimoji="0" lang="en-US" altLang="ja-JP" sz="1600" b="0" i="0" u="none" strike="noStrike" cap="none" normalizeH="0" baseline="0" smtClean="0">
                          <a:ln>
                            <a:noFill/>
                          </a:ln>
                          <a:solidFill>
                            <a:srgbClr val="000000"/>
                          </a:solidFill>
                          <a:effectLst/>
                          <a:latin typeface="Arial" pitchFamily="34" charset="0"/>
                          <a:ea typeface="ＭＳ Ｐゴシック" charset="-128"/>
                        </a:rPr>
                        <a:t>s office), surgical log (with animal)</a:t>
                      </a:r>
                      <a:endParaRPr kumimoji="0" lang="en-US" sz="1600" b="0" i="0" u="none" strike="noStrike" cap="none" normalizeH="0" baseline="0" smtClean="0">
                        <a:ln>
                          <a:noFill/>
                        </a:ln>
                        <a:solidFill>
                          <a:srgbClr val="000000"/>
                        </a:solidFill>
                        <a:effectLst/>
                        <a:latin typeface="Arial"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bl>
          </a:graphicData>
        </a:graphic>
      </p:graphicFrame>
      <p:sp>
        <p:nvSpPr>
          <p:cNvPr id="5" name="Oval 4"/>
          <p:cNvSpPr/>
          <p:nvPr/>
        </p:nvSpPr>
        <p:spPr bwMode="auto">
          <a:xfrm>
            <a:off x="7239000" y="533400"/>
            <a:ext cx="1600200" cy="1676400"/>
          </a:xfrm>
          <a:prstGeom prst="ellipse">
            <a:avLst/>
          </a:prstGeom>
          <a:solidFill>
            <a:schemeClr val="accent1">
              <a:lumMod val="75000"/>
            </a:schemeClr>
          </a:solidFill>
          <a:ln w="9525" cap="flat" cmpd="sng" algn="ctr">
            <a:solidFill>
              <a:schemeClr val="tx1"/>
            </a:solidFill>
            <a:prstDash val="solid"/>
            <a:miter lim="800000"/>
            <a:headEnd type="none" w="med" len="med"/>
            <a:tailEnd type="none" w="med" len="med"/>
          </a:ln>
          <a:effectLst/>
        </p:spPr>
        <p:txBody>
          <a:bodyPr wrap="none"/>
          <a:lstStyle/>
          <a:p>
            <a:pPr>
              <a:defRPr/>
            </a:pPr>
            <a:r>
              <a:rPr lang="en-US" dirty="0"/>
              <a:t>SDMP #3</a:t>
            </a:r>
          </a:p>
          <a:p>
            <a:pPr>
              <a:defRPr/>
            </a:pPr>
            <a:r>
              <a:rPr lang="en-US" dirty="0"/>
              <a:t>Storage, </a:t>
            </a:r>
          </a:p>
          <a:p>
            <a:pPr>
              <a:defRPr/>
            </a:pPr>
            <a:r>
              <a:rPr lang="en-US" dirty="0"/>
              <a:t>Backup,</a:t>
            </a:r>
          </a:p>
          <a:p>
            <a:pPr>
              <a:defRPr/>
            </a:pPr>
            <a:r>
              <a:rPr lang="en-US" dirty="0"/>
              <a:t> Security</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Box 3"/>
          <p:cNvSpPr txBox="1">
            <a:spLocks noChangeArrowheads="1"/>
          </p:cNvSpPr>
          <p:nvPr/>
        </p:nvSpPr>
        <p:spPr bwMode="auto">
          <a:xfrm>
            <a:off x="1143000" y="2057400"/>
            <a:ext cx="7391400" cy="3540125"/>
          </a:xfrm>
          <a:prstGeom prst="rect">
            <a:avLst/>
          </a:prstGeom>
          <a:noFill/>
          <a:ln w="9525">
            <a:noFill/>
            <a:miter lim="800000"/>
            <a:headEnd/>
            <a:tailEnd/>
          </a:ln>
        </p:spPr>
        <p:txBody>
          <a:bodyPr>
            <a:spAutoFit/>
          </a:bodyPr>
          <a:lstStyle/>
          <a:p>
            <a:endParaRPr lang="en-US" sz="2800"/>
          </a:p>
          <a:p>
            <a:r>
              <a:rPr lang="en-US" sz="2800"/>
              <a:t>What are the policies for reuse of data?</a:t>
            </a:r>
          </a:p>
          <a:p>
            <a:endParaRPr lang="en-US" sz="2800"/>
          </a:p>
          <a:p>
            <a:r>
              <a:rPr lang="en-US" sz="2800"/>
              <a:t>What is the process for gaining access to data?</a:t>
            </a:r>
          </a:p>
          <a:p>
            <a:endParaRPr lang="en-US" sz="2800"/>
          </a:p>
          <a:p>
            <a:r>
              <a:rPr lang="en-US" sz="2800"/>
              <a:t>What is the long term plan for preservation and maintenance of the data?</a:t>
            </a:r>
          </a:p>
        </p:txBody>
      </p:sp>
      <p:sp>
        <p:nvSpPr>
          <p:cNvPr id="32772" name="Oval 3"/>
          <p:cNvSpPr>
            <a:spLocks noChangeArrowheads="1"/>
          </p:cNvSpPr>
          <p:nvPr/>
        </p:nvSpPr>
        <p:spPr bwMode="auto">
          <a:xfrm>
            <a:off x="2971800" y="685800"/>
            <a:ext cx="1752600" cy="1524000"/>
          </a:xfrm>
          <a:prstGeom prst="ellipse">
            <a:avLst/>
          </a:prstGeom>
          <a:solidFill>
            <a:srgbClr val="FF3300"/>
          </a:solidFill>
          <a:ln w="9525" algn="ctr">
            <a:solidFill>
              <a:schemeClr val="tx1"/>
            </a:solidFill>
            <a:miter lim="800000"/>
            <a:headEnd/>
            <a:tailEnd/>
          </a:ln>
        </p:spPr>
        <p:txBody>
          <a:bodyPr wrap="none"/>
          <a:lstStyle/>
          <a:p>
            <a:r>
              <a:rPr lang="en-US"/>
              <a:t>SDMP #5</a:t>
            </a:r>
          </a:p>
          <a:p>
            <a:r>
              <a:rPr lang="en-US"/>
              <a:t>Policies </a:t>
            </a:r>
          </a:p>
          <a:p>
            <a:r>
              <a:rPr lang="en-US"/>
              <a:t>for reuse</a:t>
            </a:r>
          </a:p>
        </p:txBody>
      </p:sp>
      <p:sp>
        <p:nvSpPr>
          <p:cNvPr id="32773" name="Oval 4"/>
          <p:cNvSpPr>
            <a:spLocks noChangeArrowheads="1"/>
          </p:cNvSpPr>
          <p:nvPr/>
        </p:nvSpPr>
        <p:spPr bwMode="auto">
          <a:xfrm>
            <a:off x="4876800" y="609600"/>
            <a:ext cx="1828800" cy="1600200"/>
          </a:xfrm>
          <a:prstGeom prst="ellipse">
            <a:avLst/>
          </a:prstGeom>
          <a:solidFill>
            <a:srgbClr val="FF0000"/>
          </a:solidFill>
          <a:ln w="9525" algn="ctr">
            <a:solidFill>
              <a:schemeClr val="tx1"/>
            </a:solidFill>
            <a:miter lim="800000"/>
            <a:headEnd/>
            <a:tailEnd/>
          </a:ln>
        </p:spPr>
        <p:txBody>
          <a:bodyPr wrap="none"/>
          <a:lstStyle/>
          <a:p>
            <a:r>
              <a:rPr lang="en-US"/>
              <a:t>SDMP #6</a:t>
            </a:r>
          </a:p>
          <a:p>
            <a:r>
              <a:rPr lang="en-US" sz="1600"/>
              <a:t>Policies for </a:t>
            </a:r>
          </a:p>
          <a:p>
            <a:r>
              <a:rPr lang="en-US" sz="1600"/>
              <a:t>Access and</a:t>
            </a:r>
          </a:p>
          <a:p>
            <a:r>
              <a:rPr lang="en-US" sz="1600"/>
              <a:t> sharing</a:t>
            </a:r>
          </a:p>
        </p:txBody>
      </p:sp>
      <p:sp>
        <p:nvSpPr>
          <p:cNvPr id="32774" name="Oval 5"/>
          <p:cNvSpPr>
            <a:spLocks noChangeArrowheads="1"/>
          </p:cNvSpPr>
          <p:nvPr/>
        </p:nvSpPr>
        <p:spPr bwMode="auto">
          <a:xfrm>
            <a:off x="6781800" y="533400"/>
            <a:ext cx="1981200" cy="1600200"/>
          </a:xfrm>
          <a:prstGeom prst="ellipse">
            <a:avLst/>
          </a:prstGeom>
          <a:solidFill>
            <a:srgbClr val="FF0000"/>
          </a:solidFill>
          <a:ln w="9525" algn="ctr">
            <a:solidFill>
              <a:schemeClr val="tx1"/>
            </a:solidFill>
            <a:miter lim="800000"/>
            <a:headEnd/>
            <a:tailEnd/>
          </a:ln>
        </p:spPr>
        <p:txBody>
          <a:bodyPr wrap="none"/>
          <a:lstStyle/>
          <a:p>
            <a:r>
              <a:rPr lang="en-US"/>
              <a:t>SDMP #7</a:t>
            </a:r>
          </a:p>
          <a:p>
            <a:r>
              <a:rPr lang="en-US" sz="1600"/>
              <a:t>Plan for archiving</a:t>
            </a:r>
          </a:p>
          <a:p>
            <a:r>
              <a:rPr lang="en-US" sz="1600"/>
              <a:t>&amp; preservation</a:t>
            </a:r>
          </a:p>
          <a:p>
            <a:r>
              <a:rPr lang="en-US" sz="1600"/>
              <a:t> of access</a:t>
            </a:r>
          </a:p>
        </p:txBody>
      </p:sp>
      <p:sp>
        <p:nvSpPr>
          <p:cNvPr id="32775" name="Oval 10"/>
          <p:cNvSpPr>
            <a:spLocks noChangeArrowheads="1"/>
          </p:cNvSpPr>
          <p:nvPr/>
        </p:nvSpPr>
        <p:spPr bwMode="auto">
          <a:xfrm>
            <a:off x="1295400" y="609600"/>
            <a:ext cx="1600200" cy="1524000"/>
          </a:xfrm>
          <a:prstGeom prst="ellipse">
            <a:avLst/>
          </a:prstGeom>
          <a:solidFill>
            <a:srgbClr val="FF0000"/>
          </a:solidFill>
          <a:ln w="9525" algn="ctr">
            <a:solidFill>
              <a:schemeClr val="tx1"/>
            </a:solidFill>
            <a:miter lim="800000"/>
            <a:headEnd/>
            <a:tailEnd/>
          </a:ln>
        </p:spPr>
        <p:txBody>
          <a:bodyPr wrap="none"/>
          <a:lstStyle/>
          <a:p>
            <a:r>
              <a:rPr lang="en-US"/>
              <a:t>DMP #4</a:t>
            </a:r>
          </a:p>
          <a:p>
            <a:r>
              <a:rPr lang="en-US"/>
              <a:t>Ethical </a:t>
            </a:r>
          </a:p>
          <a:p>
            <a:r>
              <a:rPr lang="en-US"/>
              <a:t>issues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ChangeArrowheads="1"/>
          </p:cNvSpPr>
          <p:nvPr/>
        </p:nvSpPr>
        <p:spPr bwMode="auto">
          <a:xfrm>
            <a:off x="762000" y="474663"/>
            <a:ext cx="7924800" cy="7848600"/>
          </a:xfrm>
          <a:prstGeom prst="rect">
            <a:avLst/>
          </a:prstGeom>
          <a:noFill/>
          <a:ln w="9525">
            <a:noFill/>
            <a:miter lim="800000"/>
            <a:headEnd/>
            <a:tailEnd/>
          </a:ln>
        </p:spPr>
        <p:txBody>
          <a:bodyPr>
            <a:spAutoFit/>
          </a:bodyPr>
          <a:lstStyle/>
          <a:p>
            <a:pPr algn="ctr"/>
            <a:r>
              <a:rPr lang="en-US" b="1"/>
              <a:t>Case B Analysis using Simplified Data Management Plan</a:t>
            </a:r>
            <a:endParaRPr lang="en-US"/>
          </a:p>
          <a:p>
            <a:pPr algn="ctr"/>
            <a:r>
              <a:rPr lang="en-US"/>
              <a:t> </a:t>
            </a:r>
          </a:p>
          <a:p>
            <a:pPr>
              <a:buFont typeface="Arial" charset="0"/>
              <a:buAutoNum type="arabicPeriod"/>
            </a:pPr>
            <a:r>
              <a:rPr lang="en-US"/>
              <a:t>  Types of data:  </a:t>
            </a:r>
            <a:r>
              <a:rPr lang="en-US">
                <a:solidFill>
                  <a:srgbClr val="800000"/>
                </a:solidFill>
              </a:rPr>
              <a:t>Images of heart, LVP measurements, histology slides (tissues), images of slides, software</a:t>
            </a:r>
            <a:r>
              <a:rPr lang="en-US"/>
              <a:t> </a:t>
            </a:r>
          </a:p>
          <a:p>
            <a:pPr>
              <a:buFont typeface="Arial" charset="0"/>
              <a:buAutoNum type="arabicPeriod"/>
            </a:pPr>
            <a:endParaRPr lang="en-US"/>
          </a:p>
          <a:p>
            <a:pPr>
              <a:buFont typeface="Arial" charset="0"/>
              <a:buAutoNum type="arabicPeriod"/>
            </a:pPr>
            <a:r>
              <a:rPr lang="en-US"/>
              <a:t>   Contextual details (metadata) needed to make data</a:t>
            </a:r>
          </a:p>
          <a:p>
            <a:r>
              <a:rPr lang="en-US"/>
              <a:t>      meaningful to others: </a:t>
            </a:r>
          </a:p>
          <a:p>
            <a:pPr>
              <a:buFont typeface="Arial" charset="0"/>
              <a:buChar char="•"/>
            </a:pPr>
            <a:r>
              <a:rPr lang="en-US"/>
              <a:t> </a:t>
            </a:r>
            <a:r>
              <a:rPr lang="en-US">
                <a:solidFill>
                  <a:srgbClr val="800000"/>
                </a:solidFill>
              </a:rPr>
              <a:t>experiment #</a:t>
            </a:r>
          </a:p>
          <a:p>
            <a:pPr>
              <a:buFont typeface="Arial" charset="0"/>
              <a:buChar char="•"/>
            </a:pPr>
            <a:r>
              <a:rPr lang="en-US">
                <a:solidFill>
                  <a:srgbClr val="800000"/>
                </a:solidFill>
              </a:rPr>
              <a:t> dates of experimental activities</a:t>
            </a:r>
          </a:p>
          <a:p>
            <a:pPr>
              <a:buFont typeface="Arial" charset="0"/>
              <a:buChar char="•"/>
            </a:pPr>
            <a:r>
              <a:rPr lang="en-US">
                <a:solidFill>
                  <a:srgbClr val="800000"/>
                </a:solidFill>
              </a:rPr>
              <a:t> stem cell line</a:t>
            </a:r>
          </a:p>
          <a:p>
            <a:pPr>
              <a:buFont typeface="Arial" charset="0"/>
              <a:buChar char="•"/>
            </a:pPr>
            <a:r>
              <a:rPr lang="en-US">
                <a:solidFill>
                  <a:srgbClr val="800000"/>
                </a:solidFill>
              </a:rPr>
              <a:t> details about animal (species, age, identifier)</a:t>
            </a:r>
          </a:p>
          <a:p>
            <a:pPr>
              <a:buFont typeface="Arial" charset="0"/>
              <a:buChar char="•"/>
            </a:pPr>
            <a:r>
              <a:rPr lang="en-US">
                <a:solidFill>
                  <a:srgbClr val="800000"/>
                </a:solidFill>
              </a:rPr>
              <a:t> area of infarct</a:t>
            </a:r>
          </a:p>
          <a:p>
            <a:pPr>
              <a:buFont typeface="Arial" charset="0"/>
              <a:buChar char="•"/>
            </a:pPr>
            <a:r>
              <a:rPr lang="en-US">
                <a:solidFill>
                  <a:srgbClr val="800000"/>
                </a:solidFill>
              </a:rPr>
              <a:t> area where stem cells implanted</a:t>
            </a:r>
          </a:p>
          <a:p>
            <a:pPr>
              <a:buFont typeface="Arial" charset="0"/>
              <a:buChar char="•"/>
            </a:pPr>
            <a:r>
              <a:rPr lang="en-US">
                <a:solidFill>
                  <a:srgbClr val="800000"/>
                </a:solidFill>
              </a:rPr>
              <a:t>type of stain used</a:t>
            </a:r>
          </a:p>
          <a:p>
            <a:pPr>
              <a:buFont typeface="Arial" charset="0"/>
              <a:buChar char="•"/>
            </a:pPr>
            <a:r>
              <a:rPr lang="en-US">
                <a:solidFill>
                  <a:srgbClr val="800000"/>
                </a:solidFill>
              </a:rPr>
              <a:t> instrumentation</a:t>
            </a:r>
          </a:p>
          <a:p>
            <a:pPr>
              <a:buFont typeface="Arial" charset="0"/>
              <a:buChar char="•"/>
            </a:pPr>
            <a:endParaRPr lang="en-US">
              <a:solidFill>
                <a:srgbClr val="800000"/>
              </a:solidFill>
            </a:endParaRPr>
          </a:p>
          <a:p>
            <a:r>
              <a:rPr lang="en-US"/>
              <a:t>3</a:t>
            </a:r>
            <a:r>
              <a:rPr lang="en-US">
                <a:solidFill>
                  <a:srgbClr val="800000"/>
                </a:solidFill>
              </a:rPr>
              <a:t>. </a:t>
            </a:r>
            <a:r>
              <a:rPr lang="en-US"/>
              <a:t>Storage, Backup, and Security</a:t>
            </a:r>
            <a:r>
              <a:rPr lang="en-US">
                <a:solidFill>
                  <a:srgbClr val="800000"/>
                </a:solidFill>
              </a:rPr>
              <a:t>:  </a:t>
            </a:r>
          </a:p>
          <a:p>
            <a:pPr>
              <a:buFont typeface="Arial" charset="0"/>
              <a:buChar char="•"/>
            </a:pPr>
            <a:r>
              <a:rPr lang="en-US">
                <a:solidFill>
                  <a:srgbClr val="800000"/>
                </a:solidFill>
              </a:rPr>
              <a:t>Hard drive of acquisition computer (initial)</a:t>
            </a:r>
          </a:p>
          <a:p>
            <a:pPr>
              <a:buFont typeface="Arial" charset="0"/>
              <a:buChar char="•"/>
            </a:pPr>
            <a:r>
              <a:rPr lang="en-US">
                <a:solidFill>
                  <a:srgbClr val="800000"/>
                </a:solidFill>
              </a:rPr>
              <a:t>Drobo</a:t>
            </a:r>
          </a:p>
          <a:p>
            <a:pPr>
              <a:buFont typeface="Arial" charset="0"/>
              <a:buChar char="•"/>
            </a:pPr>
            <a:r>
              <a:rPr lang="en-US">
                <a:solidFill>
                  <a:srgbClr val="800000"/>
                </a:solidFill>
              </a:rPr>
              <a:t>networked hard drive (backed up by institution) </a:t>
            </a:r>
          </a:p>
          <a:p>
            <a:pPr>
              <a:buFont typeface="Arial" charset="0"/>
              <a:buChar char="•"/>
            </a:pPr>
            <a:r>
              <a:rPr lang="en-US">
                <a:solidFill>
                  <a:srgbClr val="800000"/>
                </a:solidFill>
              </a:rPr>
              <a:t> DVDs</a:t>
            </a:r>
          </a:p>
          <a:p>
            <a:pPr>
              <a:buFont typeface="Arial" charset="0"/>
              <a:buChar char="•"/>
            </a:pPr>
            <a:r>
              <a:rPr lang="en-US">
                <a:solidFill>
                  <a:srgbClr val="800000"/>
                </a:solidFill>
              </a:rPr>
              <a:t> Slide boxes in freezers</a:t>
            </a:r>
          </a:p>
          <a:p>
            <a:pPr>
              <a:buFont typeface="Arial" charset="0"/>
              <a:buChar char="•"/>
            </a:pPr>
            <a:endParaRPr lang="en-US"/>
          </a:p>
          <a:p>
            <a:pPr>
              <a:buFontTx/>
              <a:buAutoNum type="arabicPeriod" startAt="3"/>
            </a:pPr>
            <a:r>
              <a:rPr lang="en-US"/>
              <a:t>Policies for access and sharing</a:t>
            </a:r>
          </a:p>
          <a:p>
            <a:pPr>
              <a:buFontTx/>
              <a:buAutoNum type="arabicPeriod" startAt="3"/>
            </a:pPr>
            <a:endParaRPr lang="en-US"/>
          </a:p>
          <a:p>
            <a:pPr>
              <a:buFontTx/>
              <a:buAutoNum type="arabicPeriod" startAt="3"/>
            </a:pPr>
            <a:r>
              <a:rPr lang="en-US"/>
              <a:t>Plan for archiving and preservation of access</a:t>
            </a:r>
          </a:p>
          <a:p>
            <a:pPr>
              <a:buFontTx/>
              <a:buAutoNum type="arabicPeriod" startAt="3"/>
            </a:pPr>
            <a:endParaRPr lang="en-US"/>
          </a:p>
          <a:p>
            <a:pPr>
              <a:buFontTx/>
              <a:buAutoNum type="arabicPeriod" startAt="3"/>
            </a:pPr>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Box 3"/>
          <p:cNvSpPr txBox="1">
            <a:spLocks noChangeArrowheads="1"/>
          </p:cNvSpPr>
          <p:nvPr/>
        </p:nvSpPr>
        <p:spPr bwMode="auto">
          <a:xfrm>
            <a:off x="457200" y="1295400"/>
            <a:ext cx="8458200" cy="5354638"/>
          </a:xfrm>
          <a:prstGeom prst="rect">
            <a:avLst/>
          </a:prstGeom>
          <a:noFill/>
          <a:ln w="9525">
            <a:noFill/>
            <a:miter lim="800000"/>
            <a:headEnd/>
            <a:tailEnd/>
          </a:ln>
        </p:spPr>
        <p:txBody>
          <a:bodyPr>
            <a:spAutoFit/>
          </a:bodyPr>
          <a:lstStyle/>
          <a:p>
            <a:r>
              <a:rPr lang="en-US"/>
              <a:t>3. (continued):</a:t>
            </a:r>
          </a:p>
          <a:p>
            <a:pPr>
              <a:buFont typeface="Arial" charset="0"/>
              <a:buChar char="•"/>
            </a:pPr>
            <a:r>
              <a:rPr lang="en-US">
                <a:solidFill>
                  <a:srgbClr val="800000"/>
                </a:solidFill>
              </a:rPr>
              <a:t>Lab notebooks/animal surgical logs (some backup when data is transcribed from animal surgical log to paper lab notebook)</a:t>
            </a:r>
          </a:p>
          <a:p>
            <a:pPr>
              <a:buFont typeface="Arial" charset="0"/>
              <a:buAutoNum type="arabicPeriod" startAt="4"/>
            </a:pPr>
            <a:endParaRPr lang="en-US"/>
          </a:p>
          <a:p>
            <a:pPr>
              <a:buFont typeface="Arial" charset="0"/>
              <a:buAutoNum type="arabicPeriod" startAt="4"/>
            </a:pPr>
            <a:r>
              <a:rPr lang="en-US"/>
              <a:t>Provisions for Protection/Privacy:  </a:t>
            </a:r>
          </a:p>
          <a:p>
            <a:pPr>
              <a:buFont typeface="Arial" charset="0"/>
              <a:buChar char="•"/>
            </a:pPr>
            <a:r>
              <a:rPr lang="en-US">
                <a:solidFill>
                  <a:srgbClr val="800000"/>
                </a:solidFill>
              </a:rPr>
              <a:t>Files are not password protected</a:t>
            </a:r>
          </a:p>
          <a:p>
            <a:pPr>
              <a:buFont typeface="Arial" charset="0"/>
              <a:buChar char="•"/>
            </a:pPr>
            <a:r>
              <a:rPr lang="en-US">
                <a:solidFill>
                  <a:srgbClr val="800000"/>
                </a:solidFill>
              </a:rPr>
              <a:t>Paper lab notebooks are kept in lab/older ones in PI</a:t>
            </a:r>
            <a:r>
              <a:rPr lang="en-US" altLang="en-US">
                <a:solidFill>
                  <a:srgbClr val="800000"/>
                </a:solidFill>
              </a:rPr>
              <a:t>’</a:t>
            </a:r>
            <a:r>
              <a:rPr lang="en-US">
                <a:solidFill>
                  <a:srgbClr val="800000"/>
                </a:solidFill>
              </a:rPr>
              <a:t>s office (key card access to these rooms)</a:t>
            </a:r>
          </a:p>
          <a:p>
            <a:pPr>
              <a:buFont typeface="Arial" charset="0"/>
              <a:buAutoNum type="arabicPeriod" startAt="4"/>
            </a:pPr>
            <a:endParaRPr lang="en-US"/>
          </a:p>
          <a:p>
            <a:pPr>
              <a:buFontTx/>
              <a:buAutoNum type="arabicPeriod" startAt="5"/>
            </a:pPr>
            <a:r>
              <a:rPr lang="en-US"/>
              <a:t>Policies for re-use:</a:t>
            </a:r>
          </a:p>
          <a:p>
            <a:pPr>
              <a:buFont typeface="Arial" charset="0"/>
              <a:buChar char="•"/>
            </a:pPr>
            <a:r>
              <a:rPr lang="en-US">
                <a:solidFill>
                  <a:srgbClr val="800000"/>
                </a:solidFill>
              </a:rPr>
              <a:t>Not addressed –need to ask researcher (possiblities:  reuse with permission of PI, institutional policies)</a:t>
            </a:r>
            <a:endParaRPr lang="en-US"/>
          </a:p>
          <a:p>
            <a:pPr>
              <a:buFontTx/>
              <a:buAutoNum type="arabicPeriod" startAt="5"/>
            </a:pPr>
            <a:endParaRPr lang="en-US"/>
          </a:p>
          <a:p>
            <a:pPr>
              <a:buFont typeface="Arial" charset="0"/>
              <a:buAutoNum type="arabicPeriod" startAt="6"/>
            </a:pPr>
            <a:r>
              <a:rPr lang="en-US"/>
              <a:t>Policies for access and sharing:</a:t>
            </a:r>
          </a:p>
          <a:p>
            <a:pPr>
              <a:buFont typeface="Arial" charset="0"/>
              <a:buChar char="•"/>
            </a:pPr>
            <a:r>
              <a:rPr lang="en-US">
                <a:solidFill>
                  <a:srgbClr val="800000"/>
                </a:solidFill>
              </a:rPr>
              <a:t>Not addressed—need to ask researcher (possibilities: PI will make accessible after paper publication, will share them immediately, may depend on funding agency reqs. </a:t>
            </a:r>
          </a:p>
          <a:p>
            <a:pPr>
              <a:buFontTx/>
              <a:buAutoNum type="arabicPeriod" startAt="6"/>
            </a:pPr>
            <a:endParaRPr lang="en-US"/>
          </a:p>
          <a:p>
            <a:r>
              <a:rPr lang="en-US"/>
              <a:t>3. </a:t>
            </a:r>
          </a:p>
        </p:txBody>
      </p:sp>
      <p:sp>
        <p:nvSpPr>
          <p:cNvPr id="35844" name="TextBox 4"/>
          <p:cNvSpPr txBox="1">
            <a:spLocks noChangeArrowheads="1"/>
          </p:cNvSpPr>
          <p:nvPr/>
        </p:nvSpPr>
        <p:spPr bwMode="auto">
          <a:xfrm>
            <a:off x="1524000" y="457200"/>
            <a:ext cx="6705600" cy="646113"/>
          </a:xfrm>
          <a:prstGeom prst="rect">
            <a:avLst/>
          </a:prstGeom>
          <a:noFill/>
          <a:ln w="9525">
            <a:noFill/>
            <a:miter lim="800000"/>
            <a:headEnd/>
            <a:tailEnd/>
          </a:ln>
        </p:spPr>
        <p:txBody>
          <a:bodyPr>
            <a:spAutoFit/>
          </a:bodyPr>
          <a:lstStyle/>
          <a:p>
            <a:r>
              <a:rPr lang="en-US" b="1"/>
              <a:t>Case B Analysis using Simplified Data Management Plan</a:t>
            </a:r>
            <a:endParaRPr lang="en-US"/>
          </a:p>
          <a:p>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Box 2"/>
          <p:cNvSpPr txBox="1">
            <a:spLocks noChangeArrowheads="1"/>
          </p:cNvSpPr>
          <p:nvPr/>
        </p:nvSpPr>
        <p:spPr bwMode="auto">
          <a:xfrm>
            <a:off x="762000" y="1371600"/>
            <a:ext cx="7543800" cy="1477963"/>
          </a:xfrm>
          <a:prstGeom prst="rect">
            <a:avLst/>
          </a:prstGeom>
          <a:noFill/>
          <a:ln w="9525">
            <a:noFill/>
            <a:miter lim="800000"/>
            <a:headEnd/>
            <a:tailEnd/>
          </a:ln>
        </p:spPr>
        <p:txBody>
          <a:bodyPr>
            <a:spAutoFit/>
          </a:bodyPr>
          <a:lstStyle/>
          <a:p>
            <a:pPr marL="457200" indent="-457200">
              <a:buFontTx/>
              <a:buAutoNum type="arabicPeriod" startAt="6"/>
            </a:pPr>
            <a:endParaRPr lang="en-US"/>
          </a:p>
          <a:p>
            <a:pPr marL="457200" indent="-457200">
              <a:buFont typeface="Arial" charset="0"/>
              <a:buAutoNum type="arabicPeriod" startAt="7"/>
            </a:pPr>
            <a:r>
              <a:rPr lang="en-US"/>
              <a:t>Plan for archiving and preservation of access</a:t>
            </a:r>
          </a:p>
          <a:p>
            <a:pPr marL="457200" indent="-457200">
              <a:buFont typeface="Arial" charset="0"/>
              <a:buChar char="•"/>
            </a:pPr>
            <a:r>
              <a:rPr lang="en-US">
                <a:solidFill>
                  <a:srgbClr val="800000"/>
                </a:solidFill>
              </a:rPr>
              <a:t>Not addressed—ask researcher (possibilities: convert files in proprietary formats to generic formats, appraisal of data and data versions, decision on where data should be archived (IR or DR)</a:t>
            </a:r>
            <a:endParaRPr lang="en-US"/>
          </a:p>
        </p:txBody>
      </p:sp>
      <p:sp>
        <p:nvSpPr>
          <p:cNvPr id="36868" name="TextBox 3"/>
          <p:cNvSpPr txBox="1">
            <a:spLocks noChangeArrowheads="1"/>
          </p:cNvSpPr>
          <p:nvPr/>
        </p:nvSpPr>
        <p:spPr bwMode="auto">
          <a:xfrm>
            <a:off x="1524000" y="533400"/>
            <a:ext cx="6629400" cy="646113"/>
          </a:xfrm>
          <a:prstGeom prst="rect">
            <a:avLst/>
          </a:prstGeom>
          <a:noFill/>
          <a:ln w="9525">
            <a:noFill/>
            <a:miter lim="800000"/>
            <a:headEnd/>
            <a:tailEnd/>
          </a:ln>
        </p:spPr>
        <p:txBody>
          <a:bodyPr>
            <a:spAutoFit/>
          </a:bodyPr>
          <a:lstStyle/>
          <a:p>
            <a:r>
              <a:rPr lang="en-US" b="1"/>
              <a:t>Case B Analysis using Simplified Data Management Plan</a:t>
            </a:r>
            <a:endParaRPr lang="en-US"/>
          </a:p>
          <a:p>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fontAlgn="auto">
              <a:spcAft>
                <a:spcPts val="0"/>
              </a:spcAft>
              <a:defRPr/>
            </a:pPr>
            <a:r>
              <a:rPr lang="en-US" sz="2400" smtClean="0">
                <a:ea typeface="ＭＳ Ｐゴシック" pitchFamily="34" charset="-128"/>
              </a:rPr>
              <a:t>References</a:t>
            </a:r>
          </a:p>
        </p:txBody>
      </p:sp>
      <p:sp>
        <p:nvSpPr>
          <p:cNvPr id="37892" name="TextBox 3"/>
          <p:cNvSpPr txBox="1">
            <a:spLocks noChangeArrowheads="1"/>
          </p:cNvSpPr>
          <p:nvPr/>
        </p:nvSpPr>
        <p:spPr bwMode="auto">
          <a:xfrm>
            <a:off x="533400" y="1066800"/>
            <a:ext cx="7924800" cy="6648450"/>
          </a:xfrm>
          <a:prstGeom prst="rect">
            <a:avLst/>
          </a:prstGeom>
          <a:noFill/>
          <a:ln w="9525">
            <a:noFill/>
            <a:miter lim="800000"/>
            <a:headEnd/>
            <a:tailEnd/>
          </a:ln>
        </p:spPr>
        <p:txBody>
          <a:bodyPr>
            <a:spAutoFit/>
          </a:bodyPr>
          <a:lstStyle/>
          <a:p>
            <a:endParaRPr lang="en-US" sz="1400"/>
          </a:p>
          <a:p>
            <a:r>
              <a:rPr lang="en-US" sz="1400"/>
              <a:t>Gaudette, G. R.  2011. </a:t>
            </a:r>
            <a:r>
              <a:rPr lang="ja-JP" altLang="en-US" sz="1400"/>
              <a:t>“</a:t>
            </a:r>
            <a:r>
              <a:rPr lang="en-US" altLang="ja-JP" sz="1400"/>
              <a:t>Keeping a lab notebook in the Gaudette lab.</a:t>
            </a:r>
            <a:r>
              <a:rPr lang="ja-JP" altLang="en-US" sz="1400"/>
              <a:t>”</a:t>
            </a:r>
            <a:endParaRPr lang="en-US" altLang="ja-JP" sz="1400"/>
          </a:p>
          <a:p>
            <a:r>
              <a:rPr lang="en-US" sz="1400"/>
              <a:t>     Unpublished. </a:t>
            </a:r>
          </a:p>
          <a:p>
            <a:endParaRPr lang="en-US" sz="1400"/>
          </a:p>
          <a:p>
            <a:r>
              <a:rPr lang="en-US" sz="1400"/>
              <a:t>Gaudette, G. R.  2012.  </a:t>
            </a:r>
            <a:r>
              <a:rPr lang="ja-JP" altLang="en-US" sz="1400"/>
              <a:t>“</a:t>
            </a:r>
            <a:r>
              <a:rPr lang="en-US" altLang="ja-JP" sz="1400"/>
              <a:t>Data management in biomedical engineering:   </a:t>
            </a:r>
          </a:p>
          <a:p>
            <a:r>
              <a:rPr lang="en-US" sz="1400"/>
              <a:t>     needs and implementation.</a:t>
            </a:r>
            <a:r>
              <a:rPr lang="ja-JP" altLang="en-US" sz="1400"/>
              <a:t>”</a:t>
            </a:r>
            <a:r>
              <a:rPr lang="en-US" altLang="ja-JP" sz="1400"/>
              <a:t>  Power point presentation. University</a:t>
            </a:r>
          </a:p>
          <a:p>
            <a:r>
              <a:rPr lang="en-US" sz="1400"/>
              <a:t>     of Massachusetts Medical School, Shrewsbury, MA  4  April 2012.</a:t>
            </a:r>
          </a:p>
          <a:p>
            <a:r>
              <a:rPr lang="en-US" sz="1400"/>
              <a:t>    </a:t>
            </a:r>
            <a:r>
              <a:rPr lang="en-US" sz="1400">
                <a:hlinkClick r:id="rId3"/>
              </a:rPr>
              <a:t>http://escholarship.umassmed.edu/escience_symposium/2012/program/9/</a:t>
            </a:r>
            <a:endParaRPr lang="en-US" sz="1400"/>
          </a:p>
          <a:p>
            <a:r>
              <a:rPr lang="en-US" sz="1400"/>
              <a:t>      </a:t>
            </a:r>
          </a:p>
          <a:p>
            <a:r>
              <a:rPr lang="en-US" sz="1400"/>
              <a:t>Gaudette,G.R. and Kafel, D.  2013.  </a:t>
            </a:r>
            <a:r>
              <a:rPr lang="ja-JP" altLang="en-US" sz="1400"/>
              <a:t>“</a:t>
            </a:r>
            <a:r>
              <a:rPr lang="en-US" altLang="ja-JP" sz="1400"/>
              <a:t> A case study:  data management in   </a:t>
            </a:r>
          </a:p>
          <a:p>
            <a:r>
              <a:rPr lang="en-US" sz="1400"/>
              <a:t>     biomedical engineering.</a:t>
            </a:r>
            <a:r>
              <a:rPr lang="ja-JP" altLang="en-US" sz="1400"/>
              <a:t>”</a:t>
            </a:r>
            <a:r>
              <a:rPr lang="en-US" altLang="ja-JP" sz="1400"/>
              <a:t>  </a:t>
            </a:r>
            <a:r>
              <a:rPr lang="en-US" altLang="ja-JP" sz="1400" i="1"/>
              <a:t>Journal of eScience  Librarianship:  </a:t>
            </a:r>
            <a:r>
              <a:rPr lang="en-US" altLang="ja-JP" sz="1400"/>
              <a:t>1(3):  159-</a:t>
            </a:r>
          </a:p>
          <a:p>
            <a:r>
              <a:rPr lang="en-US" sz="1400"/>
              <a:t>      172. </a:t>
            </a:r>
            <a:r>
              <a:rPr lang="en-US" sz="1400">
                <a:hlinkClick r:id="rId4"/>
              </a:rPr>
              <a:t>http://dx.doi.org/10.7191/jeslib.2012.1027</a:t>
            </a:r>
            <a:r>
              <a:rPr lang="en-US" sz="1400"/>
              <a:t> </a:t>
            </a:r>
          </a:p>
          <a:p>
            <a:endParaRPr lang="en-US" sz="1400"/>
          </a:p>
          <a:p>
            <a:r>
              <a:rPr lang="en-US" sz="1400"/>
              <a:t>Humphries, C.  2003. </a:t>
            </a:r>
            <a:r>
              <a:rPr lang="ja-JP" altLang="en-US" sz="1400"/>
              <a:t>“</a:t>
            </a:r>
            <a:r>
              <a:rPr lang="en-US" altLang="ja-JP" sz="1400"/>
              <a:t>e-Science and the lifecycle of research.</a:t>
            </a:r>
            <a:r>
              <a:rPr lang="ja-JP" altLang="en-US" sz="1400"/>
              <a:t>”</a:t>
            </a:r>
            <a:endParaRPr lang="en-US" altLang="ja-JP" sz="1400"/>
          </a:p>
          <a:p>
            <a:r>
              <a:rPr lang="en-US" sz="1400"/>
              <a:t>     Accessed March 19, 2013 at </a:t>
            </a:r>
          </a:p>
          <a:p>
            <a:r>
              <a:rPr lang="en-US" sz="1400"/>
              <a:t>     </a:t>
            </a:r>
            <a:r>
              <a:rPr lang="en-US" sz="1400">
                <a:hlinkClick r:id="rId5" action="ppaction://hlinkfile"/>
              </a:rPr>
              <a:t>datalib.library.ualberta.ca/~</a:t>
            </a:r>
            <a:r>
              <a:rPr lang="en-US" sz="1400" b="1">
                <a:hlinkClick r:id="rId5" action="ppaction://hlinkfile"/>
              </a:rPr>
              <a:t>humphrey</a:t>
            </a:r>
            <a:r>
              <a:rPr lang="en-US" sz="1400">
                <a:hlinkClick r:id="rId5" action="ppaction://hlinkfile"/>
              </a:rPr>
              <a:t>/life</a:t>
            </a:r>
            <a:r>
              <a:rPr lang="en-US" sz="1400" b="1">
                <a:hlinkClick r:id="rId5" action="ppaction://hlinkfile"/>
              </a:rPr>
              <a:t>cycle</a:t>
            </a:r>
            <a:r>
              <a:rPr lang="en-US" sz="1400">
                <a:hlinkClick r:id="rId5" action="ppaction://hlinkfile"/>
              </a:rPr>
              <a:t>-. science060308</a:t>
            </a:r>
            <a:endParaRPr lang="en-US" sz="1400"/>
          </a:p>
          <a:p>
            <a:endParaRPr lang="en-US" sz="1400"/>
          </a:p>
          <a:p>
            <a:r>
              <a:rPr lang="en-US" sz="1400"/>
              <a:t>Imperial College London, Department of Engineering. N.D. </a:t>
            </a:r>
            <a:r>
              <a:rPr lang="ja-JP" altLang="en-US" sz="1400"/>
              <a:t>“</a:t>
            </a:r>
            <a:r>
              <a:rPr lang="en-US" altLang="ja-JP" sz="1400"/>
              <a:t>Definition of biomedical</a:t>
            </a:r>
          </a:p>
          <a:p>
            <a:r>
              <a:rPr lang="en-US" sz="1400"/>
              <a:t>     engineering.</a:t>
            </a:r>
            <a:r>
              <a:rPr lang="ja-JP" altLang="en-US" sz="1400"/>
              <a:t>”</a:t>
            </a:r>
            <a:r>
              <a:rPr lang="en-US" altLang="ja-JP" sz="1400"/>
              <a:t>  Accessed March 20, 2013 at </a:t>
            </a:r>
          </a:p>
          <a:p>
            <a:r>
              <a:rPr lang="en-US" sz="1400"/>
              <a:t>      </a:t>
            </a:r>
            <a:r>
              <a:rPr lang="en-US" sz="1400">
                <a:hlinkClick r:id="rId6"/>
              </a:rPr>
              <a:t>http://www3.imperial.ac.uk/pls/portallive/docs/1/51182.PDF</a:t>
            </a:r>
            <a:endParaRPr lang="en-US" sz="1400"/>
          </a:p>
          <a:p>
            <a:r>
              <a:rPr lang="en-US" sz="1400"/>
              <a:t>   </a:t>
            </a:r>
          </a:p>
          <a:p>
            <a:r>
              <a:rPr lang="en-US" sz="1400"/>
              <a:t>UK Data Archive. Research Data Lifecycle.</a:t>
            </a:r>
          </a:p>
          <a:p>
            <a:r>
              <a:rPr lang="en-US" sz="1400"/>
              <a:t>      </a:t>
            </a:r>
            <a:r>
              <a:rPr lang="en-US" sz="1400">
                <a:hlinkClick r:id="rId7"/>
              </a:rPr>
              <a:t>http://www.data- archive.ac.uk/create-manage/life-cycle</a:t>
            </a:r>
            <a:endParaRPr lang="en-US" sz="1400"/>
          </a:p>
          <a:p>
            <a:r>
              <a:rPr lang="en-US"/>
              <a:t> </a:t>
            </a:r>
          </a:p>
          <a:p>
            <a:endParaRPr lang="en-US"/>
          </a:p>
          <a:p>
            <a:endParaRPr lang="en-US"/>
          </a:p>
          <a:p>
            <a:endParaRPr lang="en-US"/>
          </a:p>
          <a:p>
            <a:r>
              <a:rPr lang="en-US"/>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mn-lt"/>
              </a:rPr>
              <a:t/>
            </a:r>
            <a:br>
              <a:rPr lang="en-US" sz="3600" dirty="0" smtClean="0">
                <a:latin typeface="+mn-lt"/>
              </a:rPr>
            </a:br>
            <a:r>
              <a:rPr lang="en-US" sz="3600" dirty="0" smtClean="0">
                <a:latin typeface="+mn-lt"/>
              </a:rPr>
              <a:t/>
            </a:r>
            <a:br>
              <a:rPr lang="en-US" sz="3600" dirty="0" smtClean="0">
                <a:latin typeface="+mn-lt"/>
              </a:rPr>
            </a:br>
            <a:r>
              <a:rPr lang="en-US" sz="3600" dirty="0" smtClean="0">
                <a:latin typeface="+mn-lt"/>
              </a:rPr>
              <a:t/>
            </a:r>
            <a:br>
              <a:rPr lang="en-US" sz="3600" dirty="0" smtClean="0">
                <a:latin typeface="+mn-lt"/>
              </a:rPr>
            </a:br>
            <a:r>
              <a:rPr lang="en-US" sz="5400" dirty="0" smtClean="0">
                <a:solidFill>
                  <a:schemeClr val="bg1"/>
                </a:solidFill>
              </a:rPr>
              <a:t/>
            </a:r>
            <a:br>
              <a:rPr lang="en-US" sz="5400" dirty="0" smtClean="0">
                <a:solidFill>
                  <a:schemeClr val="bg1"/>
                </a:solidFill>
              </a:rPr>
            </a:br>
            <a:r>
              <a:rPr lang="en-US" sz="5400" dirty="0">
                <a:solidFill>
                  <a:schemeClr val="bg1"/>
                </a:solidFill>
              </a:rPr>
              <a:t/>
            </a:r>
            <a:br>
              <a:rPr lang="en-US" sz="5400" dirty="0">
                <a:solidFill>
                  <a:schemeClr val="bg1"/>
                </a:solidFill>
              </a:rPr>
            </a:br>
            <a:endParaRPr lang="en-US" sz="3600" dirty="0">
              <a:latin typeface="+mn-lt"/>
            </a:endParaRPr>
          </a:p>
        </p:txBody>
      </p:sp>
      <p:sp>
        <p:nvSpPr>
          <p:cNvPr id="7" name="Text Placeholder 6"/>
          <p:cNvSpPr>
            <a:spLocks noGrp="1"/>
          </p:cNvSpPr>
          <p:nvPr>
            <p:ph type="body" idx="1"/>
          </p:nvPr>
        </p:nvSpPr>
        <p:spPr>
          <a:xfrm>
            <a:off x="490818" y="1143000"/>
            <a:ext cx="8162365" cy="2987000"/>
          </a:xfrm>
        </p:spPr>
        <p:txBody>
          <a:bodyPr>
            <a:normAutofit/>
          </a:bodyPr>
          <a:lstStyle/>
          <a:p>
            <a:pPr algn="ctr"/>
            <a:r>
              <a:rPr lang="en-US" sz="3200" dirty="0" smtClean="0"/>
              <a:t>Cases</a:t>
            </a:r>
            <a:endParaRPr lang="en-US" sz="3200" dirty="0"/>
          </a:p>
        </p:txBody>
      </p:sp>
      <p:sp>
        <p:nvSpPr>
          <p:cNvPr id="3" name="Date Placeholder 2"/>
          <p:cNvSpPr>
            <a:spLocks noGrp="1"/>
          </p:cNvSpPr>
          <p:nvPr>
            <p:ph type="dt" sz="half" idx="10"/>
          </p:nvPr>
        </p:nvSpPr>
        <p:spPr/>
        <p:txBody>
          <a:bodyPr/>
          <a:lstStyle/>
          <a:p>
            <a:fld id="{990C6697-2003-CF4D-9C2C-284D8C485644}" type="datetime1">
              <a:rPr lang="en-US" smtClean="0"/>
              <a:pPr/>
              <a:t>4/29/2014</a:t>
            </a:fld>
            <a:endParaRPr lang="en-US" dirty="0"/>
          </a:p>
        </p:txBody>
      </p:sp>
      <p:sp>
        <p:nvSpPr>
          <p:cNvPr id="6" name="TextBox 5"/>
          <p:cNvSpPr txBox="1"/>
          <p:nvPr/>
        </p:nvSpPr>
        <p:spPr>
          <a:xfrm>
            <a:off x="0" y="609600"/>
            <a:ext cx="8991600" cy="954107"/>
          </a:xfrm>
          <a:prstGeom prst="rect">
            <a:avLst/>
          </a:prstGeom>
          <a:noFill/>
        </p:spPr>
        <p:txBody>
          <a:bodyPr wrap="square" rtlCol="0">
            <a:spAutoFit/>
          </a:bodyPr>
          <a:lstStyle/>
          <a:p>
            <a:pPr algn="ctr"/>
            <a:endParaRPr lang="en-US" sz="2800" dirty="0"/>
          </a:p>
          <a:p>
            <a:pPr algn="ctr"/>
            <a:r>
              <a:rPr lang="en-US" sz="2800" b="1" dirty="0" smtClean="0">
                <a:solidFill>
                  <a:schemeClr val="bg1"/>
                </a:solidFill>
              </a:rPr>
              <a:t>		</a:t>
            </a:r>
            <a:endParaRPr lang="en-US" sz="2400" b="1" dirty="0" smtClean="0">
              <a:solidFill>
                <a:schemeClr val="bg1"/>
              </a:solidFill>
            </a:endParaRPr>
          </a:p>
        </p:txBody>
      </p:sp>
      <p:sp>
        <p:nvSpPr>
          <p:cNvPr id="8" name="TextBox 7"/>
          <p:cNvSpPr txBox="1"/>
          <p:nvPr/>
        </p:nvSpPr>
        <p:spPr>
          <a:xfrm>
            <a:off x="228600" y="1752600"/>
            <a:ext cx="8763000" cy="5170646"/>
          </a:xfrm>
          <a:prstGeom prst="rect">
            <a:avLst/>
          </a:prstGeom>
          <a:noFill/>
        </p:spPr>
        <p:txBody>
          <a:bodyPr wrap="square" rtlCol="0">
            <a:spAutoFit/>
          </a:bodyPr>
          <a:lstStyle/>
          <a:p>
            <a:r>
              <a:rPr lang="en-US" sz="2400" b="1" dirty="0">
                <a:solidFill>
                  <a:schemeClr val="bg1"/>
                </a:solidFill>
              </a:rPr>
              <a:t>Clinical Health Study: </a:t>
            </a:r>
            <a:endParaRPr lang="en-US" sz="2400" b="1" dirty="0" smtClean="0">
              <a:solidFill>
                <a:schemeClr val="bg1"/>
              </a:solidFill>
            </a:endParaRPr>
          </a:p>
          <a:p>
            <a:pPr marL="800100" lvl="1" indent="-342900">
              <a:buFont typeface="Arial"/>
              <a:buChar char="•"/>
            </a:pPr>
            <a:r>
              <a:rPr lang="en-US" sz="2400" dirty="0" smtClean="0">
                <a:solidFill>
                  <a:schemeClr val="bg1"/>
                </a:solidFill>
              </a:rPr>
              <a:t>Outcomes </a:t>
            </a:r>
            <a:r>
              <a:rPr lang="en-US" sz="2400" dirty="0">
                <a:solidFill>
                  <a:schemeClr val="bg1"/>
                </a:solidFill>
              </a:rPr>
              <a:t>from Orthopedic Implant </a:t>
            </a:r>
            <a:r>
              <a:rPr lang="en-US" sz="2400" dirty="0" smtClean="0">
                <a:solidFill>
                  <a:schemeClr val="bg1"/>
                </a:solidFill>
              </a:rPr>
              <a:t>Surgery</a:t>
            </a:r>
          </a:p>
          <a:p>
            <a:pPr lvl="1"/>
            <a:endParaRPr lang="en-US" sz="2400" dirty="0">
              <a:solidFill>
                <a:schemeClr val="bg1"/>
              </a:solidFill>
            </a:endParaRPr>
          </a:p>
          <a:p>
            <a:pPr marL="800100" lvl="1" indent="-342900">
              <a:buFont typeface="Arial"/>
              <a:buChar char="•"/>
            </a:pPr>
            <a:r>
              <a:rPr lang="en-US" sz="2400" dirty="0">
                <a:solidFill>
                  <a:schemeClr val="bg1"/>
                </a:solidFill>
              </a:rPr>
              <a:t>Studying Vitamin D as an Augmentation of Treatment for Bipolar Depression</a:t>
            </a:r>
          </a:p>
          <a:p>
            <a:pPr marL="800100" lvl="1" indent="-342900">
              <a:buFont typeface="Arial"/>
              <a:buChar char="•"/>
            </a:pPr>
            <a:endParaRPr lang="en-US" sz="2400" dirty="0">
              <a:solidFill>
                <a:schemeClr val="bg1"/>
              </a:solidFill>
            </a:endParaRPr>
          </a:p>
          <a:p>
            <a:r>
              <a:rPr lang="en-US" sz="2400" b="1" dirty="0">
                <a:solidFill>
                  <a:schemeClr val="bg1"/>
                </a:solidFill>
              </a:rPr>
              <a:t>Health Study in </a:t>
            </a:r>
            <a:r>
              <a:rPr lang="en-US" sz="2400" b="1" dirty="0" smtClean="0">
                <a:solidFill>
                  <a:schemeClr val="bg1"/>
                </a:solidFill>
              </a:rPr>
              <a:t>lab</a:t>
            </a:r>
            <a:r>
              <a:rPr lang="en-US" sz="2400" b="1" dirty="0">
                <a:solidFill>
                  <a:schemeClr val="bg1"/>
                </a:solidFill>
              </a:rPr>
              <a:t>:</a:t>
            </a:r>
          </a:p>
          <a:p>
            <a:pPr marL="800100" lvl="1" indent="-342900">
              <a:buFont typeface="Arial"/>
              <a:buChar char="•"/>
            </a:pPr>
            <a:r>
              <a:rPr lang="en-US" sz="2400" dirty="0">
                <a:solidFill>
                  <a:schemeClr val="bg1"/>
                </a:solidFill>
              </a:rPr>
              <a:t>Combining Data from 10 Years of Research for Retrospective Studies on the Effects of Exercise and Diet on the Risk of Diabetes</a:t>
            </a:r>
          </a:p>
          <a:p>
            <a:pPr lvl="1"/>
            <a:endParaRPr lang="en-US" sz="2400" dirty="0">
              <a:solidFill>
                <a:schemeClr val="bg1"/>
              </a:solidFill>
            </a:endParaRPr>
          </a:p>
          <a:p>
            <a:endParaRPr lang="en-US" sz="2400" dirty="0">
              <a:solidFill>
                <a:schemeClr val="bg1"/>
              </a:solidFill>
            </a:endParaRPr>
          </a:p>
          <a:p>
            <a:r>
              <a:rPr lang="en-US" sz="2400" dirty="0"/>
              <a:t>  </a:t>
            </a:r>
          </a:p>
          <a:p>
            <a:endParaRPr lang="en-US" dirty="0"/>
          </a:p>
        </p:txBody>
      </p:sp>
      <p:sp>
        <p:nvSpPr>
          <p:cNvPr id="9" name="TextBox 8"/>
          <p:cNvSpPr txBox="1"/>
          <p:nvPr/>
        </p:nvSpPr>
        <p:spPr>
          <a:xfrm>
            <a:off x="152400" y="152400"/>
            <a:ext cx="8610600" cy="369332"/>
          </a:xfrm>
          <a:prstGeom prst="rect">
            <a:avLst/>
          </a:prstGeom>
          <a:noFill/>
        </p:spPr>
        <p:txBody>
          <a:bodyPr wrap="square" rtlCol="0">
            <a:spAutoFit/>
          </a:bodyPr>
          <a:lstStyle/>
          <a:p>
            <a:pPr algn="ctr"/>
            <a:r>
              <a:rPr lang="en-US" dirty="0" smtClean="0"/>
              <a:t>New England Collaborative Data </a:t>
            </a:r>
            <a:r>
              <a:rPr lang="en-US" smtClean="0"/>
              <a:t>Management Curriculum</a:t>
            </a:r>
            <a:endParaRPr lang="en-US"/>
          </a:p>
        </p:txBody>
      </p:sp>
    </p:spTree>
    <p:extLst>
      <p:ext uri="{BB962C8B-B14F-4D97-AF65-F5344CB8AC3E}">
        <p14:creationId xmlns="" xmlns:p14="http://schemas.microsoft.com/office/powerpoint/2010/main" val="201289630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228600"/>
            <a:ext cx="8763000" cy="1569660"/>
          </a:xfrm>
          <a:prstGeom prst="rect">
            <a:avLst/>
          </a:prstGeom>
          <a:noFill/>
        </p:spPr>
        <p:txBody>
          <a:bodyPr wrap="square" rtlCol="0">
            <a:spAutoFit/>
          </a:bodyPr>
          <a:lstStyle/>
          <a:p>
            <a:pPr algn="ctr"/>
            <a:r>
              <a:rPr lang="en-US" sz="2400" dirty="0">
                <a:solidFill>
                  <a:schemeClr val="bg1"/>
                </a:solidFill>
              </a:rPr>
              <a:t>New England Collaborative Data Management Curriculum</a:t>
            </a:r>
            <a:br>
              <a:rPr lang="en-US" sz="2400" dirty="0">
                <a:solidFill>
                  <a:schemeClr val="bg1"/>
                </a:solidFill>
              </a:rPr>
            </a:br>
            <a:r>
              <a:rPr lang="en-US" sz="2400" dirty="0">
                <a:solidFill>
                  <a:schemeClr val="bg1"/>
                </a:solidFill>
              </a:rPr>
              <a:t/>
            </a:r>
            <a:br>
              <a:rPr lang="en-US" sz="2400" dirty="0">
                <a:solidFill>
                  <a:schemeClr val="bg1"/>
                </a:solidFill>
              </a:rPr>
            </a:br>
            <a:endParaRPr lang="en-US" sz="2400" dirty="0" smtClean="0"/>
          </a:p>
          <a:p>
            <a:pPr algn="ctr"/>
            <a:r>
              <a:rPr lang="en-US" sz="2400" dirty="0" smtClean="0"/>
              <a:t>Cases (cont’d)</a:t>
            </a:r>
            <a:endParaRPr lang="en-US" sz="2400" dirty="0"/>
          </a:p>
        </p:txBody>
      </p:sp>
      <p:sp>
        <p:nvSpPr>
          <p:cNvPr id="5" name="TextBox 4"/>
          <p:cNvSpPr txBox="1"/>
          <p:nvPr/>
        </p:nvSpPr>
        <p:spPr>
          <a:xfrm>
            <a:off x="381000" y="1143000"/>
            <a:ext cx="8610600" cy="6278642"/>
          </a:xfrm>
          <a:prstGeom prst="rect">
            <a:avLst/>
          </a:prstGeom>
          <a:noFill/>
        </p:spPr>
        <p:txBody>
          <a:bodyPr wrap="square" rtlCol="0">
            <a:spAutoFit/>
          </a:bodyPr>
          <a:lstStyle/>
          <a:p>
            <a:endParaRPr lang="en-US" sz="2400" b="1" dirty="0" smtClean="0">
              <a:solidFill>
                <a:schemeClr val="bg1"/>
              </a:solidFill>
            </a:endParaRPr>
          </a:p>
          <a:p>
            <a:endParaRPr lang="en-US" sz="2400" b="1" dirty="0" smtClean="0">
              <a:solidFill>
                <a:schemeClr val="bg1"/>
              </a:solidFill>
            </a:endParaRPr>
          </a:p>
          <a:p>
            <a:r>
              <a:rPr lang="en-US" sz="2400" b="1" dirty="0" smtClean="0">
                <a:solidFill>
                  <a:schemeClr val="bg1"/>
                </a:solidFill>
              </a:rPr>
              <a:t>Biomedical </a:t>
            </a:r>
            <a:r>
              <a:rPr lang="en-US" sz="2400" b="1" dirty="0">
                <a:solidFill>
                  <a:schemeClr val="bg1"/>
                </a:solidFill>
              </a:rPr>
              <a:t>lab</a:t>
            </a:r>
            <a:r>
              <a:rPr lang="en-US" sz="2400" dirty="0">
                <a:solidFill>
                  <a:schemeClr val="bg1"/>
                </a:solidFill>
              </a:rPr>
              <a:t>:  </a:t>
            </a:r>
          </a:p>
          <a:p>
            <a:pPr marL="800100" lvl="1" indent="-342900">
              <a:buFont typeface="Arial"/>
              <a:buChar char="•"/>
            </a:pPr>
            <a:r>
              <a:rPr lang="en-US" sz="2400" dirty="0">
                <a:solidFill>
                  <a:schemeClr val="bg1"/>
                </a:solidFill>
              </a:rPr>
              <a:t>Regeneration of Functional Heart Tissue in Rats</a:t>
            </a:r>
          </a:p>
          <a:p>
            <a:endParaRPr lang="en-US" sz="2400" b="1" dirty="0" smtClean="0">
              <a:solidFill>
                <a:schemeClr val="bg1"/>
              </a:solidFill>
            </a:endParaRPr>
          </a:p>
          <a:p>
            <a:r>
              <a:rPr lang="en-US" sz="2400" b="1" dirty="0" smtClean="0">
                <a:solidFill>
                  <a:schemeClr val="bg1"/>
                </a:solidFill>
              </a:rPr>
              <a:t>Qualitative Behavioral Health Study:</a:t>
            </a:r>
          </a:p>
          <a:p>
            <a:endParaRPr lang="en-US" sz="2400" dirty="0">
              <a:solidFill>
                <a:schemeClr val="bg1"/>
              </a:solidFill>
            </a:endParaRPr>
          </a:p>
          <a:p>
            <a:pPr marL="742950" lvl="1" indent="-285750">
              <a:buFont typeface="Arial"/>
              <a:buChar char="•"/>
            </a:pPr>
            <a:r>
              <a:rPr lang="en-US" sz="2400" dirty="0" smtClean="0">
                <a:solidFill>
                  <a:schemeClr val="bg1"/>
                </a:solidFill>
              </a:rPr>
              <a:t>Improving End of Life Care in African Americans</a:t>
            </a:r>
          </a:p>
          <a:p>
            <a:pPr marL="742950" lvl="1" indent="-285750">
              <a:buFont typeface="Arial"/>
              <a:buChar char="•"/>
            </a:pPr>
            <a:endParaRPr lang="en-US" sz="2400" dirty="0">
              <a:solidFill>
                <a:schemeClr val="bg1"/>
              </a:solidFill>
            </a:endParaRPr>
          </a:p>
          <a:p>
            <a:r>
              <a:rPr lang="en-US" sz="2400" b="1" dirty="0" smtClean="0">
                <a:solidFill>
                  <a:schemeClr val="bg1"/>
                </a:solidFill>
              </a:rPr>
              <a:t>Engineering Test Lab:</a:t>
            </a:r>
          </a:p>
          <a:p>
            <a:endParaRPr lang="en-US" sz="2400" dirty="0">
              <a:solidFill>
                <a:schemeClr val="bg1"/>
              </a:solidFill>
            </a:endParaRPr>
          </a:p>
          <a:p>
            <a:pPr marL="742950" lvl="1" indent="-285750">
              <a:buFont typeface="Arial"/>
              <a:buChar char="•"/>
            </a:pPr>
            <a:r>
              <a:rPr lang="en-US" sz="2400" dirty="0" smtClean="0">
                <a:solidFill>
                  <a:schemeClr val="bg1"/>
                </a:solidFill>
              </a:rPr>
              <a:t>Characterizing a Component of a Rocket Engine Used to Control Satellites in Orbit</a:t>
            </a:r>
          </a:p>
          <a:p>
            <a:endParaRPr lang="en-US" dirty="0"/>
          </a:p>
          <a:p>
            <a:pPr marL="742950" lvl="1" indent="-285750">
              <a:buFont typeface="Arial"/>
              <a:buChar char="•"/>
            </a:pPr>
            <a:endParaRPr lang="en-US" dirty="0" smtClean="0"/>
          </a:p>
          <a:p>
            <a:endParaRPr lang="en-US" dirty="0"/>
          </a:p>
          <a:p>
            <a:endParaRPr lang="en-US" dirty="0"/>
          </a:p>
          <a:p>
            <a:pPr marL="742950" lvl="1" indent="-285750">
              <a:buFont typeface="Arial"/>
              <a:buChar char="•"/>
            </a:pPr>
            <a:endParaRPr lang="en-US" dirty="0"/>
          </a:p>
        </p:txBody>
      </p:sp>
    </p:spTree>
    <p:extLst>
      <p:ext uri="{BB962C8B-B14F-4D97-AF65-F5344CB8AC3E}">
        <p14:creationId xmlns="" xmlns:p14="http://schemas.microsoft.com/office/powerpoint/2010/main" val="806052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52400"/>
            <a:ext cx="8915400" cy="369332"/>
          </a:xfrm>
          <a:prstGeom prst="rect">
            <a:avLst/>
          </a:prstGeom>
          <a:noFill/>
        </p:spPr>
        <p:txBody>
          <a:bodyPr wrap="square" rtlCol="0">
            <a:spAutoFit/>
          </a:bodyPr>
          <a:lstStyle/>
          <a:p>
            <a:pPr algn="ctr"/>
            <a:r>
              <a:rPr lang="en-US" dirty="0" smtClean="0">
                <a:solidFill>
                  <a:schemeClr val="bg1"/>
                </a:solidFill>
              </a:rPr>
              <a:t>New England Collaborative Data Management Curriculum</a:t>
            </a:r>
            <a:endParaRPr lang="en-US" dirty="0">
              <a:solidFill>
                <a:schemeClr val="bg1"/>
              </a:solidFill>
            </a:endParaRPr>
          </a:p>
        </p:txBody>
      </p:sp>
      <p:pic>
        <p:nvPicPr>
          <p:cNvPr id="4" name="Picture 3" descr="Research_cases_radio_button.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09800" y="762000"/>
            <a:ext cx="4419600" cy="628277"/>
          </a:xfrm>
          <a:prstGeom prst="rect">
            <a:avLst/>
          </a:prstGeom>
        </p:spPr>
      </p:pic>
      <p:sp>
        <p:nvSpPr>
          <p:cNvPr id="5" name="TextBox 4"/>
          <p:cNvSpPr txBox="1"/>
          <p:nvPr/>
        </p:nvSpPr>
        <p:spPr>
          <a:xfrm>
            <a:off x="304800" y="1905000"/>
            <a:ext cx="8610600" cy="3139321"/>
          </a:xfrm>
          <a:prstGeom prst="rect">
            <a:avLst/>
          </a:prstGeom>
          <a:noFill/>
        </p:spPr>
        <p:txBody>
          <a:bodyPr wrap="square" rtlCol="0">
            <a:spAutoFit/>
          </a:bodyPr>
          <a:lstStyle/>
          <a:p>
            <a:pPr marL="285750" indent="-285750">
              <a:buFont typeface="Wingdings" charset="2"/>
              <a:buChar char="²"/>
            </a:pPr>
            <a:r>
              <a:rPr lang="en-US" dirty="0" smtClean="0">
                <a:solidFill>
                  <a:schemeClr val="bg1"/>
                </a:solidFill>
              </a:rPr>
              <a:t>How to teach RDM using cases</a:t>
            </a:r>
          </a:p>
          <a:p>
            <a:endParaRPr lang="en-US" dirty="0" smtClean="0">
              <a:solidFill>
                <a:schemeClr val="bg1"/>
              </a:solidFill>
            </a:endParaRPr>
          </a:p>
          <a:p>
            <a:pPr marL="285750" indent="-285750">
              <a:buFont typeface="Wingdings" charset="2"/>
              <a:buChar char="²"/>
            </a:pPr>
            <a:r>
              <a:rPr lang="en-US" dirty="0" smtClean="0">
                <a:solidFill>
                  <a:schemeClr val="bg1"/>
                </a:solidFill>
              </a:rPr>
              <a:t>Summary of teaching points preceding each case</a:t>
            </a:r>
          </a:p>
          <a:p>
            <a:endParaRPr lang="en-US" dirty="0" smtClean="0">
              <a:solidFill>
                <a:schemeClr val="bg1"/>
              </a:solidFill>
            </a:endParaRPr>
          </a:p>
          <a:p>
            <a:pPr marL="285750" indent="-285750">
              <a:buFont typeface="Wingdings" charset="2"/>
              <a:buChar char="²"/>
            </a:pPr>
            <a:r>
              <a:rPr lang="en-US" dirty="0" smtClean="0">
                <a:solidFill>
                  <a:schemeClr val="bg1"/>
                </a:solidFill>
              </a:rPr>
              <a:t>Discussion questions following each case</a:t>
            </a:r>
          </a:p>
          <a:p>
            <a:endParaRPr lang="en-US" dirty="0" smtClean="0">
              <a:solidFill>
                <a:schemeClr val="bg1"/>
              </a:solidFill>
            </a:endParaRPr>
          </a:p>
          <a:p>
            <a:pPr marL="285750" indent="-285750">
              <a:buFont typeface="Wingdings" charset="2"/>
              <a:buChar char="²"/>
            </a:pPr>
            <a:r>
              <a:rPr lang="en-US" dirty="0">
                <a:solidFill>
                  <a:schemeClr val="bg1"/>
                </a:solidFill>
              </a:rPr>
              <a:t>Research </a:t>
            </a:r>
            <a:r>
              <a:rPr lang="en-US" dirty="0" smtClean="0">
                <a:solidFill>
                  <a:schemeClr val="bg1"/>
                </a:solidFill>
              </a:rPr>
              <a:t>Data Management </a:t>
            </a:r>
            <a:r>
              <a:rPr lang="en-US" dirty="0">
                <a:solidFill>
                  <a:schemeClr val="bg1"/>
                </a:solidFill>
              </a:rPr>
              <a:t>Concepts and Issues Illustrated in the Teaching </a:t>
            </a:r>
            <a:r>
              <a:rPr lang="en-US" dirty="0" smtClean="0">
                <a:solidFill>
                  <a:schemeClr val="bg1"/>
                </a:solidFill>
              </a:rPr>
              <a:t>Cases</a:t>
            </a:r>
          </a:p>
          <a:p>
            <a:pPr marL="285750" indent="-285750">
              <a:buFont typeface="Wingdings" charset="2"/>
              <a:buChar char="²"/>
            </a:pPr>
            <a:endParaRPr lang="en-US" dirty="0">
              <a:solidFill>
                <a:schemeClr val="bg1"/>
              </a:solidFill>
            </a:endParaRPr>
          </a:p>
          <a:p>
            <a:pPr marL="285750" indent="-285750">
              <a:buFont typeface="Wingdings" charset="2"/>
              <a:buChar char="²"/>
            </a:pPr>
            <a:r>
              <a:rPr lang="en-US" dirty="0" smtClean="0">
                <a:solidFill>
                  <a:schemeClr val="bg1"/>
                </a:solidFill>
              </a:rPr>
              <a:t>Integrated as activities in lesson plans </a:t>
            </a:r>
            <a:endParaRPr lang="en-US" dirty="0">
              <a:solidFill>
                <a:schemeClr val="bg1"/>
              </a:solidFill>
            </a:endParaRPr>
          </a:p>
          <a:p>
            <a:endParaRPr lang="en-US" dirty="0" smtClean="0"/>
          </a:p>
          <a:p>
            <a:endParaRPr lang="en-US" dirty="0"/>
          </a:p>
        </p:txBody>
      </p:sp>
    </p:spTree>
    <p:extLst>
      <p:ext uri="{BB962C8B-B14F-4D97-AF65-F5344CB8AC3E}">
        <p14:creationId xmlns="" xmlns:p14="http://schemas.microsoft.com/office/powerpoint/2010/main" val="3765787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320456"/>
            <a:ext cx="8458200" cy="6463309"/>
          </a:xfrm>
          <a:prstGeom prst="rect">
            <a:avLst/>
          </a:prstGeom>
        </p:spPr>
        <p:txBody>
          <a:bodyPr wrap="square">
            <a:spAutoFit/>
          </a:bodyPr>
          <a:lstStyle/>
          <a:p>
            <a:pPr algn="ctr"/>
            <a:r>
              <a:rPr lang="en-US" sz="3600" b="1" dirty="0"/>
              <a:t>Case Analysis using Simplified Data Management Plan</a:t>
            </a:r>
            <a:endParaRPr lang="en-US" sz="3600" dirty="0"/>
          </a:p>
          <a:p>
            <a:pPr algn="ctr"/>
            <a:r>
              <a:rPr lang="en-US" sz="3600" dirty="0"/>
              <a:t> </a:t>
            </a:r>
          </a:p>
          <a:p>
            <a:pPr>
              <a:buFont typeface="Arial" charset="0"/>
              <a:buAutoNum type="arabicPeriod"/>
            </a:pPr>
            <a:r>
              <a:rPr lang="en-US" dirty="0"/>
              <a:t>  </a:t>
            </a:r>
            <a:r>
              <a:rPr lang="en-US" dirty="0" smtClean="0"/>
              <a:t>  Types </a:t>
            </a:r>
            <a:r>
              <a:rPr lang="en-US" dirty="0"/>
              <a:t>of data </a:t>
            </a:r>
          </a:p>
          <a:p>
            <a:pPr>
              <a:buFont typeface="Arial" charset="0"/>
              <a:buAutoNum type="arabicPeriod"/>
            </a:pPr>
            <a:endParaRPr lang="en-US" dirty="0"/>
          </a:p>
          <a:p>
            <a:pPr>
              <a:buFont typeface="Arial" charset="0"/>
              <a:buAutoNum type="arabicPeriod"/>
            </a:pPr>
            <a:r>
              <a:rPr lang="en-US" dirty="0"/>
              <a:t>   </a:t>
            </a:r>
            <a:r>
              <a:rPr lang="en-US" dirty="0" smtClean="0"/>
              <a:t> Contextual </a:t>
            </a:r>
            <a:r>
              <a:rPr lang="en-US" dirty="0"/>
              <a:t>details (metadata) needed to make data meaningful to</a:t>
            </a:r>
          </a:p>
          <a:p>
            <a:r>
              <a:rPr lang="en-US" dirty="0"/>
              <a:t>       others</a:t>
            </a:r>
          </a:p>
          <a:p>
            <a:endParaRPr lang="en-US" dirty="0"/>
          </a:p>
          <a:p>
            <a:pPr>
              <a:buFontTx/>
              <a:buAutoNum type="arabicPeriod" startAt="3"/>
            </a:pPr>
            <a:r>
              <a:rPr lang="en-US" dirty="0" smtClean="0"/>
              <a:t>    Storage</a:t>
            </a:r>
            <a:r>
              <a:rPr lang="en-US" dirty="0"/>
              <a:t>, Backup, and Security</a:t>
            </a:r>
          </a:p>
          <a:p>
            <a:pPr>
              <a:buFontTx/>
              <a:buAutoNum type="arabicPeriod" startAt="3"/>
            </a:pPr>
            <a:endParaRPr lang="en-US" dirty="0"/>
          </a:p>
          <a:p>
            <a:pPr>
              <a:buFontTx/>
              <a:buAutoNum type="arabicPeriod" startAt="3"/>
            </a:pPr>
            <a:r>
              <a:rPr lang="en-US" dirty="0" smtClean="0"/>
              <a:t>    Provisions </a:t>
            </a:r>
            <a:r>
              <a:rPr lang="en-US" dirty="0"/>
              <a:t>for Protection/Privacy</a:t>
            </a:r>
          </a:p>
          <a:p>
            <a:pPr>
              <a:buFontTx/>
              <a:buAutoNum type="arabicPeriod" startAt="3"/>
            </a:pPr>
            <a:endParaRPr lang="en-US" dirty="0"/>
          </a:p>
          <a:p>
            <a:pPr>
              <a:buFontTx/>
              <a:buAutoNum type="arabicPeriod" startAt="3"/>
            </a:pPr>
            <a:r>
              <a:rPr lang="en-US" dirty="0" smtClean="0"/>
              <a:t>    Policies </a:t>
            </a:r>
            <a:r>
              <a:rPr lang="en-US" dirty="0"/>
              <a:t>for re-use</a:t>
            </a:r>
          </a:p>
          <a:p>
            <a:pPr>
              <a:buFontTx/>
              <a:buAutoNum type="arabicPeriod" startAt="3"/>
            </a:pPr>
            <a:endParaRPr lang="en-US" dirty="0"/>
          </a:p>
          <a:p>
            <a:pPr>
              <a:buFontTx/>
              <a:buAutoNum type="arabicPeriod" startAt="3"/>
            </a:pPr>
            <a:r>
              <a:rPr lang="en-US" dirty="0" smtClean="0"/>
              <a:t>   Policies </a:t>
            </a:r>
            <a:r>
              <a:rPr lang="en-US" dirty="0"/>
              <a:t>for access and sharing</a:t>
            </a:r>
          </a:p>
          <a:p>
            <a:pPr>
              <a:buFontTx/>
              <a:buAutoNum type="arabicPeriod" startAt="3"/>
            </a:pPr>
            <a:endParaRPr lang="en-US" dirty="0"/>
          </a:p>
          <a:p>
            <a:pPr>
              <a:buFontTx/>
              <a:buAutoNum type="arabicPeriod" startAt="3"/>
            </a:pPr>
            <a:r>
              <a:rPr lang="en-US" dirty="0" smtClean="0"/>
              <a:t>   Plan </a:t>
            </a:r>
            <a:r>
              <a:rPr lang="en-US" dirty="0"/>
              <a:t>for archiving and preservation of access</a:t>
            </a:r>
          </a:p>
          <a:p>
            <a:pPr>
              <a:buFontTx/>
              <a:buAutoNum type="arabicPeriod" startAt="3"/>
            </a:pPr>
            <a:endParaRPr lang="en-US" dirty="0"/>
          </a:p>
          <a:p>
            <a:pPr>
              <a:buFontTx/>
              <a:buAutoNum type="arabicPeriod" startAt="3"/>
            </a:pPr>
            <a:endParaRPr lang="en-US" dirty="0"/>
          </a:p>
          <a:p>
            <a:pPr>
              <a:buFont typeface="Arial" charset="0"/>
              <a:buAutoNum type="arabicPeriod"/>
            </a:pPr>
            <a:endParaRPr lang="en-US" dirty="0"/>
          </a:p>
        </p:txBody>
      </p:sp>
    </p:spTree>
    <p:extLst>
      <p:ext uri="{BB962C8B-B14F-4D97-AF65-F5344CB8AC3E}">
        <p14:creationId xmlns="" xmlns:p14="http://schemas.microsoft.com/office/powerpoint/2010/main" val="2446280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2"/>
          <p:cNvSpPr txBox="1">
            <a:spLocks noChangeArrowheads="1"/>
          </p:cNvSpPr>
          <p:nvPr/>
        </p:nvSpPr>
        <p:spPr bwMode="auto">
          <a:xfrm>
            <a:off x="1600200" y="1371600"/>
            <a:ext cx="6400800" cy="954088"/>
          </a:xfrm>
          <a:prstGeom prst="rect">
            <a:avLst/>
          </a:prstGeom>
          <a:noFill/>
          <a:ln w="9525">
            <a:noFill/>
            <a:miter lim="800000"/>
            <a:headEnd/>
            <a:tailEnd/>
          </a:ln>
        </p:spPr>
        <p:txBody>
          <a:bodyPr>
            <a:spAutoFit/>
          </a:bodyPr>
          <a:lstStyle/>
          <a:p>
            <a:pPr algn="ctr"/>
            <a:r>
              <a:rPr lang="en-US" sz="2800"/>
              <a:t>UK Data Archive Research Data Lifecycle</a:t>
            </a:r>
          </a:p>
        </p:txBody>
      </p:sp>
      <p:sp>
        <p:nvSpPr>
          <p:cNvPr id="14340" name="TextBox 3"/>
          <p:cNvSpPr txBox="1">
            <a:spLocks noChangeArrowheads="1"/>
          </p:cNvSpPr>
          <p:nvPr/>
        </p:nvSpPr>
        <p:spPr bwMode="auto">
          <a:xfrm>
            <a:off x="609600" y="2362200"/>
            <a:ext cx="8077200" cy="1230313"/>
          </a:xfrm>
          <a:prstGeom prst="rect">
            <a:avLst/>
          </a:prstGeom>
          <a:noFill/>
          <a:ln w="9525">
            <a:noFill/>
            <a:miter lim="800000"/>
            <a:headEnd/>
            <a:tailEnd/>
          </a:ln>
        </p:spPr>
        <p:txBody>
          <a:bodyPr>
            <a:spAutoFit/>
          </a:bodyPr>
          <a:lstStyle/>
          <a:p>
            <a:r>
              <a:rPr lang="en-US" dirty="0"/>
              <a:t>	</a:t>
            </a:r>
          </a:p>
          <a:p>
            <a:pPr algn="ctr"/>
            <a:r>
              <a:rPr lang="en-US" sz="2800" dirty="0">
                <a:solidFill>
                  <a:schemeClr val="accent2"/>
                </a:solidFill>
                <a:hlinkClick r:id="rId3"/>
              </a:rPr>
              <a:t>http://www.data-archive.ac.uk/create-manage/life-cycle</a:t>
            </a:r>
            <a:endParaRPr lang="en-US" sz="2800" dirty="0">
              <a:solidFill>
                <a:schemeClr val="accent2"/>
              </a:solidFill>
            </a:endParaRPr>
          </a:p>
        </p:txBody>
      </p:sp>
      <p:pic>
        <p:nvPicPr>
          <p:cNvPr id="14341" name="Picture 7"/>
          <p:cNvPicPr>
            <a:picLocks noChangeAspect="1" noChangeArrowheads="1"/>
          </p:cNvPicPr>
          <p:nvPr/>
        </p:nvPicPr>
        <p:blipFill>
          <a:blip r:embed="rId4" cstate="print"/>
          <a:srcRect/>
          <a:stretch>
            <a:fillRect/>
          </a:stretch>
        </p:blipFill>
        <p:spPr bwMode="auto">
          <a:xfrm>
            <a:off x="3733800" y="3886200"/>
            <a:ext cx="2032000" cy="21764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52400"/>
            <a:ext cx="7772400" cy="1828800"/>
          </a:xfrm>
        </p:spPr>
        <p:txBody>
          <a:bodyPr>
            <a:noAutofit/>
          </a:bodyPr>
          <a:lstStyle/>
          <a:p>
            <a:pPr fontAlgn="auto">
              <a:spcAft>
                <a:spcPts val="0"/>
              </a:spcAft>
              <a:defRPr/>
            </a:pPr>
            <a:r>
              <a:rPr lang="en-US" sz="3600" dirty="0" smtClean="0">
                <a:solidFill>
                  <a:schemeClr val="tx1"/>
                </a:solidFill>
                <a:ea typeface="ＭＳ Ｐゴシック" pitchFamily="34" charset="-128"/>
              </a:rPr>
              <a:t>Regeneration of functional heart tissue with stem cell delivery </a:t>
            </a:r>
          </a:p>
        </p:txBody>
      </p:sp>
      <p:sp>
        <p:nvSpPr>
          <p:cNvPr id="2" name="Rectangle 3"/>
          <p:cNvSpPr>
            <a:spLocks noGrp="1" noChangeArrowheads="1"/>
          </p:cNvSpPr>
          <p:nvPr>
            <p:ph type="subTitle" idx="1"/>
          </p:nvPr>
        </p:nvSpPr>
        <p:spPr>
          <a:xfrm>
            <a:off x="1524000" y="4876800"/>
            <a:ext cx="6400800" cy="1524000"/>
          </a:xfrm>
        </p:spPr>
        <p:txBody>
          <a:bodyPr>
            <a:normAutofit/>
          </a:bodyPr>
          <a:lstStyle/>
          <a:p>
            <a:endParaRPr lang="en-US" sz="2400" dirty="0" smtClean="0">
              <a:ea typeface="ＭＳ Ｐゴシック" pitchFamily="34" charset="-128"/>
            </a:endParaRPr>
          </a:p>
          <a:p>
            <a:r>
              <a:rPr lang="en-US" sz="2400" dirty="0" smtClean="0">
                <a:ea typeface="ＭＳ Ｐゴシック" pitchFamily="34" charset="-128"/>
              </a:rPr>
              <a:t>A data management case study in biomedical engineering research</a:t>
            </a:r>
          </a:p>
        </p:txBody>
      </p:sp>
      <p:pic>
        <p:nvPicPr>
          <p:cNvPr id="5" name="Picture 4" descr="Biomedical_Engineering_Laboratory.jpg"/>
          <p:cNvPicPr>
            <a:picLocks noChangeAspect="1"/>
          </p:cNvPicPr>
          <p:nvPr/>
        </p:nvPicPr>
        <p:blipFill>
          <a:blip r:embed="rId3" cstate="print"/>
          <a:stretch>
            <a:fillRect/>
          </a:stretch>
        </p:blipFill>
        <p:spPr>
          <a:xfrm>
            <a:off x="2590800" y="2057400"/>
            <a:ext cx="4238357" cy="2819399"/>
          </a:xfrm>
          <a:prstGeom prst="rect">
            <a:avLst/>
          </a:prstGeom>
        </p:spPr>
      </p:pic>
      <p:sp>
        <p:nvSpPr>
          <p:cNvPr id="6" name="TextBox 5"/>
          <p:cNvSpPr txBox="1"/>
          <p:nvPr/>
        </p:nvSpPr>
        <p:spPr>
          <a:xfrm>
            <a:off x="2667000" y="4876800"/>
            <a:ext cx="4191000" cy="215444"/>
          </a:xfrm>
          <a:prstGeom prst="rect">
            <a:avLst/>
          </a:prstGeom>
          <a:noFill/>
        </p:spPr>
        <p:txBody>
          <a:bodyPr wrap="square" rtlCol="0">
            <a:spAutoFit/>
          </a:bodyPr>
          <a:lstStyle/>
          <a:p>
            <a:pPr algn="ctr"/>
            <a:r>
              <a:rPr lang="en-US" sz="800" dirty="0" smtClean="0"/>
              <a:t>Image courtesy of UC Davis College of Engineering</a:t>
            </a:r>
            <a:endParaRPr lang="en-US" sz="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fontAlgn="auto">
              <a:spcAft>
                <a:spcPts val="0"/>
              </a:spcAft>
              <a:defRPr/>
            </a:pPr>
            <a:r>
              <a:rPr lang="en-US" smtClean="0">
                <a:ea typeface="ＭＳ Ｐゴシック" pitchFamily="34" charset="-128"/>
              </a:rPr>
              <a:t>Biomedical Engineering</a:t>
            </a:r>
          </a:p>
        </p:txBody>
      </p:sp>
      <p:sp>
        <p:nvSpPr>
          <p:cNvPr id="17412" name="TextBox 3"/>
          <p:cNvSpPr txBox="1">
            <a:spLocks noChangeArrowheads="1"/>
          </p:cNvSpPr>
          <p:nvPr/>
        </p:nvSpPr>
        <p:spPr bwMode="auto">
          <a:xfrm>
            <a:off x="457200" y="3200400"/>
            <a:ext cx="8382000" cy="2246313"/>
          </a:xfrm>
          <a:prstGeom prst="rect">
            <a:avLst/>
          </a:prstGeom>
          <a:noFill/>
          <a:ln w="9525">
            <a:noFill/>
            <a:miter lim="800000"/>
            <a:headEnd/>
            <a:tailEnd/>
          </a:ln>
        </p:spPr>
        <p:txBody>
          <a:bodyPr>
            <a:spAutoFit/>
          </a:bodyPr>
          <a:lstStyle/>
          <a:p>
            <a:r>
              <a:rPr lang="ja-JP" altLang="en-US" sz="2800"/>
              <a:t>“</a:t>
            </a:r>
            <a:r>
              <a:rPr lang="en-US" altLang="ja-JP" sz="2800"/>
              <a:t>Advances knowledge in engineering, biology, and medicine, and improves human health through cross-disciplinary activities that integrate principles of engineering sciences with medical sciences and clinical practice.</a:t>
            </a:r>
            <a:r>
              <a:rPr lang="ja-JP" altLang="en-US" sz="2800"/>
              <a:t>”</a:t>
            </a:r>
            <a:r>
              <a:rPr lang="en-US" altLang="ja-JP" sz="2800" baseline="30000"/>
              <a:t>3</a:t>
            </a:r>
            <a:endParaRPr lang="en-US" sz="2800" baseline="30000"/>
          </a:p>
        </p:txBody>
      </p:sp>
      <p:sp>
        <p:nvSpPr>
          <p:cNvPr id="17413" name="TextBox 4"/>
          <p:cNvSpPr txBox="1">
            <a:spLocks noChangeArrowheads="1"/>
          </p:cNvSpPr>
          <p:nvPr/>
        </p:nvSpPr>
        <p:spPr bwMode="auto">
          <a:xfrm>
            <a:off x="5181600" y="5334000"/>
            <a:ext cx="3657600" cy="369888"/>
          </a:xfrm>
          <a:prstGeom prst="rect">
            <a:avLst/>
          </a:prstGeom>
          <a:noFill/>
          <a:ln w="9525">
            <a:noFill/>
            <a:miter lim="800000"/>
            <a:headEnd/>
            <a:tailEnd/>
          </a:ln>
        </p:spPr>
        <p:txBody>
          <a:bodyPr>
            <a:spAutoFit/>
          </a:bodyPr>
          <a:lstStyle/>
          <a:p>
            <a:r>
              <a:rPr lang="en-US" sz="900" baseline="30000"/>
              <a:t>3</a:t>
            </a:r>
            <a:r>
              <a:rPr lang="en-US" sz="900"/>
              <a:t>Imperial College London. N.D.</a:t>
            </a:r>
          </a:p>
          <a:p>
            <a:r>
              <a:rPr lang="en-US" sz="900"/>
              <a:t>http://www3.imperial.ac.uk/pls/portallive/docs/1/51182.PDF</a:t>
            </a:r>
          </a:p>
        </p:txBody>
      </p:sp>
      <p:pic>
        <p:nvPicPr>
          <p:cNvPr id="17414" name="Picture 2" descr="Biomedical engineers"/>
          <p:cNvPicPr>
            <a:picLocks noChangeAspect="1" noChangeArrowheads="1"/>
          </p:cNvPicPr>
          <p:nvPr/>
        </p:nvPicPr>
        <p:blipFill>
          <a:blip r:embed="rId3" cstate="print"/>
          <a:srcRect/>
          <a:stretch>
            <a:fillRect/>
          </a:stretch>
        </p:blipFill>
        <p:spPr bwMode="auto">
          <a:xfrm>
            <a:off x="3124200" y="1230313"/>
            <a:ext cx="2362200" cy="1687512"/>
          </a:xfrm>
          <a:prstGeom prst="rect">
            <a:avLst/>
          </a:prstGeom>
          <a:noFill/>
          <a:ln w="9525">
            <a:noFill/>
            <a:miter lim="800000"/>
            <a:headEnd/>
            <a:tailEnd/>
          </a:ln>
        </p:spPr>
      </p:pic>
      <p:sp>
        <p:nvSpPr>
          <p:cNvPr id="17415" name="TextBox 6"/>
          <p:cNvSpPr txBox="1">
            <a:spLocks noChangeArrowheads="1"/>
          </p:cNvSpPr>
          <p:nvPr/>
        </p:nvSpPr>
        <p:spPr bwMode="auto">
          <a:xfrm>
            <a:off x="3352800" y="2971800"/>
            <a:ext cx="1981200" cy="215900"/>
          </a:xfrm>
          <a:prstGeom prst="rect">
            <a:avLst/>
          </a:prstGeom>
          <a:noFill/>
          <a:ln w="9525">
            <a:noFill/>
            <a:miter lim="800000"/>
            <a:headEnd/>
            <a:tailEnd/>
          </a:ln>
        </p:spPr>
        <p:txBody>
          <a:bodyPr>
            <a:spAutoFit/>
          </a:bodyPr>
          <a:lstStyle/>
          <a:p>
            <a:r>
              <a:rPr lang="en-US" sz="800"/>
              <a:t>Photo from Bureau of Labor Statistics.</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241</TotalTime>
  <Words>3385</Words>
  <Application>Microsoft Office PowerPoint</Application>
  <PresentationFormat>On-screen Show (4:3)</PresentationFormat>
  <Paragraphs>492</Paragraphs>
  <Slides>28</Slides>
  <Notes>24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Apex</vt:lpstr>
      <vt:lpstr>Slide 1</vt:lpstr>
      <vt:lpstr> New England Collaborative Data Management Curriculum  Selecting a Case</vt:lpstr>
      <vt:lpstr>     </vt:lpstr>
      <vt:lpstr>Slide 4</vt:lpstr>
      <vt:lpstr>Slide 5</vt:lpstr>
      <vt:lpstr>Slide 6</vt:lpstr>
      <vt:lpstr>Slide 7</vt:lpstr>
      <vt:lpstr>Regeneration of functional heart tissue with stem cell delivery </vt:lpstr>
      <vt:lpstr>Biomedical Engineering</vt:lpstr>
      <vt:lpstr>Slide 10</vt:lpstr>
      <vt:lpstr>Materials used in Experiment</vt:lpstr>
      <vt:lpstr>Slide 12</vt:lpstr>
      <vt:lpstr>Timeline of Experiment:</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References</vt:lpstr>
    </vt:vector>
  </TitlesOfParts>
  <Company>UMASS Medical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kafeld</dc:creator>
  <cp:lastModifiedBy>kafeld</cp:lastModifiedBy>
  <cp:revision>27</cp:revision>
  <dcterms:created xsi:type="dcterms:W3CDTF">2013-11-05T20:46:20Z</dcterms:created>
  <dcterms:modified xsi:type="dcterms:W3CDTF">2014-04-29T15:16:51Z</dcterms:modified>
</cp:coreProperties>
</file>